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79"/>
  </p:notesMasterIdLst>
  <p:handoutMasterIdLst>
    <p:handoutMasterId r:id="rId80"/>
  </p:handoutMasterIdLst>
  <p:sldIdLst>
    <p:sldId id="261" r:id="rId2"/>
    <p:sldId id="260" r:id="rId3"/>
    <p:sldId id="326" r:id="rId4"/>
    <p:sldId id="354" r:id="rId5"/>
    <p:sldId id="320" r:id="rId6"/>
    <p:sldId id="321" r:id="rId7"/>
    <p:sldId id="319" r:id="rId8"/>
    <p:sldId id="322" r:id="rId9"/>
    <p:sldId id="323" r:id="rId10"/>
    <p:sldId id="327" r:id="rId11"/>
    <p:sldId id="324" r:id="rId12"/>
    <p:sldId id="355" r:id="rId13"/>
    <p:sldId id="328" r:id="rId14"/>
    <p:sldId id="277" r:id="rId15"/>
    <p:sldId id="329" r:id="rId16"/>
    <p:sldId id="279" r:id="rId17"/>
    <p:sldId id="280" r:id="rId18"/>
    <p:sldId id="330" r:id="rId19"/>
    <p:sldId id="281" r:id="rId20"/>
    <p:sldId id="283" r:id="rId21"/>
    <p:sldId id="284" r:id="rId22"/>
    <p:sldId id="285" r:id="rId23"/>
    <p:sldId id="286" r:id="rId24"/>
    <p:sldId id="331" r:id="rId25"/>
    <p:sldId id="332" r:id="rId26"/>
    <p:sldId id="333" r:id="rId27"/>
    <p:sldId id="334" r:id="rId28"/>
    <p:sldId id="287" r:id="rId29"/>
    <p:sldId id="288" r:id="rId30"/>
    <p:sldId id="289" r:id="rId31"/>
    <p:sldId id="335" r:id="rId32"/>
    <p:sldId id="292" r:id="rId33"/>
    <p:sldId id="290" r:id="rId34"/>
    <p:sldId id="294" r:id="rId35"/>
    <p:sldId id="293" r:id="rId36"/>
    <p:sldId id="291" r:id="rId37"/>
    <p:sldId id="297" r:id="rId38"/>
    <p:sldId id="336" r:id="rId39"/>
    <p:sldId id="298" r:id="rId40"/>
    <p:sldId id="340" r:id="rId41"/>
    <p:sldId id="337" r:id="rId42"/>
    <p:sldId id="338" r:id="rId43"/>
    <p:sldId id="299" r:id="rId44"/>
    <p:sldId id="300" r:id="rId45"/>
    <p:sldId id="344" r:id="rId46"/>
    <p:sldId id="345" r:id="rId47"/>
    <p:sldId id="341" r:id="rId48"/>
    <p:sldId id="342" r:id="rId49"/>
    <p:sldId id="301" r:id="rId50"/>
    <p:sldId id="273" r:id="rId51"/>
    <p:sldId id="346" r:id="rId52"/>
    <p:sldId id="347" r:id="rId53"/>
    <p:sldId id="302" r:id="rId54"/>
    <p:sldId id="275" r:id="rId55"/>
    <p:sldId id="348" r:id="rId56"/>
    <p:sldId id="349" r:id="rId57"/>
    <p:sldId id="303" r:id="rId58"/>
    <p:sldId id="304" r:id="rId59"/>
    <p:sldId id="305" r:id="rId60"/>
    <p:sldId id="306" r:id="rId61"/>
    <p:sldId id="276" r:id="rId62"/>
    <p:sldId id="350" r:id="rId63"/>
    <p:sldId id="307" r:id="rId64"/>
    <p:sldId id="308" r:id="rId65"/>
    <p:sldId id="309" r:id="rId66"/>
    <p:sldId id="352" r:id="rId67"/>
    <p:sldId id="351" r:id="rId68"/>
    <p:sldId id="310" r:id="rId69"/>
    <p:sldId id="316" r:id="rId70"/>
    <p:sldId id="317" r:id="rId71"/>
    <p:sldId id="311" r:id="rId72"/>
    <p:sldId id="312" r:id="rId73"/>
    <p:sldId id="313" r:id="rId74"/>
    <p:sldId id="353" r:id="rId75"/>
    <p:sldId id="314" r:id="rId76"/>
    <p:sldId id="315" r:id="rId77"/>
    <p:sldId id="325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o, Callie" initials="HC" lastIdx="1" clrIdx="0">
    <p:extLst>
      <p:ext uri="{19B8F6BF-5375-455C-9EA6-DF929625EA0E}">
        <p15:presenceInfo xmlns:p15="http://schemas.microsoft.com/office/powerpoint/2012/main" userId="Hao, Call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B636"/>
    <a:srgbClr val="003057"/>
    <a:srgbClr val="9D3525"/>
    <a:srgbClr val="6F8191"/>
    <a:srgbClr val="DE9C99"/>
    <a:srgbClr val="1F4E79"/>
    <a:srgbClr val="5F6D37"/>
    <a:srgbClr val="AB8242"/>
    <a:srgbClr val="5D81B2"/>
    <a:srgbClr val="7C29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1032" y="78"/>
      </p:cViewPr>
      <p:guideLst>
        <p:guide orient="horz" pos="2160"/>
        <p:guide pos="3840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di Aghazadeh Kohneh Shahri" userId="b00fc067-4288-4d72-a1a2-55316581d833" providerId="ADAL" clId="{D10ECBD1-5268-40F4-B86B-A4F278D9599B}"/>
    <pc:docChg chg="undo custSel modSld">
      <pc:chgData name="Hadi Aghazadeh Kohneh Shahri" userId="b00fc067-4288-4d72-a1a2-55316581d833" providerId="ADAL" clId="{D10ECBD1-5268-40F4-B86B-A4F278D9599B}" dt="2022-12-05T22:04:31.762" v="13" actId="21"/>
      <pc:docMkLst>
        <pc:docMk/>
      </pc:docMkLst>
      <pc:sldChg chg="modSp mod">
        <pc:chgData name="Hadi Aghazadeh Kohneh Shahri" userId="b00fc067-4288-4d72-a1a2-55316581d833" providerId="ADAL" clId="{D10ECBD1-5268-40F4-B86B-A4F278D9599B}" dt="2022-12-05T22:04:31.762" v="13" actId="21"/>
        <pc:sldMkLst>
          <pc:docMk/>
          <pc:sldMk cId="2464497236" sldId="321"/>
        </pc:sldMkLst>
        <pc:spChg chg="mod">
          <ac:chgData name="Hadi Aghazadeh Kohneh Shahri" userId="b00fc067-4288-4d72-a1a2-55316581d833" providerId="ADAL" clId="{D10ECBD1-5268-40F4-B86B-A4F278D9599B}" dt="2022-12-05T22:04:31.762" v="13" actId="21"/>
          <ac:spMkLst>
            <pc:docMk/>
            <pc:sldMk cId="2464497236" sldId="321"/>
            <ac:spMk id="2" creationId="{61EF0B74-8A10-4C64-B995-AB010D5E368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641391-8555-475C-B8C1-F7E058C9C9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A0B5B-C42C-4503-82B0-B5E9C32BAC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F373F-E9CD-4F15-B047-E0FA24F48B57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0EC6C-20BF-4515-BE00-23FDCC24CE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A46FE-B11C-452A-9BAF-121B73B341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C416F-D90F-4504-B7D2-9B16EDED3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318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895E8-E1CA-4443-920E-E538D2781036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0C58A-EE4C-492A-80BB-EEBA0CC03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432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Title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F7A4AC-88DB-41C5-AE00-5E2A8C4D6675}"/>
              </a:ext>
            </a:extLst>
          </p:cNvPr>
          <p:cNvSpPr/>
          <p:nvPr userDrawn="1"/>
        </p:nvSpPr>
        <p:spPr>
          <a:xfrm>
            <a:off x="0" y="0"/>
            <a:ext cx="12192000" cy="885826"/>
          </a:xfrm>
          <a:prstGeom prst="rect">
            <a:avLst/>
          </a:prstGeom>
          <a:solidFill>
            <a:srgbClr val="B3A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80B6FE-061E-424F-ADED-325E8D09EF12}"/>
              </a:ext>
            </a:extLst>
          </p:cNvPr>
          <p:cNvSpPr/>
          <p:nvPr userDrawn="1"/>
        </p:nvSpPr>
        <p:spPr>
          <a:xfrm>
            <a:off x="-9" y="6638927"/>
            <a:ext cx="12192000" cy="219075"/>
          </a:xfrm>
          <a:prstGeom prst="rect">
            <a:avLst/>
          </a:prstGeom>
          <a:solidFill>
            <a:srgbClr val="B3A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9126" y="1647825"/>
            <a:ext cx="11010167" cy="2447926"/>
          </a:xfrm>
        </p:spPr>
        <p:txBody>
          <a:bodyPr anchor="t">
            <a:noAutofit/>
          </a:bodyPr>
          <a:lstStyle>
            <a:lvl1pPr algn="ctr">
              <a:defRPr sz="5400" b="1" spc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56" name="Picture 8" descr="Nebo Leverages Geo-targeting for Georgia Tech">
            <a:extLst>
              <a:ext uri="{FF2B5EF4-FFF2-40B4-BE49-F238E27FC236}">
                <a16:creationId xmlns:a16="http://schemas.microsoft.com/office/drawing/2014/main" id="{99116C07-C5EC-40A2-90D8-C7EE4A73F6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551" y="78234"/>
            <a:ext cx="1713767" cy="72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862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92739"/>
            <a:ext cx="9144000" cy="17632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EE0B29-1DCB-4D69-A6F7-C287AD1AA2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454" y="432661"/>
            <a:ext cx="6137077" cy="72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47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1" y="1226826"/>
            <a:ext cx="11486417" cy="49501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17581" y="6489389"/>
            <a:ext cx="711737" cy="30000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756A96-ABC2-47C1-9989-9660D00AE332}"/>
              </a:ext>
            </a:extLst>
          </p:cNvPr>
          <p:cNvSpPr/>
          <p:nvPr userDrawn="1"/>
        </p:nvSpPr>
        <p:spPr>
          <a:xfrm flipV="1">
            <a:off x="0" y="6437928"/>
            <a:ext cx="12192000" cy="45719"/>
          </a:xfrm>
          <a:prstGeom prst="rect">
            <a:avLst/>
          </a:prstGeom>
          <a:solidFill>
            <a:srgbClr val="B3A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DF593F-2F59-4FB9-B28E-7E3028D30F55}"/>
              </a:ext>
            </a:extLst>
          </p:cNvPr>
          <p:cNvSpPr/>
          <p:nvPr userDrawn="1"/>
        </p:nvSpPr>
        <p:spPr>
          <a:xfrm>
            <a:off x="0" y="0"/>
            <a:ext cx="12192000" cy="885826"/>
          </a:xfrm>
          <a:prstGeom prst="rect">
            <a:avLst/>
          </a:prstGeom>
          <a:solidFill>
            <a:srgbClr val="B3A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45" y="258469"/>
            <a:ext cx="11322539" cy="6244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8" descr="Nebo Leverages Geo-targeting for Georgia Tech">
            <a:extLst>
              <a:ext uri="{FF2B5EF4-FFF2-40B4-BE49-F238E27FC236}">
                <a16:creationId xmlns:a16="http://schemas.microsoft.com/office/drawing/2014/main" id="{AE511F9F-17DC-43F4-B6F0-B8D643FCD3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551" y="78234"/>
            <a:ext cx="1713767" cy="72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FD24CAD-271D-4161-95B5-1B04D31A787F}"/>
              </a:ext>
            </a:extLst>
          </p:cNvPr>
          <p:cNvGrpSpPr/>
          <p:nvPr userDrawn="1"/>
        </p:nvGrpSpPr>
        <p:grpSpPr>
          <a:xfrm>
            <a:off x="3633808" y="6517964"/>
            <a:ext cx="4924384" cy="297427"/>
            <a:chOff x="4634008" y="6517966"/>
            <a:chExt cx="4924384" cy="297427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C8F84CF5-63C1-475F-B006-D6DCB1C29CF7}"/>
                </a:ext>
              </a:extLst>
            </p:cNvPr>
            <p:cNvSpPr txBox="1">
              <a:spLocks/>
            </p:cNvSpPr>
            <p:nvPr/>
          </p:nvSpPr>
          <p:spPr>
            <a:xfrm>
              <a:off x="4890199" y="6517966"/>
              <a:ext cx="4668193" cy="2974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n-US"/>
              </a:defPPr>
              <a:lvl1pPr defTabSz="914400">
                <a:spcBef>
                  <a:spcPct val="0"/>
                </a:spcBef>
                <a:defRPr sz="1400" b="1" i="0" spc="0">
                  <a:solidFill>
                    <a:schemeClr val="bg2">
                      <a:lumMod val="50000"/>
                    </a:schemeClr>
                  </a:solidFill>
                  <a:latin typeface="Corbel" panose="020B0503020204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lvl="0"/>
              <a:r>
                <a:rPr lang="en-US" altLang="zh-CN" sz="1400" dirty="0"/>
                <a:t>Callie Hao | </a:t>
              </a:r>
              <a:r>
                <a:rPr lang="en-US" altLang="zh-CN" sz="1400" dirty="0" err="1"/>
                <a:t>Sharc</a:t>
              </a:r>
              <a:r>
                <a:rPr lang="en-US" altLang="zh-CN" sz="1400" dirty="0"/>
                <a:t>-lab @ Georgia Institute of Technology</a:t>
              </a:r>
              <a:endParaRPr lang="en-US" sz="1400" dirty="0"/>
            </a:p>
          </p:txBody>
        </p: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4962942D-35AC-4097-AC85-DA74563693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008" y="6559941"/>
              <a:ext cx="263811" cy="213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927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079523" y="636661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3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0185" y="273540"/>
            <a:ext cx="11322539" cy="797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185" y="1344856"/>
            <a:ext cx="11322539" cy="4832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466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1" r:id="rId2"/>
    <p:sldLayoutId id="2147483682" r:id="rId3"/>
    <p:sldLayoutId id="2147483684" r:id="rId4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2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400041" indent="-400041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1" kern="1200">
          <a:solidFill>
            <a:schemeClr val="bg2"/>
          </a:solidFill>
          <a:latin typeface="Corbel" panose="020B0503020204020204" pitchFamily="34" charset="0"/>
          <a:ea typeface="+mn-ea"/>
          <a:cs typeface="+mn-cs"/>
        </a:defRPr>
      </a:lvl1pPr>
      <a:lvl2pPr marL="857229" indent="-400041" algn="l" defTabSz="914377" rtl="0" eaLnBrk="1" latinLnBrk="0" hangingPunct="1">
        <a:lnSpc>
          <a:spcPct val="90000"/>
        </a:lnSpc>
        <a:spcBef>
          <a:spcPts val="500"/>
        </a:spcBef>
        <a:buSzPct val="80000"/>
        <a:buFont typeface="Courier New" panose="02070309020205020404" pitchFamily="49" charset="0"/>
        <a:buChar char="o"/>
        <a:defRPr sz="3200" kern="1200">
          <a:solidFill>
            <a:schemeClr val="bg2"/>
          </a:solidFill>
          <a:latin typeface="Corbel" panose="020B0503020204020204" pitchFamily="34" charset="0"/>
          <a:ea typeface="+mn-ea"/>
          <a:cs typeface="+mn-cs"/>
        </a:defRPr>
      </a:lvl2pPr>
      <a:lvl3pPr marL="1142971" indent="-285744" algn="l" defTabSz="914377" rtl="0" eaLnBrk="1" latinLnBrk="0" hangingPunct="1">
        <a:lnSpc>
          <a:spcPct val="90000"/>
        </a:lnSpc>
        <a:spcBef>
          <a:spcPts val="500"/>
        </a:spcBef>
        <a:buFont typeface="Corbel" panose="020B0503020204020204" pitchFamily="34" charset="0"/>
        <a:buChar char="‐"/>
        <a:defRPr sz="2800" kern="1200">
          <a:solidFill>
            <a:schemeClr val="bg2"/>
          </a:solidFill>
          <a:latin typeface="Corbel" panose="020B0503020204020204" pitchFamily="34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Corbel" panose="020B0503020204020204" pitchFamily="34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Corbel" panose="020B0503020204020204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2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harclab.ece.gatech.edu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91.png"/><Relationship Id="rId7" Type="http://schemas.openxmlformats.org/officeDocument/2006/relationships/image" Target="../media/image13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91.png"/><Relationship Id="rId7" Type="http://schemas.openxmlformats.org/officeDocument/2006/relationships/image" Target="../media/image13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6.png"/><Relationship Id="rId3" Type="http://schemas.openxmlformats.org/officeDocument/2006/relationships/image" Target="../media/image23.svg"/><Relationship Id="rId7" Type="http://schemas.openxmlformats.org/officeDocument/2006/relationships/image" Target="../media/image180.png"/><Relationship Id="rId12" Type="http://schemas.openxmlformats.org/officeDocument/2006/relationships/image" Target="../media/image25.svg"/><Relationship Id="rId2" Type="http://schemas.openxmlformats.org/officeDocument/2006/relationships/image" Target="../media/image22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11" Type="http://schemas.openxmlformats.org/officeDocument/2006/relationships/image" Target="../media/image24.png"/><Relationship Id="rId5" Type="http://schemas.openxmlformats.org/officeDocument/2006/relationships/image" Target="../media/image160.png"/><Relationship Id="rId15" Type="http://schemas.openxmlformats.org/officeDocument/2006/relationships/image" Target="../media/image28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0.png"/><Relationship Id="rId14" Type="http://schemas.openxmlformats.org/officeDocument/2006/relationships/image" Target="../media/image2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6.png"/><Relationship Id="rId3" Type="http://schemas.openxmlformats.org/officeDocument/2006/relationships/image" Target="../media/image23.svg"/><Relationship Id="rId7" Type="http://schemas.openxmlformats.org/officeDocument/2006/relationships/image" Target="../media/image180.png"/><Relationship Id="rId12" Type="http://schemas.openxmlformats.org/officeDocument/2006/relationships/image" Target="../media/image25.svg"/><Relationship Id="rId2" Type="http://schemas.openxmlformats.org/officeDocument/2006/relationships/image" Target="../media/image22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11" Type="http://schemas.openxmlformats.org/officeDocument/2006/relationships/image" Target="../media/image24.png"/><Relationship Id="rId5" Type="http://schemas.openxmlformats.org/officeDocument/2006/relationships/image" Target="../media/image160.png"/><Relationship Id="rId15" Type="http://schemas.openxmlformats.org/officeDocument/2006/relationships/image" Target="../media/image28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0.png"/><Relationship Id="rId1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6.png"/><Relationship Id="rId3" Type="http://schemas.openxmlformats.org/officeDocument/2006/relationships/image" Target="../media/image23.svg"/><Relationship Id="rId7" Type="http://schemas.openxmlformats.org/officeDocument/2006/relationships/image" Target="../media/image180.png"/><Relationship Id="rId12" Type="http://schemas.openxmlformats.org/officeDocument/2006/relationships/image" Target="../media/image25.svg"/><Relationship Id="rId2" Type="http://schemas.openxmlformats.org/officeDocument/2006/relationships/image" Target="../media/image22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11" Type="http://schemas.openxmlformats.org/officeDocument/2006/relationships/image" Target="../media/image24.png"/><Relationship Id="rId5" Type="http://schemas.openxmlformats.org/officeDocument/2006/relationships/image" Target="../media/image160.png"/><Relationship Id="rId15" Type="http://schemas.openxmlformats.org/officeDocument/2006/relationships/image" Target="../media/image28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0.png"/><Relationship Id="rId14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4.png"/><Relationship Id="rId3" Type="http://schemas.openxmlformats.org/officeDocument/2006/relationships/image" Target="../media/image23.svg"/><Relationship Id="rId7" Type="http://schemas.openxmlformats.org/officeDocument/2006/relationships/image" Target="../media/image180.png"/><Relationship Id="rId12" Type="http://schemas.openxmlformats.org/officeDocument/2006/relationships/image" Target="../media/image29.svg"/><Relationship Id="rId2" Type="http://schemas.openxmlformats.org/officeDocument/2006/relationships/image" Target="../media/image22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11" Type="http://schemas.openxmlformats.org/officeDocument/2006/relationships/image" Target="../media/image28.png"/><Relationship Id="rId5" Type="http://schemas.openxmlformats.org/officeDocument/2006/relationships/image" Target="../media/image16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0.png"/><Relationship Id="rId1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91.png"/><Relationship Id="rId7" Type="http://schemas.openxmlformats.org/officeDocument/2006/relationships/image" Target="../media/image131.png"/><Relationship Id="rId12" Type="http://schemas.openxmlformats.org/officeDocument/2006/relationships/image" Target="../media/image33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11" Type="http://schemas.openxmlformats.org/officeDocument/2006/relationships/image" Target="../media/image32.png"/><Relationship Id="rId5" Type="http://schemas.openxmlformats.org/officeDocument/2006/relationships/image" Target="../media/image110.png"/><Relationship Id="rId10" Type="http://schemas.openxmlformats.org/officeDocument/2006/relationships/image" Target="../media/image31.svg"/><Relationship Id="rId4" Type="http://schemas.openxmlformats.org/officeDocument/2006/relationships/image" Target="../media/image100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24" Type="http://schemas.openxmlformats.org/officeDocument/2006/relationships/image" Target="../media/image41.png"/><Relationship Id="rId5" Type="http://schemas.openxmlformats.org/officeDocument/2006/relationships/image" Target="../media/image71.png"/><Relationship Id="rId23" Type="http://schemas.openxmlformats.org/officeDocument/2006/relationships/image" Target="../media/image40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.png"/><Relationship Id="rId3" Type="http://schemas.openxmlformats.org/officeDocument/2006/relationships/image" Target="../media/image52.png"/><Relationship Id="rId7" Type="http://schemas.openxmlformats.org/officeDocument/2006/relationships/image" Target="../media/image320.png"/><Relationship Id="rId12" Type="http://schemas.openxmlformats.org/officeDocument/2006/relationships/image" Target="../media/image14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130.png"/><Relationship Id="rId24" Type="http://schemas.openxmlformats.org/officeDocument/2006/relationships/image" Target="../media/image41.png"/><Relationship Id="rId5" Type="http://schemas.openxmlformats.org/officeDocument/2006/relationships/image" Target="../media/image71.png"/><Relationship Id="rId15" Type="http://schemas.openxmlformats.org/officeDocument/2006/relationships/image" Target="../media/image34.png"/><Relationship Id="rId23" Type="http://schemas.openxmlformats.org/officeDocument/2006/relationships/image" Target="../media/image40.png"/><Relationship Id="rId10" Type="http://schemas.openxmlformats.org/officeDocument/2006/relationships/image" Target="../media/image120.png"/><Relationship Id="rId4" Type="http://schemas.openxmlformats.org/officeDocument/2006/relationships/image" Target="../media/image60.png"/><Relationship Id="rId1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.png"/><Relationship Id="rId3" Type="http://schemas.openxmlformats.org/officeDocument/2006/relationships/image" Target="../media/image52.png"/><Relationship Id="rId7" Type="http://schemas.openxmlformats.org/officeDocument/2006/relationships/image" Target="../media/image320.png"/><Relationship Id="rId12" Type="http://schemas.openxmlformats.org/officeDocument/2006/relationships/image" Target="../media/image14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130.png"/><Relationship Id="rId24" Type="http://schemas.openxmlformats.org/officeDocument/2006/relationships/image" Target="../media/image41.png"/><Relationship Id="rId5" Type="http://schemas.openxmlformats.org/officeDocument/2006/relationships/image" Target="../media/image71.png"/><Relationship Id="rId15" Type="http://schemas.openxmlformats.org/officeDocument/2006/relationships/image" Target="../media/image34.png"/><Relationship Id="rId23" Type="http://schemas.openxmlformats.org/officeDocument/2006/relationships/image" Target="../media/image40.png"/><Relationship Id="rId10" Type="http://schemas.openxmlformats.org/officeDocument/2006/relationships/image" Target="../media/image120.png"/><Relationship Id="rId4" Type="http://schemas.openxmlformats.org/officeDocument/2006/relationships/image" Target="../media/image60.png"/><Relationship Id="rId1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.png"/><Relationship Id="rId18" Type="http://schemas.openxmlformats.org/officeDocument/2006/relationships/image" Target="../media/image36.png"/><Relationship Id="rId3" Type="http://schemas.openxmlformats.org/officeDocument/2006/relationships/image" Target="../media/image52.png"/><Relationship Id="rId21" Type="http://schemas.openxmlformats.org/officeDocument/2006/relationships/image" Target="../media/image38.png"/><Relationship Id="rId7" Type="http://schemas.openxmlformats.org/officeDocument/2006/relationships/image" Target="../media/image320.png"/><Relationship Id="rId12" Type="http://schemas.openxmlformats.org/officeDocument/2006/relationships/image" Target="../media/image140.png"/><Relationship Id="rId17" Type="http://schemas.openxmlformats.org/officeDocument/2006/relationships/image" Target="../media/image70.pn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130.png"/><Relationship Id="rId24" Type="http://schemas.openxmlformats.org/officeDocument/2006/relationships/image" Target="../media/image41.png"/><Relationship Id="rId5" Type="http://schemas.openxmlformats.org/officeDocument/2006/relationships/image" Target="../media/image71.png"/><Relationship Id="rId15" Type="http://schemas.openxmlformats.org/officeDocument/2006/relationships/image" Target="../media/image34.png"/><Relationship Id="rId23" Type="http://schemas.openxmlformats.org/officeDocument/2006/relationships/image" Target="../media/image40.png"/><Relationship Id="rId10" Type="http://schemas.openxmlformats.org/officeDocument/2006/relationships/image" Target="../media/image120.png"/><Relationship Id="rId19" Type="http://schemas.openxmlformats.org/officeDocument/2006/relationships/image" Target="../media/image50.png"/><Relationship Id="rId4" Type="http://schemas.openxmlformats.org/officeDocument/2006/relationships/image" Target="../media/image60.png"/><Relationship Id="rId14" Type="http://schemas.openxmlformats.org/officeDocument/2006/relationships/image" Target="../media/image33.png"/><Relationship Id="rId2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7.png"/><Relationship Id="rId26" Type="http://schemas.openxmlformats.org/officeDocument/2006/relationships/image" Target="../media/image46.png"/><Relationship Id="rId21" Type="http://schemas.openxmlformats.org/officeDocument/2006/relationships/image" Target="../media/image39.png"/><Relationship Id="rId17" Type="http://schemas.openxmlformats.org/officeDocument/2006/relationships/image" Target="../media/image50.png"/><Relationship Id="rId25" Type="http://schemas.openxmlformats.org/officeDocument/2006/relationships/image" Target="../media/image45.png"/><Relationship Id="rId16" Type="http://schemas.openxmlformats.org/officeDocument/2006/relationships/image" Target="../media/image36.png"/><Relationship Id="rId20" Type="http://schemas.openxmlformats.org/officeDocument/2006/relationships/image" Target="../media/image33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4" Type="http://schemas.openxmlformats.org/officeDocument/2006/relationships/image" Target="../media/image44.png"/><Relationship Id="rId15" Type="http://schemas.openxmlformats.org/officeDocument/2006/relationships/image" Target="../media/image70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9" Type="http://schemas.openxmlformats.org/officeDocument/2006/relationships/image" Target="../media/image38.png"/><Relationship Id="rId31" Type="http://schemas.openxmlformats.org/officeDocument/2006/relationships/image" Target="../media/image53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7.png"/><Relationship Id="rId26" Type="http://schemas.openxmlformats.org/officeDocument/2006/relationships/image" Target="../media/image46.png"/><Relationship Id="rId21" Type="http://schemas.openxmlformats.org/officeDocument/2006/relationships/image" Target="../media/image39.png"/><Relationship Id="rId17" Type="http://schemas.openxmlformats.org/officeDocument/2006/relationships/image" Target="../media/image50.png"/><Relationship Id="rId25" Type="http://schemas.openxmlformats.org/officeDocument/2006/relationships/image" Target="../media/image45.png"/><Relationship Id="rId16" Type="http://schemas.openxmlformats.org/officeDocument/2006/relationships/image" Target="../media/image36.png"/><Relationship Id="rId20" Type="http://schemas.openxmlformats.org/officeDocument/2006/relationships/image" Target="../media/image33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4" Type="http://schemas.openxmlformats.org/officeDocument/2006/relationships/image" Target="../media/image44.png"/><Relationship Id="rId15" Type="http://schemas.openxmlformats.org/officeDocument/2006/relationships/image" Target="../media/image70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9" Type="http://schemas.openxmlformats.org/officeDocument/2006/relationships/image" Target="../media/image38.png"/><Relationship Id="rId31" Type="http://schemas.openxmlformats.org/officeDocument/2006/relationships/image" Target="../media/image53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91.png"/><Relationship Id="rId7" Type="http://schemas.openxmlformats.org/officeDocument/2006/relationships/image" Target="../media/image131.png"/><Relationship Id="rId12" Type="http://schemas.openxmlformats.org/officeDocument/2006/relationships/image" Target="../media/image33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11" Type="http://schemas.openxmlformats.org/officeDocument/2006/relationships/image" Target="../media/image32.png"/><Relationship Id="rId5" Type="http://schemas.openxmlformats.org/officeDocument/2006/relationships/image" Target="../media/image110.png"/><Relationship Id="rId10" Type="http://schemas.openxmlformats.org/officeDocument/2006/relationships/image" Target="../media/image31.svg"/><Relationship Id="rId4" Type="http://schemas.openxmlformats.org/officeDocument/2006/relationships/image" Target="../media/image100.png"/><Relationship Id="rId9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4.png"/><Relationship Id="rId3" Type="http://schemas.openxmlformats.org/officeDocument/2006/relationships/image" Target="../media/image23.svg"/><Relationship Id="rId7" Type="http://schemas.openxmlformats.org/officeDocument/2006/relationships/image" Target="../media/image180.png"/><Relationship Id="rId12" Type="http://schemas.openxmlformats.org/officeDocument/2006/relationships/image" Target="../media/image29.svg"/><Relationship Id="rId2" Type="http://schemas.openxmlformats.org/officeDocument/2006/relationships/image" Target="../media/image22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11" Type="http://schemas.openxmlformats.org/officeDocument/2006/relationships/image" Target="../media/image28.png"/><Relationship Id="rId5" Type="http://schemas.openxmlformats.org/officeDocument/2006/relationships/image" Target="../media/image16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0.png"/><Relationship Id="rId14" Type="http://schemas.openxmlformats.org/officeDocument/2006/relationships/image" Target="../media/image25.sv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sharclab.ece.gatech.edu/" TargetMode="External"/><Relationship Id="rId2" Type="http://schemas.openxmlformats.org/officeDocument/2006/relationships/hyperlink" Target="mailto:Callie.hao@ece.gatech.edu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1C0E152D-35C2-4F32-A32D-97EC0269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62" y="1590471"/>
            <a:ext cx="11801475" cy="18385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  <a:cs typeface="+mj-cs"/>
              </a:rPr>
              <a:t>Graph Neural Net</a:t>
            </a:r>
            <a:r>
              <a:rPr lang="en-US" altLang="zh-CN" sz="4800" dirty="0">
                <a:solidFill>
                  <a:schemeClr val="bg1">
                    <a:lumMod val="95000"/>
                    <a:lumOff val="5000"/>
                  </a:schemeClr>
                </a:solidFill>
                <a:cs typeface="+mj-cs"/>
              </a:rPr>
              <a:t>work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  <a:cs typeface="+mj-cs"/>
              </a:rPr>
              <a:t> and Reinforcement Learning in EDA and beyond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6EDFFF0-6A6F-4CC4-8579-B1384C3526CF}"/>
              </a:ext>
            </a:extLst>
          </p:cNvPr>
          <p:cNvSpPr txBox="1">
            <a:spLocks/>
          </p:cNvSpPr>
          <p:nvPr/>
        </p:nvSpPr>
        <p:spPr>
          <a:xfrm>
            <a:off x="974758" y="3856776"/>
            <a:ext cx="10506075" cy="24715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spc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Callie Hao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en-US" sz="2000" b="0" i="1" dirty="0"/>
          </a:p>
          <a:p>
            <a:pPr>
              <a:lnSpc>
                <a:spcPct val="100000"/>
              </a:lnSpc>
            </a:pPr>
            <a:r>
              <a:rPr lang="en-US" sz="2000" b="0" i="1" dirty="0"/>
              <a:t>Assistant Professor</a:t>
            </a:r>
          </a:p>
          <a:p>
            <a:pPr>
              <a:lnSpc>
                <a:spcPct val="100000"/>
              </a:lnSpc>
            </a:pPr>
            <a:r>
              <a:rPr lang="en-US" sz="2000" b="0" i="1" dirty="0"/>
              <a:t>ECE, Georgia Institute of Technology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30C7B1-AED8-4D62-8EAD-3DA9B749CA7E}"/>
              </a:ext>
            </a:extLst>
          </p:cNvPr>
          <p:cNvSpPr txBox="1"/>
          <p:nvPr/>
        </p:nvSpPr>
        <p:spPr>
          <a:xfrm>
            <a:off x="1731995" y="6026767"/>
            <a:ext cx="899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i="1" dirty="0">
                <a:solidFill>
                  <a:schemeClr val="bg1"/>
                </a:solidFill>
              </a:rPr>
              <a:t>Sharc-lab @ Georgia Tech </a:t>
            </a:r>
            <a:r>
              <a:rPr lang="en-US" i="1" dirty="0">
                <a:solidFill>
                  <a:schemeClr val="bg1"/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https://sharclab.ece.gatech.edu/</a:t>
            </a:r>
            <a:endParaRPr lang="en-US" i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BAFE04B-D743-4EE0-A84E-D7456AFC3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5333151"/>
            <a:ext cx="1430519" cy="11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497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FDB0F6-939E-4FE1-96FD-8C81FC04B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6"/>
            <a:ext cx="11734422" cy="49501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Background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 Neural Network (GNN)</a:t>
            </a:r>
          </a:p>
          <a:p>
            <a:pPr lvl="1"/>
            <a:r>
              <a:rPr lang="en-US" dirty="0"/>
              <a:t>Reinforcement Learning (RL)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High Level Synthesis (HLS)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HLS: Program-to-Circuit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IRONMAN: </a:t>
            </a:r>
            <a:r>
              <a:rPr kumimoji="1" lang="en-US" altLang="zh-CN" sz="2000" b="1" dirty="0">
                <a:solidFill>
                  <a:schemeClr val="bg1">
                    <a:lumMod val="85000"/>
                  </a:schemeClr>
                </a:solidFill>
              </a:rPr>
              <a:t>GNN</a:t>
            </a:r>
            <a:r>
              <a:rPr kumimoji="1" lang="en-US" altLang="zh-CN" sz="2000" dirty="0">
                <a:solidFill>
                  <a:schemeClr val="bg1">
                    <a:lumMod val="85000"/>
                  </a:schemeClr>
                </a:solidFill>
              </a:rPr>
              <a:t>-assisted design space exploration in high-level synthesis via reinforcement learning</a:t>
            </a:r>
          </a:p>
          <a:p>
            <a:pPr lvl="2"/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Nan Wu, Yuan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Xie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, and Cong Hao, GLSVLSI, 2021</a:t>
            </a:r>
          </a:p>
          <a:p>
            <a:pPr lvl="1"/>
            <a:r>
              <a:rPr kumimoji="1" lang="en-US" b="1" dirty="0">
                <a:solidFill>
                  <a:schemeClr val="bg1">
                    <a:lumMod val="85000"/>
                  </a:schemeClr>
                </a:solidFill>
              </a:rPr>
              <a:t>Program-to-Circuit:</a:t>
            </a:r>
            <a:r>
              <a:rPr kumimoji="1" lang="en-US" dirty="0">
                <a:solidFill>
                  <a:schemeClr val="bg1">
                    <a:lumMod val="85000"/>
                  </a:schemeClr>
                </a:solidFill>
              </a:rPr>
              <a:t> Exploiting GNNs for Program Representation and Circuit Translation</a:t>
            </a:r>
          </a:p>
          <a:p>
            <a:pPr lvl="2"/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Nan Wu, </a:t>
            </a:r>
            <a:r>
              <a:rPr lang="en-US" sz="1600" i="1" dirty="0" err="1">
                <a:solidFill>
                  <a:schemeClr val="bg1">
                    <a:lumMod val="85000"/>
                  </a:schemeClr>
                </a:solidFill>
              </a:rPr>
              <a:t>Huake</a:t>
            </a:r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 He, Yuan </a:t>
            </a:r>
            <a:r>
              <a:rPr lang="en-US" sz="1600" i="1" dirty="0" err="1">
                <a:solidFill>
                  <a:schemeClr val="bg1">
                    <a:lumMod val="85000"/>
                  </a:schemeClr>
                </a:solidFill>
              </a:rPr>
              <a:t>Xie</a:t>
            </a:r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, Pan Li, Cong Hao,</a:t>
            </a:r>
            <a:r>
              <a:rPr lang="zh-CN" altLang="en-US" sz="1600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600" i="1" dirty="0" err="1">
                <a:solidFill>
                  <a:schemeClr val="bg1">
                    <a:lumMod val="85000"/>
                  </a:schemeClr>
                </a:solidFill>
              </a:rPr>
              <a:t>arXiv</a:t>
            </a:r>
            <a:r>
              <a:rPr lang="en-US" altLang="zh-CN" sz="1600" i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zh-CN" altLang="en-US" sz="1600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bg1">
                    <a:lumMod val="85000"/>
                  </a:schemeClr>
                </a:solidFill>
              </a:rPr>
              <a:t>2021</a:t>
            </a:r>
            <a:endParaRPr lang="en-US" sz="1600" i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And beyond: Program-to-X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Call for future research interests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A070D-1EBF-4F23-9487-B4733D15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9B7415-E4AC-4FFA-9EC8-843C6215A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25629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38B4E8-27DD-4137-B49B-224FA52A4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effectLst/>
              </a:rPr>
              <a:t>An agent learns in an interactive environment by trial and error using feedback from its own actions and experiences</a:t>
            </a:r>
          </a:p>
          <a:p>
            <a:pPr lvl="1"/>
            <a:r>
              <a:rPr lang="en-US" dirty="0"/>
              <a:t>Suitable to handle control problems or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sequential decision-making</a:t>
            </a:r>
            <a:r>
              <a:rPr lang="en-US" dirty="0"/>
              <a:t> processes</a:t>
            </a:r>
          </a:p>
          <a:p>
            <a:pPr lvl="1"/>
            <a:r>
              <a:rPr lang="en-US" dirty="0"/>
              <a:t>Can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explore design space </a:t>
            </a:r>
            <a:r>
              <a:rPr lang="en-US" dirty="0"/>
              <a:t>proactively and intelligently</a:t>
            </a:r>
          </a:p>
          <a:p>
            <a:pPr lvl="1"/>
            <a:r>
              <a:rPr lang="en-US" dirty="0"/>
              <a:t>Agent behaviors are optimized by embedding optimization goals into reward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21E66A-350E-4B0A-8082-CCCE2A95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470999-D103-48A4-92C6-B3941DB5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Reinforcement Learning (RL)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4E445-B7DC-4742-92F0-FFB5E0B5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802" y="3160519"/>
            <a:ext cx="6591974" cy="3016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1F7454-FE3E-44A4-BF7C-F166868F3A66}"/>
              </a:ext>
            </a:extLst>
          </p:cNvPr>
          <p:cNvSpPr txBox="1"/>
          <p:nvPr/>
        </p:nvSpPr>
        <p:spPr>
          <a:xfrm>
            <a:off x="7143750" y="6097073"/>
            <a:ext cx="4981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[Slide credit: https://arxiv.org/pdf/2102.07952.pdf]</a:t>
            </a:r>
          </a:p>
        </p:txBody>
      </p:sp>
    </p:spTree>
    <p:extLst>
      <p:ext uri="{BB962C8B-B14F-4D97-AF65-F5344CB8AC3E}">
        <p14:creationId xmlns:p14="http://schemas.microsoft.com/office/powerpoint/2010/main" val="1890666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FDB0F6-939E-4FE1-96FD-8C81FC04B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6"/>
            <a:ext cx="11734422" cy="49501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Background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 Neural Network (GNN)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Reinforcement Learning (RL)</a:t>
            </a:r>
          </a:p>
          <a:p>
            <a:pPr lvl="1"/>
            <a:r>
              <a:rPr lang="en-US" dirty="0"/>
              <a:t>High Level Synthesis (HLS)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HLS: Program-to-Circuit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IRONMAN: </a:t>
            </a:r>
            <a:r>
              <a:rPr kumimoji="1" lang="en-US" altLang="zh-CN" sz="2000" b="1" dirty="0">
                <a:solidFill>
                  <a:schemeClr val="bg1">
                    <a:lumMod val="85000"/>
                  </a:schemeClr>
                </a:solidFill>
              </a:rPr>
              <a:t>GNN</a:t>
            </a:r>
            <a:r>
              <a:rPr kumimoji="1" lang="en-US" altLang="zh-CN" sz="2000" dirty="0">
                <a:solidFill>
                  <a:schemeClr val="bg1">
                    <a:lumMod val="85000"/>
                  </a:schemeClr>
                </a:solidFill>
              </a:rPr>
              <a:t>-assisted design space exploration in high-level synthesis via reinforcement learning</a:t>
            </a:r>
          </a:p>
          <a:p>
            <a:pPr lvl="2"/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Nan Wu, Yuan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Xie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, and Cong Hao, GLSVLSI, 2021</a:t>
            </a:r>
          </a:p>
          <a:p>
            <a:pPr lvl="1"/>
            <a:r>
              <a:rPr kumimoji="1" lang="en-US" b="1" dirty="0">
                <a:solidFill>
                  <a:schemeClr val="bg1">
                    <a:lumMod val="85000"/>
                  </a:schemeClr>
                </a:solidFill>
              </a:rPr>
              <a:t>Program-to-Circuit:</a:t>
            </a:r>
            <a:r>
              <a:rPr kumimoji="1" lang="en-US" dirty="0">
                <a:solidFill>
                  <a:schemeClr val="bg1">
                    <a:lumMod val="85000"/>
                  </a:schemeClr>
                </a:solidFill>
              </a:rPr>
              <a:t> Exploiting GNNs for Program Representation and Circuit Translation</a:t>
            </a:r>
          </a:p>
          <a:p>
            <a:pPr lvl="2"/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Nan Wu, </a:t>
            </a:r>
            <a:r>
              <a:rPr lang="en-US" sz="1600" i="1" dirty="0" err="1">
                <a:solidFill>
                  <a:schemeClr val="bg1">
                    <a:lumMod val="85000"/>
                  </a:schemeClr>
                </a:solidFill>
              </a:rPr>
              <a:t>Huake</a:t>
            </a:r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 He, Yuan </a:t>
            </a:r>
            <a:r>
              <a:rPr lang="en-US" sz="1600" i="1" dirty="0" err="1">
                <a:solidFill>
                  <a:schemeClr val="bg1">
                    <a:lumMod val="85000"/>
                  </a:schemeClr>
                </a:solidFill>
              </a:rPr>
              <a:t>Xie</a:t>
            </a:r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, Pan Li, Cong Hao,</a:t>
            </a:r>
            <a:r>
              <a:rPr lang="zh-CN" altLang="en-US" sz="1600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600" i="1" dirty="0" err="1">
                <a:solidFill>
                  <a:schemeClr val="bg1">
                    <a:lumMod val="85000"/>
                  </a:schemeClr>
                </a:solidFill>
              </a:rPr>
              <a:t>arXiv</a:t>
            </a:r>
            <a:r>
              <a:rPr lang="en-US" altLang="zh-CN" sz="1600" i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zh-CN" altLang="en-US" sz="1600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bg1">
                    <a:lumMod val="85000"/>
                  </a:schemeClr>
                </a:solidFill>
              </a:rPr>
              <a:t>2021</a:t>
            </a:r>
            <a:endParaRPr lang="en-US" sz="1600" i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And beyond: Program-to-X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Call for future research interests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A070D-1EBF-4F23-9487-B4733D15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9B7415-E4AC-4FFA-9EC8-843C6215A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071174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E766-B28D-4BE9-893A-20F93160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D4B44F-2186-4A8E-AA8B-55F27319E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High Level Synthesis (HLS)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FCF6D-7068-45DC-9820-47ACD263C647}"/>
              </a:ext>
            </a:extLst>
          </p:cNvPr>
          <p:cNvGrpSpPr/>
          <p:nvPr/>
        </p:nvGrpSpPr>
        <p:grpSpPr>
          <a:xfrm>
            <a:off x="6031083" y="1493235"/>
            <a:ext cx="2007958" cy="1705336"/>
            <a:chOff x="7492829" y="1313574"/>
            <a:chExt cx="2808913" cy="2306231"/>
          </a:xfrm>
        </p:grpSpPr>
        <p:sp>
          <p:nvSpPr>
            <p:cNvPr id="6" name="正方形/長方形 187">
              <a:extLst>
                <a:ext uri="{FF2B5EF4-FFF2-40B4-BE49-F238E27FC236}">
                  <a16:creationId xmlns:a16="http://schemas.microsoft.com/office/drawing/2014/main" id="{62961196-ECCF-432A-AC11-AFB3D64A846A}"/>
                </a:ext>
              </a:extLst>
            </p:cNvPr>
            <p:cNvSpPr/>
            <p:nvPr/>
          </p:nvSpPr>
          <p:spPr>
            <a:xfrm>
              <a:off x="7851285" y="1313574"/>
              <a:ext cx="2450457" cy="1886952"/>
            </a:xfrm>
            <a:prstGeom prst="rect">
              <a:avLst/>
            </a:prstGeom>
            <a:solidFill>
              <a:srgbClr val="002233"/>
            </a:solidFill>
            <a:ln w="28575">
              <a:solidFill>
                <a:srgbClr val="E5E5E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571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for (i=1; i&lt;=c;)</a:t>
              </a:r>
            </a:p>
            <a:p>
              <a:pPr marL="1714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      a = a++;</a:t>
              </a:r>
            </a:p>
            <a:p>
              <a:pPr marL="1714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      b = x*2-a;</a:t>
              </a:r>
            </a:p>
            <a:p>
              <a:pPr marL="1714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      a = y+b/3;</a:t>
              </a:r>
            </a:p>
          </p:txBody>
        </p:sp>
        <p:sp>
          <p:nvSpPr>
            <p:cNvPr id="7" name="正方形/長方形 187">
              <a:extLst>
                <a:ext uri="{FF2B5EF4-FFF2-40B4-BE49-F238E27FC236}">
                  <a16:creationId xmlns:a16="http://schemas.microsoft.com/office/drawing/2014/main" id="{F2A8C24E-1F46-485D-9AC0-7F877F8293B8}"/>
                </a:ext>
              </a:extLst>
            </p:cNvPr>
            <p:cNvSpPr/>
            <p:nvPr/>
          </p:nvSpPr>
          <p:spPr>
            <a:xfrm>
              <a:off x="7670780" y="1512305"/>
              <a:ext cx="2450457" cy="1886952"/>
            </a:xfrm>
            <a:prstGeom prst="rect">
              <a:avLst/>
            </a:prstGeom>
            <a:solidFill>
              <a:srgbClr val="002233"/>
            </a:solidFill>
            <a:ln w="28575">
              <a:solidFill>
                <a:srgbClr val="E5E5E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571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for (i=1; i&lt;=c;)</a:t>
              </a:r>
            </a:p>
            <a:p>
              <a:pPr marL="1714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      a = a++;</a:t>
              </a:r>
            </a:p>
            <a:p>
              <a:pPr marL="1714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      b = x*2-a;</a:t>
              </a:r>
            </a:p>
            <a:p>
              <a:pPr marL="1714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      a = y+b/3;</a:t>
              </a:r>
            </a:p>
          </p:txBody>
        </p:sp>
        <p:sp>
          <p:nvSpPr>
            <p:cNvPr id="8" name="正方形/長方形 187">
              <a:extLst>
                <a:ext uri="{FF2B5EF4-FFF2-40B4-BE49-F238E27FC236}">
                  <a16:creationId xmlns:a16="http://schemas.microsoft.com/office/drawing/2014/main" id="{765EBED8-6553-4C97-92EB-0E64DC5947E7}"/>
                </a:ext>
              </a:extLst>
            </p:cNvPr>
            <p:cNvSpPr/>
            <p:nvPr/>
          </p:nvSpPr>
          <p:spPr>
            <a:xfrm>
              <a:off x="7492829" y="1732853"/>
              <a:ext cx="2450457" cy="1886952"/>
            </a:xfrm>
            <a:prstGeom prst="rect">
              <a:avLst/>
            </a:prstGeom>
            <a:solidFill>
              <a:srgbClr val="002233"/>
            </a:solidFill>
            <a:ln w="28575">
              <a:solidFill>
                <a:srgbClr val="E5E5E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571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for (i=1; i&lt;=c;)</a:t>
              </a:r>
            </a:p>
            <a:p>
              <a:pPr marL="1714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      a = a++;</a:t>
              </a:r>
            </a:p>
            <a:p>
              <a:pPr marL="1714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      b = x*2-a;</a:t>
              </a:r>
            </a:p>
            <a:p>
              <a:pPr marL="1714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      a = y+b/3;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3E2218-C097-484C-8AA5-DF3D5B90E652}"/>
              </a:ext>
            </a:extLst>
          </p:cNvPr>
          <p:cNvCxnSpPr>
            <a:cxnSpLocks/>
          </p:cNvCxnSpPr>
          <p:nvPr/>
        </p:nvCxnSpPr>
        <p:spPr>
          <a:xfrm>
            <a:off x="8381696" y="2303911"/>
            <a:ext cx="5990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phic 10" descr="Tools">
            <a:extLst>
              <a:ext uri="{FF2B5EF4-FFF2-40B4-BE49-F238E27FC236}">
                <a16:creationId xmlns:a16="http://schemas.microsoft.com/office/drawing/2014/main" id="{7F2D75A3-29D8-4C36-91C3-1E9F8FABE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5566" y="2468655"/>
            <a:ext cx="492726" cy="492727"/>
          </a:xfrm>
          <a:prstGeom prst="rect">
            <a:avLst/>
          </a:prstGeom>
        </p:spPr>
      </p:pic>
      <p:sp>
        <p:nvSpPr>
          <p:cNvPr id="12" name="テキスト ボックス 216">
            <a:extLst>
              <a:ext uri="{FF2B5EF4-FFF2-40B4-BE49-F238E27FC236}">
                <a16:creationId xmlns:a16="http://schemas.microsoft.com/office/drawing/2014/main" id="{FC61E3C8-134C-4BFC-ADA9-DFD4AA3931B5}"/>
              </a:ext>
            </a:extLst>
          </p:cNvPr>
          <p:cNvSpPr txBox="1"/>
          <p:nvPr/>
        </p:nvSpPr>
        <p:spPr>
          <a:xfrm>
            <a:off x="7870046" y="1861158"/>
            <a:ext cx="1622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Corbel" panose="020B0503020204020204" pitchFamily="34" charset="0"/>
                <a:ea typeface="Cambria" panose="02040503050406030204" pitchFamily="18" charset="0"/>
                <a:cs typeface="Tahoma" panose="020B0604030504040204" pitchFamily="34" charset="0"/>
              </a:rPr>
              <a:t>HLS Tools</a:t>
            </a:r>
            <a:endParaRPr lang="en-US" sz="2000" b="1" dirty="0">
              <a:latin typeface="Corbel" panose="020B0503020204020204" pitchFamily="34" charset="0"/>
              <a:ea typeface="Cambria" panose="02040503050406030204" pitchFamily="18" charset="0"/>
              <a:cs typeface="Tahoma" panose="020B060403050404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58E23B-D6B3-4274-8545-2885CAA8A075}"/>
              </a:ext>
            </a:extLst>
          </p:cNvPr>
          <p:cNvGrpSpPr/>
          <p:nvPr/>
        </p:nvGrpSpPr>
        <p:grpSpPr>
          <a:xfrm>
            <a:off x="9331773" y="1521408"/>
            <a:ext cx="2215843" cy="1632856"/>
            <a:chOff x="7455602" y="4136968"/>
            <a:chExt cx="2974433" cy="233549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550AD2A-90EC-4FA3-BD76-CFB28EF138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213" y="4136968"/>
              <a:ext cx="2584822" cy="1958018"/>
              <a:chOff x="5891753" y="1815796"/>
              <a:chExt cx="3535051" cy="2677820"/>
            </a:xfrm>
          </p:grpSpPr>
          <p:sp>
            <p:nvSpPr>
              <p:cNvPr id="80" name="正方形/長方形 187">
                <a:extLst>
                  <a:ext uri="{FF2B5EF4-FFF2-40B4-BE49-F238E27FC236}">
                    <a16:creationId xmlns:a16="http://schemas.microsoft.com/office/drawing/2014/main" id="{C4384FAB-D405-42D7-9363-B2BF14C9C7D0}"/>
                  </a:ext>
                </a:extLst>
              </p:cNvPr>
              <p:cNvSpPr/>
              <p:nvPr/>
            </p:nvSpPr>
            <p:spPr>
              <a:xfrm>
                <a:off x="5891753" y="1815796"/>
                <a:ext cx="3535051" cy="2677820"/>
              </a:xfrm>
              <a:prstGeom prst="rect">
                <a:avLst/>
              </a:prstGeom>
              <a:solidFill>
                <a:srgbClr val="EAAA00"/>
              </a:solidFill>
              <a:ln w="28575">
                <a:solidFill>
                  <a:srgbClr val="00223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57150"/>
                <a:endParaRPr lang="en-US" sz="2000" b="1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endParaRPr>
              </a:p>
            </p:txBody>
          </p:sp>
          <p:sp>
            <p:nvSpPr>
              <p:cNvPr id="81" name="正方形/長方形 190">
                <a:extLst>
                  <a:ext uri="{FF2B5EF4-FFF2-40B4-BE49-F238E27FC236}">
                    <a16:creationId xmlns:a16="http://schemas.microsoft.com/office/drawing/2014/main" id="{EA7E3F7B-49D3-4079-A5A2-E7024F8697B0}"/>
                  </a:ext>
                </a:extLst>
              </p:cNvPr>
              <p:cNvSpPr/>
              <p:nvPr/>
            </p:nvSpPr>
            <p:spPr>
              <a:xfrm>
                <a:off x="6325440" y="2489535"/>
                <a:ext cx="242368" cy="121206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22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2" name="フローチャート : 端子 194">
                <a:extLst>
                  <a:ext uri="{FF2B5EF4-FFF2-40B4-BE49-F238E27FC236}">
                    <a16:creationId xmlns:a16="http://schemas.microsoft.com/office/drawing/2014/main" id="{8170F245-4650-407B-9834-15EF52F623C6}"/>
                  </a:ext>
                </a:extLst>
              </p:cNvPr>
              <p:cNvSpPr/>
              <p:nvPr/>
            </p:nvSpPr>
            <p:spPr>
              <a:xfrm>
                <a:off x="8290475" y="3308319"/>
                <a:ext cx="272008" cy="786900"/>
              </a:xfrm>
              <a:prstGeom prst="flowChartTerminator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83" name="直線矢印コネクタ 195">
                <a:extLst>
                  <a:ext uri="{FF2B5EF4-FFF2-40B4-BE49-F238E27FC236}">
                    <a16:creationId xmlns:a16="http://schemas.microsoft.com/office/drawing/2014/main" id="{2F21BC82-7BA1-42E2-9724-26EE12873CC0}"/>
                  </a:ext>
                </a:extLst>
              </p:cNvPr>
              <p:cNvCxnSpPr/>
              <p:nvPr/>
            </p:nvCxnSpPr>
            <p:spPr>
              <a:xfrm>
                <a:off x="6434844" y="2162772"/>
                <a:ext cx="675027" cy="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矢印コネクタ 196">
                <a:extLst>
                  <a:ext uri="{FF2B5EF4-FFF2-40B4-BE49-F238E27FC236}">
                    <a16:creationId xmlns:a16="http://schemas.microsoft.com/office/drawing/2014/main" id="{86123E41-A13A-4280-99C3-5F6CEB2D6881}"/>
                  </a:ext>
                </a:extLst>
              </p:cNvPr>
              <p:cNvCxnSpPr/>
              <p:nvPr/>
            </p:nvCxnSpPr>
            <p:spPr>
              <a:xfrm>
                <a:off x="6442859" y="2150869"/>
                <a:ext cx="0" cy="34082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矢印コネクタ 197">
                <a:extLst>
                  <a:ext uri="{FF2B5EF4-FFF2-40B4-BE49-F238E27FC236}">
                    <a16:creationId xmlns:a16="http://schemas.microsoft.com/office/drawing/2014/main" id="{DDEF5435-7900-44CD-B42B-599A8BCA8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0714" y="2746655"/>
                <a:ext cx="40955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矢印コネクタ 198">
                <a:extLst>
                  <a:ext uri="{FF2B5EF4-FFF2-40B4-BE49-F238E27FC236}">
                    <a16:creationId xmlns:a16="http://schemas.microsoft.com/office/drawing/2014/main" id="{F089F053-AEFA-4A76-A3B2-5FD4E274BF8E}"/>
                  </a:ext>
                </a:extLst>
              </p:cNvPr>
              <p:cNvCxnSpPr/>
              <p:nvPr/>
            </p:nvCxnSpPr>
            <p:spPr>
              <a:xfrm>
                <a:off x="6567808" y="3082683"/>
                <a:ext cx="15468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矢印コネクタ 199">
                <a:extLst>
                  <a:ext uri="{FF2B5EF4-FFF2-40B4-BE49-F238E27FC236}">
                    <a16:creationId xmlns:a16="http://schemas.microsoft.com/office/drawing/2014/main" id="{8F49DB44-17B8-466C-BE64-1344EFFE2ACD}"/>
                  </a:ext>
                </a:extLst>
              </p:cNvPr>
              <p:cNvCxnSpPr/>
              <p:nvPr/>
            </p:nvCxnSpPr>
            <p:spPr>
              <a:xfrm flipV="1">
                <a:off x="6721115" y="2746658"/>
                <a:ext cx="0" cy="6669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矢印コネクタ 200">
                <a:extLst>
                  <a:ext uri="{FF2B5EF4-FFF2-40B4-BE49-F238E27FC236}">
                    <a16:creationId xmlns:a16="http://schemas.microsoft.com/office/drawing/2014/main" id="{1BE4D12C-CD0B-45A1-9445-CCDF0AF8E28E}"/>
                  </a:ext>
                </a:extLst>
              </p:cNvPr>
              <p:cNvCxnSpPr/>
              <p:nvPr/>
            </p:nvCxnSpPr>
            <p:spPr>
              <a:xfrm>
                <a:off x="6721115" y="3413615"/>
                <a:ext cx="39915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矢印コネクタ 201">
                <a:extLst>
                  <a:ext uri="{FF2B5EF4-FFF2-40B4-BE49-F238E27FC236}">
                    <a16:creationId xmlns:a16="http://schemas.microsoft.com/office/drawing/2014/main" id="{722D3839-A086-48AB-8130-4019EA59D620}"/>
                  </a:ext>
                </a:extLst>
              </p:cNvPr>
              <p:cNvCxnSpPr>
                <a:cxnSpLocks/>
                <a:endCxn id="82" idx="3"/>
              </p:cNvCxnSpPr>
              <p:nvPr/>
            </p:nvCxnSpPr>
            <p:spPr>
              <a:xfrm flipH="1">
                <a:off x="8562489" y="3701770"/>
                <a:ext cx="27033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矢印コネクタ 202">
                <a:extLst>
                  <a:ext uri="{FF2B5EF4-FFF2-40B4-BE49-F238E27FC236}">
                    <a16:creationId xmlns:a16="http://schemas.microsoft.com/office/drawing/2014/main" id="{194ED159-3826-49F1-8095-E8BC565A5703}"/>
                  </a:ext>
                </a:extLst>
              </p:cNvPr>
              <p:cNvCxnSpPr/>
              <p:nvPr/>
            </p:nvCxnSpPr>
            <p:spPr>
              <a:xfrm flipV="1">
                <a:off x="8829905" y="3694682"/>
                <a:ext cx="4" cy="622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矢印コネクタ 203">
                <a:extLst>
                  <a:ext uri="{FF2B5EF4-FFF2-40B4-BE49-F238E27FC236}">
                    <a16:creationId xmlns:a16="http://schemas.microsoft.com/office/drawing/2014/main" id="{77BC3CDE-C4B3-4866-99A7-A1285AE0D2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4311046"/>
                <a:ext cx="274483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矢印コネクタ 204">
                <a:extLst>
                  <a:ext uri="{FF2B5EF4-FFF2-40B4-BE49-F238E27FC236}">
                    <a16:creationId xmlns:a16="http://schemas.microsoft.com/office/drawing/2014/main" id="{D5582F78-88E2-4A52-B8F2-4B56219F61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3906" y="3942085"/>
                <a:ext cx="0" cy="3749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矢印コネクタ 205">
                <a:extLst>
                  <a:ext uri="{FF2B5EF4-FFF2-40B4-BE49-F238E27FC236}">
                    <a16:creationId xmlns:a16="http://schemas.microsoft.com/office/drawing/2014/main" id="{F357F481-393E-4DBC-863E-7155E2F2A326}"/>
                  </a:ext>
                </a:extLst>
              </p:cNvPr>
              <p:cNvCxnSpPr/>
              <p:nvPr/>
            </p:nvCxnSpPr>
            <p:spPr>
              <a:xfrm>
                <a:off x="6721113" y="3942085"/>
                <a:ext cx="39915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矢印コネクタ 206">
                <a:extLst>
                  <a:ext uri="{FF2B5EF4-FFF2-40B4-BE49-F238E27FC236}">
                    <a16:creationId xmlns:a16="http://schemas.microsoft.com/office/drawing/2014/main" id="{D72D0D52-E153-476A-936E-279A17577240}"/>
                  </a:ext>
                </a:extLst>
              </p:cNvPr>
              <p:cNvCxnSpPr/>
              <p:nvPr/>
            </p:nvCxnSpPr>
            <p:spPr>
              <a:xfrm>
                <a:off x="7589722" y="2450934"/>
                <a:ext cx="56836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矢印コネクタ 207">
                <a:extLst>
                  <a:ext uri="{FF2B5EF4-FFF2-40B4-BE49-F238E27FC236}">
                    <a16:creationId xmlns:a16="http://schemas.microsoft.com/office/drawing/2014/main" id="{B4F37A26-9688-4FA9-8234-89B053EDF1F4}"/>
                  </a:ext>
                </a:extLst>
              </p:cNvPr>
              <p:cNvCxnSpPr/>
              <p:nvPr/>
            </p:nvCxnSpPr>
            <p:spPr>
              <a:xfrm flipV="1">
                <a:off x="7810476" y="2450934"/>
                <a:ext cx="0" cy="96268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矢印コネクタ 208">
                <a:extLst>
                  <a:ext uri="{FF2B5EF4-FFF2-40B4-BE49-F238E27FC236}">
                    <a16:creationId xmlns:a16="http://schemas.microsoft.com/office/drawing/2014/main" id="{3D89FA28-13F6-4D68-BF26-C436A405063D}"/>
                  </a:ext>
                </a:extLst>
              </p:cNvPr>
              <p:cNvCxnSpPr/>
              <p:nvPr/>
            </p:nvCxnSpPr>
            <p:spPr>
              <a:xfrm>
                <a:off x="7810476" y="3413283"/>
                <a:ext cx="48000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矢印コネクタ 209">
                <a:extLst>
                  <a:ext uri="{FF2B5EF4-FFF2-40B4-BE49-F238E27FC236}">
                    <a16:creationId xmlns:a16="http://schemas.microsoft.com/office/drawing/2014/main" id="{5E7E2CED-036C-4D0B-9074-9A4CF62D8853}"/>
                  </a:ext>
                </a:extLst>
              </p:cNvPr>
              <p:cNvCxnSpPr/>
              <p:nvPr/>
            </p:nvCxnSpPr>
            <p:spPr>
              <a:xfrm flipH="1">
                <a:off x="7589726" y="3701775"/>
                <a:ext cx="19309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矢印コネクタ 210">
                <a:extLst>
                  <a:ext uri="{FF2B5EF4-FFF2-40B4-BE49-F238E27FC236}">
                    <a16:creationId xmlns:a16="http://schemas.microsoft.com/office/drawing/2014/main" id="{7E58DABD-08FD-4143-B55B-F2062A2ADD28}"/>
                  </a:ext>
                </a:extLst>
              </p:cNvPr>
              <p:cNvCxnSpPr/>
              <p:nvPr/>
            </p:nvCxnSpPr>
            <p:spPr>
              <a:xfrm flipV="1">
                <a:off x="7777518" y="3694679"/>
                <a:ext cx="0" cy="2474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矢印コネクタ 211">
                <a:extLst>
                  <a:ext uri="{FF2B5EF4-FFF2-40B4-BE49-F238E27FC236}">
                    <a16:creationId xmlns:a16="http://schemas.microsoft.com/office/drawing/2014/main" id="{5D18B839-F679-44FE-B540-C821C7F28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8474" y="3933559"/>
                <a:ext cx="51350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矢印コネクタ 212">
                <a:extLst>
                  <a:ext uri="{FF2B5EF4-FFF2-40B4-BE49-F238E27FC236}">
                    <a16:creationId xmlns:a16="http://schemas.microsoft.com/office/drawing/2014/main" id="{1B814168-A4D3-4768-A3F4-757469C5ED50}"/>
                  </a:ext>
                </a:extLst>
              </p:cNvPr>
              <p:cNvCxnSpPr/>
              <p:nvPr/>
            </p:nvCxnSpPr>
            <p:spPr>
              <a:xfrm>
                <a:off x="8829902" y="3119450"/>
                <a:ext cx="4" cy="5823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矢印コネクタ 213">
                <a:extLst>
                  <a:ext uri="{FF2B5EF4-FFF2-40B4-BE49-F238E27FC236}">
                    <a16:creationId xmlns:a16="http://schemas.microsoft.com/office/drawing/2014/main" id="{0ED3E89D-A31C-46CE-AFBE-91587BD0B158}"/>
                  </a:ext>
                </a:extLst>
              </p:cNvPr>
              <p:cNvCxnSpPr/>
              <p:nvPr/>
            </p:nvCxnSpPr>
            <p:spPr>
              <a:xfrm flipH="1">
                <a:off x="8418469" y="3113499"/>
                <a:ext cx="40341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矢印コネクタ 214">
                <a:extLst>
                  <a:ext uri="{FF2B5EF4-FFF2-40B4-BE49-F238E27FC236}">
                    <a16:creationId xmlns:a16="http://schemas.microsoft.com/office/drawing/2014/main" id="{43508211-9D8E-4E55-A53C-51716655F4F6}"/>
                  </a:ext>
                </a:extLst>
              </p:cNvPr>
              <p:cNvCxnSpPr/>
              <p:nvPr/>
            </p:nvCxnSpPr>
            <p:spPr>
              <a:xfrm flipH="1" flipV="1">
                <a:off x="8426482" y="2697732"/>
                <a:ext cx="4" cy="405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テキスト ボックス 217">
                <a:extLst>
                  <a:ext uri="{FF2B5EF4-FFF2-40B4-BE49-F238E27FC236}">
                    <a16:creationId xmlns:a16="http://schemas.microsoft.com/office/drawing/2014/main" id="{43B5B191-0B25-46C2-BC9B-C3C4DC0FBFB1}"/>
                  </a:ext>
                </a:extLst>
              </p:cNvPr>
              <p:cNvSpPr txBox="1"/>
              <p:nvPr/>
            </p:nvSpPr>
            <p:spPr>
              <a:xfrm rot="16200000">
                <a:off x="8087381" y="2184251"/>
                <a:ext cx="677735" cy="378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REG</a:t>
                </a:r>
              </a:p>
            </p:txBody>
          </p:sp>
          <p:sp>
            <p:nvSpPr>
              <p:cNvPr id="104" name="テキスト ボックス 216">
                <a:extLst>
                  <a:ext uri="{FF2B5EF4-FFF2-40B4-BE49-F238E27FC236}">
                    <a16:creationId xmlns:a16="http://schemas.microsoft.com/office/drawing/2014/main" id="{230810B0-6628-4A29-9B78-F8B6B5BADB72}"/>
                  </a:ext>
                </a:extLst>
              </p:cNvPr>
              <p:cNvSpPr txBox="1"/>
              <p:nvPr/>
            </p:nvSpPr>
            <p:spPr>
              <a:xfrm>
                <a:off x="6208158" y="3892522"/>
                <a:ext cx="494881" cy="520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in</a:t>
                </a:r>
              </a:p>
            </p:txBody>
          </p:sp>
          <p:sp>
            <p:nvSpPr>
              <p:cNvPr id="105" name="テキスト ボックス 218">
                <a:extLst>
                  <a:ext uri="{FF2B5EF4-FFF2-40B4-BE49-F238E27FC236}">
                    <a16:creationId xmlns:a16="http://schemas.microsoft.com/office/drawing/2014/main" id="{A4F39684-7DC4-4487-84C3-3C9AD2887767}"/>
                  </a:ext>
                </a:extLst>
              </p:cNvPr>
              <p:cNvSpPr txBox="1"/>
              <p:nvPr/>
            </p:nvSpPr>
            <p:spPr>
              <a:xfrm>
                <a:off x="7214905" y="2169918"/>
                <a:ext cx="420602" cy="520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+</a:t>
                </a: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E65C4D5-156C-4CD9-8A7B-78A44F10AB63}"/>
                  </a:ext>
                </a:extLst>
              </p:cNvPr>
              <p:cNvGrpSpPr/>
              <p:nvPr/>
            </p:nvGrpSpPr>
            <p:grpSpPr>
              <a:xfrm>
                <a:off x="7116292" y="3247946"/>
                <a:ext cx="550195" cy="871537"/>
                <a:chOff x="6844685" y="1980703"/>
                <a:chExt cx="550195" cy="871537"/>
              </a:xfrm>
            </p:grpSpPr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FDD4E92F-3B20-430E-A6E7-A4FFFC5066AB}"/>
                    </a:ext>
                  </a:extLst>
                </p:cNvPr>
                <p:cNvSpPr/>
                <p:nvPr/>
              </p:nvSpPr>
              <p:spPr>
                <a:xfrm>
                  <a:off x="6844685" y="1980703"/>
                  <a:ext cx="478632" cy="871537"/>
                </a:xfrm>
                <a:custGeom>
                  <a:avLst/>
                  <a:gdLst>
                    <a:gd name="connsiteX0" fmla="*/ 0 w 478632"/>
                    <a:gd name="connsiteY0" fmla="*/ 0 h 871537"/>
                    <a:gd name="connsiteX1" fmla="*/ 0 w 478632"/>
                    <a:gd name="connsiteY1" fmla="*/ 314325 h 871537"/>
                    <a:gd name="connsiteX2" fmla="*/ 185738 w 478632"/>
                    <a:gd name="connsiteY2" fmla="*/ 445293 h 871537"/>
                    <a:gd name="connsiteX3" fmla="*/ 9525 w 478632"/>
                    <a:gd name="connsiteY3" fmla="*/ 561975 h 871537"/>
                    <a:gd name="connsiteX4" fmla="*/ 9525 w 478632"/>
                    <a:gd name="connsiteY4" fmla="*/ 871537 h 871537"/>
                    <a:gd name="connsiteX5" fmla="*/ 478632 w 478632"/>
                    <a:gd name="connsiteY5" fmla="*/ 571500 h 871537"/>
                    <a:gd name="connsiteX6" fmla="*/ 478632 w 478632"/>
                    <a:gd name="connsiteY6" fmla="*/ 309562 h 871537"/>
                    <a:gd name="connsiteX7" fmla="*/ 0 w 478632"/>
                    <a:gd name="connsiteY7" fmla="*/ 0 h 87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8632" h="871537">
                      <a:moveTo>
                        <a:pt x="0" y="0"/>
                      </a:moveTo>
                      <a:lnTo>
                        <a:pt x="0" y="314325"/>
                      </a:lnTo>
                      <a:lnTo>
                        <a:pt x="185738" y="445293"/>
                      </a:lnTo>
                      <a:lnTo>
                        <a:pt x="9525" y="561975"/>
                      </a:lnTo>
                      <a:lnTo>
                        <a:pt x="9525" y="871537"/>
                      </a:lnTo>
                      <a:lnTo>
                        <a:pt x="478632" y="571500"/>
                      </a:lnTo>
                      <a:lnTo>
                        <a:pt x="478632" y="3095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8" name="テキスト ボックス 218">
                  <a:extLst>
                    <a:ext uri="{FF2B5EF4-FFF2-40B4-BE49-F238E27FC236}">
                      <a16:creationId xmlns:a16="http://schemas.microsoft.com/office/drawing/2014/main" id="{66507FB1-05C5-4DEE-B298-E879A4C166B5}"/>
                    </a:ext>
                  </a:extLst>
                </p:cNvPr>
                <p:cNvSpPr txBox="1"/>
                <p:nvPr/>
              </p:nvSpPr>
              <p:spPr>
                <a:xfrm>
                  <a:off x="6967313" y="2235541"/>
                  <a:ext cx="427567" cy="520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Corbel" panose="020B0503020204020204" pitchFamily="34" charset="0"/>
                      <a:ea typeface="Cambria" panose="02040503050406030204" pitchFamily="18" charset="0"/>
                      <a:cs typeface="Tahoma" panose="020B0604030504040204" pitchFamily="34" charset="0"/>
                    </a:rPr>
                    <a:t>*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77CFD4E-EBD7-4AA2-94B6-85FC4A05A5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50408" y="4325707"/>
              <a:ext cx="2584822" cy="1958018"/>
              <a:chOff x="5891753" y="1815796"/>
              <a:chExt cx="3535051" cy="2677820"/>
            </a:xfrm>
          </p:grpSpPr>
          <p:sp>
            <p:nvSpPr>
              <p:cNvPr id="51" name="正方形/長方形 187">
                <a:extLst>
                  <a:ext uri="{FF2B5EF4-FFF2-40B4-BE49-F238E27FC236}">
                    <a16:creationId xmlns:a16="http://schemas.microsoft.com/office/drawing/2014/main" id="{D0288F23-187E-4E93-8AEB-3A1460C641D3}"/>
                  </a:ext>
                </a:extLst>
              </p:cNvPr>
              <p:cNvSpPr/>
              <p:nvPr/>
            </p:nvSpPr>
            <p:spPr>
              <a:xfrm>
                <a:off x="5891753" y="1815796"/>
                <a:ext cx="3535051" cy="2677820"/>
              </a:xfrm>
              <a:prstGeom prst="rect">
                <a:avLst/>
              </a:prstGeom>
              <a:solidFill>
                <a:srgbClr val="EAAA00"/>
              </a:solidFill>
              <a:ln w="28575">
                <a:solidFill>
                  <a:srgbClr val="00223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57150"/>
                <a:endParaRPr lang="en-US" sz="2000" b="1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endParaRPr>
              </a:p>
            </p:txBody>
          </p:sp>
          <p:sp>
            <p:nvSpPr>
              <p:cNvPr id="52" name="正方形/長方形 190">
                <a:extLst>
                  <a:ext uri="{FF2B5EF4-FFF2-40B4-BE49-F238E27FC236}">
                    <a16:creationId xmlns:a16="http://schemas.microsoft.com/office/drawing/2014/main" id="{E3DC5E98-2EC5-4EF3-9A73-AEBFB6869855}"/>
                  </a:ext>
                </a:extLst>
              </p:cNvPr>
              <p:cNvSpPr/>
              <p:nvPr/>
            </p:nvSpPr>
            <p:spPr>
              <a:xfrm>
                <a:off x="6325440" y="2489535"/>
                <a:ext cx="242368" cy="121206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22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3" name="フローチャート : 端子 194">
                <a:extLst>
                  <a:ext uri="{FF2B5EF4-FFF2-40B4-BE49-F238E27FC236}">
                    <a16:creationId xmlns:a16="http://schemas.microsoft.com/office/drawing/2014/main" id="{A515967A-DADD-4B84-9730-48076EA05188}"/>
                  </a:ext>
                </a:extLst>
              </p:cNvPr>
              <p:cNvSpPr/>
              <p:nvPr/>
            </p:nvSpPr>
            <p:spPr>
              <a:xfrm>
                <a:off x="8290475" y="3308319"/>
                <a:ext cx="272008" cy="786900"/>
              </a:xfrm>
              <a:prstGeom prst="flowChartTerminator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54" name="直線矢印コネクタ 195">
                <a:extLst>
                  <a:ext uri="{FF2B5EF4-FFF2-40B4-BE49-F238E27FC236}">
                    <a16:creationId xmlns:a16="http://schemas.microsoft.com/office/drawing/2014/main" id="{3B07495F-D05C-464F-8996-E1B3247046C6}"/>
                  </a:ext>
                </a:extLst>
              </p:cNvPr>
              <p:cNvCxnSpPr/>
              <p:nvPr/>
            </p:nvCxnSpPr>
            <p:spPr>
              <a:xfrm>
                <a:off x="6434844" y="2162772"/>
                <a:ext cx="675027" cy="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矢印コネクタ 196">
                <a:extLst>
                  <a:ext uri="{FF2B5EF4-FFF2-40B4-BE49-F238E27FC236}">
                    <a16:creationId xmlns:a16="http://schemas.microsoft.com/office/drawing/2014/main" id="{1867F730-9F1A-4F85-9CB8-AFBF6D4CBD44}"/>
                  </a:ext>
                </a:extLst>
              </p:cNvPr>
              <p:cNvCxnSpPr/>
              <p:nvPr/>
            </p:nvCxnSpPr>
            <p:spPr>
              <a:xfrm>
                <a:off x="6442859" y="2150869"/>
                <a:ext cx="0" cy="34082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矢印コネクタ 197">
                <a:extLst>
                  <a:ext uri="{FF2B5EF4-FFF2-40B4-BE49-F238E27FC236}">
                    <a16:creationId xmlns:a16="http://schemas.microsoft.com/office/drawing/2014/main" id="{9369A70D-6A21-465C-801B-9ED22D1FD0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0714" y="2746655"/>
                <a:ext cx="40955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矢印コネクタ 198">
                <a:extLst>
                  <a:ext uri="{FF2B5EF4-FFF2-40B4-BE49-F238E27FC236}">
                    <a16:creationId xmlns:a16="http://schemas.microsoft.com/office/drawing/2014/main" id="{84581CAB-5531-4A48-A1C4-7A396D57303B}"/>
                  </a:ext>
                </a:extLst>
              </p:cNvPr>
              <p:cNvCxnSpPr/>
              <p:nvPr/>
            </p:nvCxnSpPr>
            <p:spPr>
              <a:xfrm>
                <a:off x="6567808" y="3082683"/>
                <a:ext cx="15468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矢印コネクタ 199">
                <a:extLst>
                  <a:ext uri="{FF2B5EF4-FFF2-40B4-BE49-F238E27FC236}">
                    <a16:creationId xmlns:a16="http://schemas.microsoft.com/office/drawing/2014/main" id="{4539B1D1-31CF-4FC0-A057-A27323D7DF2B}"/>
                  </a:ext>
                </a:extLst>
              </p:cNvPr>
              <p:cNvCxnSpPr/>
              <p:nvPr/>
            </p:nvCxnSpPr>
            <p:spPr>
              <a:xfrm flipV="1">
                <a:off x="6721115" y="2746658"/>
                <a:ext cx="0" cy="6669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矢印コネクタ 200">
                <a:extLst>
                  <a:ext uri="{FF2B5EF4-FFF2-40B4-BE49-F238E27FC236}">
                    <a16:creationId xmlns:a16="http://schemas.microsoft.com/office/drawing/2014/main" id="{3874B434-6803-4FA3-AEFA-47C115070050}"/>
                  </a:ext>
                </a:extLst>
              </p:cNvPr>
              <p:cNvCxnSpPr/>
              <p:nvPr/>
            </p:nvCxnSpPr>
            <p:spPr>
              <a:xfrm>
                <a:off x="6721115" y="3413615"/>
                <a:ext cx="39915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矢印コネクタ 201">
                <a:extLst>
                  <a:ext uri="{FF2B5EF4-FFF2-40B4-BE49-F238E27FC236}">
                    <a16:creationId xmlns:a16="http://schemas.microsoft.com/office/drawing/2014/main" id="{D3695558-8272-4791-BC6A-7BAD6438F6CC}"/>
                  </a:ext>
                </a:extLst>
              </p:cNvPr>
              <p:cNvCxnSpPr>
                <a:cxnSpLocks/>
                <a:endCxn id="53" idx="3"/>
              </p:cNvCxnSpPr>
              <p:nvPr/>
            </p:nvCxnSpPr>
            <p:spPr>
              <a:xfrm flipH="1">
                <a:off x="8562489" y="3701770"/>
                <a:ext cx="27033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矢印コネクタ 202">
                <a:extLst>
                  <a:ext uri="{FF2B5EF4-FFF2-40B4-BE49-F238E27FC236}">
                    <a16:creationId xmlns:a16="http://schemas.microsoft.com/office/drawing/2014/main" id="{E60921E2-91CC-4FAA-BCBF-7F5377355F5E}"/>
                  </a:ext>
                </a:extLst>
              </p:cNvPr>
              <p:cNvCxnSpPr/>
              <p:nvPr/>
            </p:nvCxnSpPr>
            <p:spPr>
              <a:xfrm flipV="1">
                <a:off x="8829905" y="3694682"/>
                <a:ext cx="4" cy="622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矢印コネクタ 203">
                <a:extLst>
                  <a:ext uri="{FF2B5EF4-FFF2-40B4-BE49-F238E27FC236}">
                    <a16:creationId xmlns:a16="http://schemas.microsoft.com/office/drawing/2014/main" id="{96BD7BF0-8002-497D-9E78-B93F545539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4311046"/>
                <a:ext cx="274483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矢印コネクタ 204">
                <a:extLst>
                  <a:ext uri="{FF2B5EF4-FFF2-40B4-BE49-F238E27FC236}">
                    <a16:creationId xmlns:a16="http://schemas.microsoft.com/office/drawing/2014/main" id="{0FEB9F53-B9A3-4031-A5A3-F014A39989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3906" y="3942085"/>
                <a:ext cx="0" cy="3749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矢印コネクタ 205">
                <a:extLst>
                  <a:ext uri="{FF2B5EF4-FFF2-40B4-BE49-F238E27FC236}">
                    <a16:creationId xmlns:a16="http://schemas.microsoft.com/office/drawing/2014/main" id="{6540EC8B-02EE-46EF-A955-6B1BC06D0895}"/>
                  </a:ext>
                </a:extLst>
              </p:cNvPr>
              <p:cNvCxnSpPr/>
              <p:nvPr/>
            </p:nvCxnSpPr>
            <p:spPr>
              <a:xfrm>
                <a:off x="6721113" y="3942085"/>
                <a:ext cx="39915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矢印コネクタ 206">
                <a:extLst>
                  <a:ext uri="{FF2B5EF4-FFF2-40B4-BE49-F238E27FC236}">
                    <a16:creationId xmlns:a16="http://schemas.microsoft.com/office/drawing/2014/main" id="{120C5612-CD81-420F-B888-978BB54623B6}"/>
                  </a:ext>
                </a:extLst>
              </p:cNvPr>
              <p:cNvCxnSpPr/>
              <p:nvPr/>
            </p:nvCxnSpPr>
            <p:spPr>
              <a:xfrm>
                <a:off x="7589722" y="2450934"/>
                <a:ext cx="56836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矢印コネクタ 207">
                <a:extLst>
                  <a:ext uri="{FF2B5EF4-FFF2-40B4-BE49-F238E27FC236}">
                    <a16:creationId xmlns:a16="http://schemas.microsoft.com/office/drawing/2014/main" id="{E354A61B-B829-4222-9B72-8482EAD38C49}"/>
                  </a:ext>
                </a:extLst>
              </p:cNvPr>
              <p:cNvCxnSpPr/>
              <p:nvPr/>
            </p:nvCxnSpPr>
            <p:spPr>
              <a:xfrm flipV="1">
                <a:off x="7810476" y="2450934"/>
                <a:ext cx="0" cy="96268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矢印コネクタ 208">
                <a:extLst>
                  <a:ext uri="{FF2B5EF4-FFF2-40B4-BE49-F238E27FC236}">
                    <a16:creationId xmlns:a16="http://schemas.microsoft.com/office/drawing/2014/main" id="{82A06FD0-5CB6-46D6-9612-586D4D6BC11E}"/>
                  </a:ext>
                </a:extLst>
              </p:cNvPr>
              <p:cNvCxnSpPr/>
              <p:nvPr/>
            </p:nvCxnSpPr>
            <p:spPr>
              <a:xfrm>
                <a:off x="7810476" y="3413283"/>
                <a:ext cx="48000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矢印コネクタ 209">
                <a:extLst>
                  <a:ext uri="{FF2B5EF4-FFF2-40B4-BE49-F238E27FC236}">
                    <a16:creationId xmlns:a16="http://schemas.microsoft.com/office/drawing/2014/main" id="{4747316D-DCA3-468D-83AE-071A7E76DF71}"/>
                  </a:ext>
                </a:extLst>
              </p:cNvPr>
              <p:cNvCxnSpPr/>
              <p:nvPr/>
            </p:nvCxnSpPr>
            <p:spPr>
              <a:xfrm flipH="1">
                <a:off x="7589726" y="3701775"/>
                <a:ext cx="19309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矢印コネクタ 210">
                <a:extLst>
                  <a:ext uri="{FF2B5EF4-FFF2-40B4-BE49-F238E27FC236}">
                    <a16:creationId xmlns:a16="http://schemas.microsoft.com/office/drawing/2014/main" id="{B1BDDAE4-7449-469A-A728-876AB1AEC8BD}"/>
                  </a:ext>
                </a:extLst>
              </p:cNvPr>
              <p:cNvCxnSpPr/>
              <p:nvPr/>
            </p:nvCxnSpPr>
            <p:spPr>
              <a:xfrm flipV="1">
                <a:off x="7777518" y="3694679"/>
                <a:ext cx="0" cy="2474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矢印コネクタ 211">
                <a:extLst>
                  <a:ext uri="{FF2B5EF4-FFF2-40B4-BE49-F238E27FC236}">
                    <a16:creationId xmlns:a16="http://schemas.microsoft.com/office/drawing/2014/main" id="{3468576F-B2DE-471C-9821-1AADE4142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8474" y="3933559"/>
                <a:ext cx="51350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矢印コネクタ 212">
                <a:extLst>
                  <a:ext uri="{FF2B5EF4-FFF2-40B4-BE49-F238E27FC236}">
                    <a16:creationId xmlns:a16="http://schemas.microsoft.com/office/drawing/2014/main" id="{30CFE6F7-7156-42F5-B796-5F71594B5139}"/>
                  </a:ext>
                </a:extLst>
              </p:cNvPr>
              <p:cNvCxnSpPr/>
              <p:nvPr/>
            </p:nvCxnSpPr>
            <p:spPr>
              <a:xfrm>
                <a:off x="8829902" y="3119450"/>
                <a:ext cx="4" cy="5823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矢印コネクタ 213">
                <a:extLst>
                  <a:ext uri="{FF2B5EF4-FFF2-40B4-BE49-F238E27FC236}">
                    <a16:creationId xmlns:a16="http://schemas.microsoft.com/office/drawing/2014/main" id="{3977AE01-4CE8-4E64-8988-11D2BFF9B94F}"/>
                  </a:ext>
                </a:extLst>
              </p:cNvPr>
              <p:cNvCxnSpPr/>
              <p:nvPr/>
            </p:nvCxnSpPr>
            <p:spPr>
              <a:xfrm flipH="1">
                <a:off x="8418469" y="3113499"/>
                <a:ext cx="40341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矢印コネクタ 214">
                <a:extLst>
                  <a:ext uri="{FF2B5EF4-FFF2-40B4-BE49-F238E27FC236}">
                    <a16:creationId xmlns:a16="http://schemas.microsoft.com/office/drawing/2014/main" id="{72B2B6B8-EE1E-4D71-A420-D5C54FFF5FB6}"/>
                  </a:ext>
                </a:extLst>
              </p:cNvPr>
              <p:cNvCxnSpPr/>
              <p:nvPr/>
            </p:nvCxnSpPr>
            <p:spPr>
              <a:xfrm flipH="1" flipV="1">
                <a:off x="8426482" y="2697732"/>
                <a:ext cx="4" cy="405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テキスト ボックス 217">
                <a:extLst>
                  <a:ext uri="{FF2B5EF4-FFF2-40B4-BE49-F238E27FC236}">
                    <a16:creationId xmlns:a16="http://schemas.microsoft.com/office/drawing/2014/main" id="{C4041FB1-8E1D-4BD0-8BBE-CE9A6D0D2FB3}"/>
                  </a:ext>
                </a:extLst>
              </p:cNvPr>
              <p:cNvSpPr txBox="1"/>
              <p:nvPr/>
            </p:nvSpPr>
            <p:spPr>
              <a:xfrm rot="16200000">
                <a:off x="8087381" y="2184251"/>
                <a:ext cx="677735" cy="378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REG</a:t>
                </a:r>
              </a:p>
            </p:txBody>
          </p:sp>
          <p:sp>
            <p:nvSpPr>
              <p:cNvPr id="75" name="テキスト ボックス 216">
                <a:extLst>
                  <a:ext uri="{FF2B5EF4-FFF2-40B4-BE49-F238E27FC236}">
                    <a16:creationId xmlns:a16="http://schemas.microsoft.com/office/drawing/2014/main" id="{B639D9C6-2AF8-4722-BA1D-692CCFE87E42}"/>
                  </a:ext>
                </a:extLst>
              </p:cNvPr>
              <p:cNvSpPr txBox="1"/>
              <p:nvPr/>
            </p:nvSpPr>
            <p:spPr>
              <a:xfrm>
                <a:off x="6208158" y="3892522"/>
                <a:ext cx="494881" cy="520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in</a:t>
                </a:r>
              </a:p>
            </p:txBody>
          </p:sp>
          <p:sp>
            <p:nvSpPr>
              <p:cNvPr id="76" name="テキスト ボックス 218">
                <a:extLst>
                  <a:ext uri="{FF2B5EF4-FFF2-40B4-BE49-F238E27FC236}">
                    <a16:creationId xmlns:a16="http://schemas.microsoft.com/office/drawing/2014/main" id="{BCFCE472-5A2B-4133-9F56-A9B22581589E}"/>
                  </a:ext>
                </a:extLst>
              </p:cNvPr>
              <p:cNvSpPr txBox="1"/>
              <p:nvPr/>
            </p:nvSpPr>
            <p:spPr>
              <a:xfrm>
                <a:off x="7214905" y="2169918"/>
                <a:ext cx="420602" cy="520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+</a:t>
                </a: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E1ACD2F-D6E6-4976-9724-E5BB216CA597}"/>
                  </a:ext>
                </a:extLst>
              </p:cNvPr>
              <p:cNvGrpSpPr/>
              <p:nvPr/>
            </p:nvGrpSpPr>
            <p:grpSpPr>
              <a:xfrm>
                <a:off x="7116292" y="3247946"/>
                <a:ext cx="550195" cy="871537"/>
                <a:chOff x="6844685" y="1980703"/>
                <a:chExt cx="550195" cy="871537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35546085-5E5F-40AD-804F-6811C318AEF6}"/>
                    </a:ext>
                  </a:extLst>
                </p:cNvPr>
                <p:cNvSpPr/>
                <p:nvPr/>
              </p:nvSpPr>
              <p:spPr>
                <a:xfrm>
                  <a:off x="6844685" y="1980703"/>
                  <a:ext cx="478632" cy="871537"/>
                </a:xfrm>
                <a:custGeom>
                  <a:avLst/>
                  <a:gdLst>
                    <a:gd name="connsiteX0" fmla="*/ 0 w 478632"/>
                    <a:gd name="connsiteY0" fmla="*/ 0 h 871537"/>
                    <a:gd name="connsiteX1" fmla="*/ 0 w 478632"/>
                    <a:gd name="connsiteY1" fmla="*/ 314325 h 871537"/>
                    <a:gd name="connsiteX2" fmla="*/ 185738 w 478632"/>
                    <a:gd name="connsiteY2" fmla="*/ 445293 h 871537"/>
                    <a:gd name="connsiteX3" fmla="*/ 9525 w 478632"/>
                    <a:gd name="connsiteY3" fmla="*/ 561975 h 871537"/>
                    <a:gd name="connsiteX4" fmla="*/ 9525 w 478632"/>
                    <a:gd name="connsiteY4" fmla="*/ 871537 h 871537"/>
                    <a:gd name="connsiteX5" fmla="*/ 478632 w 478632"/>
                    <a:gd name="connsiteY5" fmla="*/ 571500 h 871537"/>
                    <a:gd name="connsiteX6" fmla="*/ 478632 w 478632"/>
                    <a:gd name="connsiteY6" fmla="*/ 309562 h 871537"/>
                    <a:gd name="connsiteX7" fmla="*/ 0 w 478632"/>
                    <a:gd name="connsiteY7" fmla="*/ 0 h 87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8632" h="871537">
                      <a:moveTo>
                        <a:pt x="0" y="0"/>
                      </a:moveTo>
                      <a:lnTo>
                        <a:pt x="0" y="314325"/>
                      </a:lnTo>
                      <a:lnTo>
                        <a:pt x="185738" y="445293"/>
                      </a:lnTo>
                      <a:lnTo>
                        <a:pt x="9525" y="561975"/>
                      </a:lnTo>
                      <a:lnTo>
                        <a:pt x="9525" y="871537"/>
                      </a:lnTo>
                      <a:lnTo>
                        <a:pt x="478632" y="571500"/>
                      </a:lnTo>
                      <a:lnTo>
                        <a:pt x="478632" y="3095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79" name="テキスト ボックス 218">
                  <a:extLst>
                    <a:ext uri="{FF2B5EF4-FFF2-40B4-BE49-F238E27FC236}">
                      <a16:creationId xmlns:a16="http://schemas.microsoft.com/office/drawing/2014/main" id="{1C3996B3-90E2-463B-B22C-1EAFAF508EB7}"/>
                    </a:ext>
                  </a:extLst>
                </p:cNvPr>
                <p:cNvSpPr txBox="1"/>
                <p:nvPr/>
              </p:nvSpPr>
              <p:spPr>
                <a:xfrm>
                  <a:off x="6967313" y="2235541"/>
                  <a:ext cx="427567" cy="520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Corbel" panose="020B0503020204020204" pitchFamily="34" charset="0"/>
                      <a:ea typeface="Cambria" panose="02040503050406030204" pitchFamily="18" charset="0"/>
                      <a:cs typeface="Tahoma" panose="020B0604030504040204" pitchFamily="34" charset="0"/>
                    </a:rPr>
                    <a:t>*</a:t>
                  </a: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68A83AD-8031-43CA-B2E6-6AD8FEFCE4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55602" y="4514445"/>
              <a:ext cx="2584822" cy="1958018"/>
              <a:chOff x="5891753" y="1815796"/>
              <a:chExt cx="3535051" cy="2677820"/>
            </a:xfrm>
          </p:grpSpPr>
          <p:sp>
            <p:nvSpPr>
              <p:cNvPr id="17" name="正方形/長方形 187">
                <a:extLst>
                  <a:ext uri="{FF2B5EF4-FFF2-40B4-BE49-F238E27FC236}">
                    <a16:creationId xmlns:a16="http://schemas.microsoft.com/office/drawing/2014/main" id="{AF573257-2055-491F-9D80-A834B4279A23}"/>
                  </a:ext>
                </a:extLst>
              </p:cNvPr>
              <p:cNvSpPr/>
              <p:nvPr/>
            </p:nvSpPr>
            <p:spPr>
              <a:xfrm>
                <a:off x="5891753" y="1815796"/>
                <a:ext cx="3535051" cy="2677820"/>
              </a:xfrm>
              <a:prstGeom prst="rect">
                <a:avLst/>
              </a:prstGeom>
              <a:solidFill>
                <a:srgbClr val="EAAA00"/>
              </a:solidFill>
              <a:ln w="28575">
                <a:solidFill>
                  <a:srgbClr val="00223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57150"/>
                <a:endParaRPr lang="en-US" sz="2000" b="1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endParaRPr>
              </a:p>
            </p:txBody>
          </p:sp>
          <p:sp>
            <p:nvSpPr>
              <p:cNvPr id="18" name="正方形/長方形 190">
                <a:extLst>
                  <a:ext uri="{FF2B5EF4-FFF2-40B4-BE49-F238E27FC236}">
                    <a16:creationId xmlns:a16="http://schemas.microsoft.com/office/drawing/2014/main" id="{D03EC30D-8062-4D07-BFA0-09C54FBA4F1E}"/>
                  </a:ext>
                </a:extLst>
              </p:cNvPr>
              <p:cNvSpPr/>
              <p:nvPr/>
            </p:nvSpPr>
            <p:spPr>
              <a:xfrm>
                <a:off x="6325440" y="2489535"/>
                <a:ext cx="242368" cy="121206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22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9" name="正方形/長方形 191">
                <a:extLst>
                  <a:ext uri="{FF2B5EF4-FFF2-40B4-BE49-F238E27FC236}">
                    <a16:creationId xmlns:a16="http://schemas.microsoft.com/office/drawing/2014/main" id="{2C113A1E-7CE3-4D13-AE3E-C8D5D5E493D1}"/>
                  </a:ext>
                </a:extLst>
              </p:cNvPr>
              <p:cNvSpPr/>
              <p:nvPr/>
            </p:nvSpPr>
            <p:spPr>
              <a:xfrm>
                <a:off x="8158082" y="2003214"/>
                <a:ext cx="536795" cy="6945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0" name="フローチャート : 端子 194">
                <a:extLst>
                  <a:ext uri="{FF2B5EF4-FFF2-40B4-BE49-F238E27FC236}">
                    <a16:creationId xmlns:a16="http://schemas.microsoft.com/office/drawing/2014/main" id="{E3A210CD-8E03-489D-AA1E-D28DDCCA22FC}"/>
                  </a:ext>
                </a:extLst>
              </p:cNvPr>
              <p:cNvSpPr/>
              <p:nvPr/>
            </p:nvSpPr>
            <p:spPr>
              <a:xfrm>
                <a:off x="8290475" y="3308319"/>
                <a:ext cx="272008" cy="786900"/>
              </a:xfrm>
              <a:prstGeom prst="flowChartTerminator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21" name="直線矢印コネクタ 195">
                <a:extLst>
                  <a:ext uri="{FF2B5EF4-FFF2-40B4-BE49-F238E27FC236}">
                    <a16:creationId xmlns:a16="http://schemas.microsoft.com/office/drawing/2014/main" id="{45DF89AE-4E84-4C9E-BD25-872DB08FC779}"/>
                  </a:ext>
                </a:extLst>
              </p:cNvPr>
              <p:cNvCxnSpPr/>
              <p:nvPr/>
            </p:nvCxnSpPr>
            <p:spPr>
              <a:xfrm>
                <a:off x="6434844" y="2162772"/>
                <a:ext cx="675027" cy="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矢印コネクタ 196">
                <a:extLst>
                  <a:ext uri="{FF2B5EF4-FFF2-40B4-BE49-F238E27FC236}">
                    <a16:creationId xmlns:a16="http://schemas.microsoft.com/office/drawing/2014/main" id="{3E2A35B5-5225-4331-9C22-6EB8CCA76171}"/>
                  </a:ext>
                </a:extLst>
              </p:cNvPr>
              <p:cNvCxnSpPr/>
              <p:nvPr/>
            </p:nvCxnSpPr>
            <p:spPr>
              <a:xfrm>
                <a:off x="6442859" y="2150869"/>
                <a:ext cx="0" cy="34082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197">
                <a:extLst>
                  <a:ext uri="{FF2B5EF4-FFF2-40B4-BE49-F238E27FC236}">
                    <a16:creationId xmlns:a16="http://schemas.microsoft.com/office/drawing/2014/main" id="{ABAA8790-8467-4C7E-9928-7B9429CE8B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0714" y="2746655"/>
                <a:ext cx="40955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198">
                <a:extLst>
                  <a:ext uri="{FF2B5EF4-FFF2-40B4-BE49-F238E27FC236}">
                    <a16:creationId xmlns:a16="http://schemas.microsoft.com/office/drawing/2014/main" id="{551B9903-33AD-40F4-A93B-CA74689DE77F}"/>
                  </a:ext>
                </a:extLst>
              </p:cNvPr>
              <p:cNvCxnSpPr/>
              <p:nvPr/>
            </p:nvCxnSpPr>
            <p:spPr>
              <a:xfrm>
                <a:off x="6567808" y="3082683"/>
                <a:ext cx="15468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199">
                <a:extLst>
                  <a:ext uri="{FF2B5EF4-FFF2-40B4-BE49-F238E27FC236}">
                    <a16:creationId xmlns:a16="http://schemas.microsoft.com/office/drawing/2014/main" id="{D0B4D8C4-B039-4EE4-BD32-B411B436F1B6}"/>
                  </a:ext>
                </a:extLst>
              </p:cNvPr>
              <p:cNvCxnSpPr/>
              <p:nvPr/>
            </p:nvCxnSpPr>
            <p:spPr>
              <a:xfrm flipV="1">
                <a:off x="6721115" y="2746658"/>
                <a:ext cx="0" cy="6669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00">
                <a:extLst>
                  <a:ext uri="{FF2B5EF4-FFF2-40B4-BE49-F238E27FC236}">
                    <a16:creationId xmlns:a16="http://schemas.microsoft.com/office/drawing/2014/main" id="{A7B75332-89D6-4E80-B629-8F19BD642DFF}"/>
                  </a:ext>
                </a:extLst>
              </p:cNvPr>
              <p:cNvCxnSpPr/>
              <p:nvPr/>
            </p:nvCxnSpPr>
            <p:spPr>
              <a:xfrm>
                <a:off x="6721115" y="3413615"/>
                <a:ext cx="39915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矢印コネクタ 201">
                <a:extLst>
                  <a:ext uri="{FF2B5EF4-FFF2-40B4-BE49-F238E27FC236}">
                    <a16:creationId xmlns:a16="http://schemas.microsoft.com/office/drawing/2014/main" id="{0CEB3AB3-CF40-4AB2-B594-6C2C0E840983}"/>
                  </a:ext>
                </a:extLst>
              </p:cNvPr>
              <p:cNvCxnSpPr>
                <a:cxnSpLocks/>
                <a:endCxn id="20" idx="3"/>
              </p:cNvCxnSpPr>
              <p:nvPr/>
            </p:nvCxnSpPr>
            <p:spPr>
              <a:xfrm flipH="1">
                <a:off x="8562489" y="3701770"/>
                <a:ext cx="27033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02">
                <a:extLst>
                  <a:ext uri="{FF2B5EF4-FFF2-40B4-BE49-F238E27FC236}">
                    <a16:creationId xmlns:a16="http://schemas.microsoft.com/office/drawing/2014/main" id="{8B37C439-21EB-47B9-899A-32CEAB559B21}"/>
                  </a:ext>
                </a:extLst>
              </p:cNvPr>
              <p:cNvCxnSpPr/>
              <p:nvPr/>
            </p:nvCxnSpPr>
            <p:spPr>
              <a:xfrm flipV="1">
                <a:off x="8829905" y="3694682"/>
                <a:ext cx="4" cy="622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矢印コネクタ 203">
                <a:extLst>
                  <a:ext uri="{FF2B5EF4-FFF2-40B4-BE49-F238E27FC236}">
                    <a16:creationId xmlns:a16="http://schemas.microsoft.com/office/drawing/2014/main" id="{449B0704-6C1A-4CD8-9039-B88F10AC82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4311046"/>
                <a:ext cx="274483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04">
                <a:extLst>
                  <a:ext uri="{FF2B5EF4-FFF2-40B4-BE49-F238E27FC236}">
                    <a16:creationId xmlns:a16="http://schemas.microsoft.com/office/drawing/2014/main" id="{F6478782-6670-4F3E-97C5-9A9B79020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3906" y="3942085"/>
                <a:ext cx="0" cy="3749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205">
                <a:extLst>
                  <a:ext uri="{FF2B5EF4-FFF2-40B4-BE49-F238E27FC236}">
                    <a16:creationId xmlns:a16="http://schemas.microsoft.com/office/drawing/2014/main" id="{3FBB2109-36F0-411E-80C0-F6083CFA4D37}"/>
                  </a:ext>
                </a:extLst>
              </p:cNvPr>
              <p:cNvCxnSpPr/>
              <p:nvPr/>
            </p:nvCxnSpPr>
            <p:spPr>
              <a:xfrm>
                <a:off x="6721113" y="3942085"/>
                <a:ext cx="39915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206">
                <a:extLst>
                  <a:ext uri="{FF2B5EF4-FFF2-40B4-BE49-F238E27FC236}">
                    <a16:creationId xmlns:a16="http://schemas.microsoft.com/office/drawing/2014/main" id="{1B8F8D3F-694D-4A43-A8E4-46F764EFE573}"/>
                  </a:ext>
                </a:extLst>
              </p:cNvPr>
              <p:cNvCxnSpPr/>
              <p:nvPr/>
            </p:nvCxnSpPr>
            <p:spPr>
              <a:xfrm>
                <a:off x="7589722" y="2450934"/>
                <a:ext cx="56836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207">
                <a:extLst>
                  <a:ext uri="{FF2B5EF4-FFF2-40B4-BE49-F238E27FC236}">
                    <a16:creationId xmlns:a16="http://schemas.microsoft.com/office/drawing/2014/main" id="{382B4A91-1BDA-41F7-89B8-4503C1A2F41A}"/>
                  </a:ext>
                </a:extLst>
              </p:cNvPr>
              <p:cNvCxnSpPr/>
              <p:nvPr/>
            </p:nvCxnSpPr>
            <p:spPr>
              <a:xfrm flipV="1">
                <a:off x="7810476" y="2450934"/>
                <a:ext cx="0" cy="96268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208">
                <a:extLst>
                  <a:ext uri="{FF2B5EF4-FFF2-40B4-BE49-F238E27FC236}">
                    <a16:creationId xmlns:a16="http://schemas.microsoft.com/office/drawing/2014/main" id="{D8D409C1-AF97-4F79-88F2-E5D60F326C57}"/>
                  </a:ext>
                </a:extLst>
              </p:cNvPr>
              <p:cNvCxnSpPr/>
              <p:nvPr/>
            </p:nvCxnSpPr>
            <p:spPr>
              <a:xfrm>
                <a:off x="7810476" y="3413283"/>
                <a:ext cx="48000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209">
                <a:extLst>
                  <a:ext uri="{FF2B5EF4-FFF2-40B4-BE49-F238E27FC236}">
                    <a16:creationId xmlns:a16="http://schemas.microsoft.com/office/drawing/2014/main" id="{D8EAC3FC-7714-4FDE-A991-5417A10E30EC}"/>
                  </a:ext>
                </a:extLst>
              </p:cNvPr>
              <p:cNvCxnSpPr/>
              <p:nvPr/>
            </p:nvCxnSpPr>
            <p:spPr>
              <a:xfrm flipH="1">
                <a:off x="7589726" y="3701775"/>
                <a:ext cx="19309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矢印コネクタ 210">
                <a:extLst>
                  <a:ext uri="{FF2B5EF4-FFF2-40B4-BE49-F238E27FC236}">
                    <a16:creationId xmlns:a16="http://schemas.microsoft.com/office/drawing/2014/main" id="{3C5B0AB4-EA60-49C5-984B-0E8035CF18DE}"/>
                  </a:ext>
                </a:extLst>
              </p:cNvPr>
              <p:cNvCxnSpPr/>
              <p:nvPr/>
            </p:nvCxnSpPr>
            <p:spPr>
              <a:xfrm flipV="1">
                <a:off x="7777518" y="3694679"/>
                <a:ext cx="0" cy="2474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211">
                <a:extLst>
                  <a:ext uri="{FF2B5EF4-FFF2-40B4-BE49-F238E27FC236}">
                    <a16:creationId xmlns:a16="http://schemas.microsoft.com/office/drawing/2014/main" id="{40C33B31-7759-439B-85E7-B961F7084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8474" y="3933559"/>
                <a:ext cx="51350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矢印コネクタ 212">
                <a:extLst>
                  <a:ext uri="{FF2B5EF4-FFF2-40B4-BE49-F238E27FC236}">
                    <a16:creationId xmlns:a16="http://schemas.microsoft.com/office/drawing/2014/main" id="{F3648788-46A6-4F12-985E-844D243FB0C8}"/>
                  </a:ext>
                </a:extLst>
              </p:cNvPr>
              <p:cNvCxnSpPr/>
              <p:nvPr/>
            </p:nvCxnSpPr>
            <p:spPr>
              <a:xfrm>
                <a:off x="8829902" y="3119450"/>
                <a:ext cx="4" cy="5823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213">
                <a:extLst>
                  <a:ext uri="{FF2B5EF4-FFF2-40B4-BE49-F238E27FC236}">
                    <a16:creationId xmlns:a16="http://schemas.microsoft.com/office/drawing/2014/main" id="{C65F519E-463A-419F-9791-25E3D97199C7}"/>
                  </a:ext>
                </a:extLst>
              </p:cNvPr>
              <p:cNvCxnSpPr/>
              <p:nvPr/>
            </p:nvCxnSpPr>
            <p:spPr>
              <a:xfrm flipH="1">
                <a:off x="8418469" y="3113499"/>
                <a:ext cx="40341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214">
                <a:extLst>
                  <a:ext uri="{FF2B5EF4-FFF2-40B4-BE49-F238E27FC236}">
                    <a16:creationId xmlns:a16="http://schemas.microsoft.com/office/drawing/2014/main" id="{A973FCE0-B0EF-4713-A18F-AFEE8DD9033E}"/>
                  </a:ext>
                </a:extLst>
              </p:cNvPr>
              <p:cNvCxnSpPr/>
              <p:nvPr/>
            </p:nvCxnSpPr>
            <p:spPr>
              <a:xfrm flipH="1" flipV="1">
                <a:off x="8426482" y="2697732"/>
                <a:ext cx="4" cy="405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矢印コネクタ 215">
                <a:extLst>
                  <a:ext uri="{FF2B5EF4-FFF2-40B4-BE49-F238E27FC236}">
                    <a16:creationId xmlns:a16="http://schemas.microsoft.com/office/drawing/2014/main" id="{EC5EB650-66A2-4AD2-9A56-5EA964165E5E}"/>
                  </a:ext>
                </a:extLst>
              </p:cNvPr>
              <p:cNvCxnSpPr/>
              <p:nvPr/>
            </p:nvCxnSpPr>
            <p:spPr>
              <a:xfrm>
                <a:off x="8701995" y="2350475"/>
                <a:ext cx="58709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テキスト ボックス 216">
                <a:extLst>
                  <a:ext uri="{FF2B5EF4-FFF2-40B4-BE49-F238E27FC236}">
                    <a16:creationId xmlns:a16="http://schemas.microsoft.com/office/drawing/2014/main" id="{DCAD4BE1-D390-4FE8-AD08-20AB32AFE88F}"/>
                  </a:ext>
                </a:extLst>
              </p:cNvPr>
              <p:cNvSpPr txBox="1"/>
              <p:nvPr/>
            </p:nvSpPr>
            <p:spPr>
              <a:xfrm>
                <a:off x="8657543" y="1837466"/>
                <a:ext cx="680577" cy="520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out</a:t>
                </a:r>
              </a:p>
            </p:txBody>
          </p:sp>
          <p:sp>
            <p:nvSpPr>
              <p:cNvPr id="43" name="テキスト ボックス 217">
                <a:extLst>
                  <a:ext uri="{FF2B5EF4-FFF2-40B4-BE49-F238E27FC236}">
                    <a16:creationId xmlns:a16="http://schemas.microsoft.com/office/drawing/2014/main" id="{D1BBAB6B-851C-4B9A-AC3E-2DEEEA16E560}"/>
                  </a:ext>
                </a:extLst>
              </p:cNvPr>
              <p:cNvSpPr txBox="1"/>
              <p:nvPr/>
            </p:nvSpPr>
            <p:spPr>
              <a:xfrm rot="16200000">
                <a:off x="8087381" y="2184251"/>
                <a:ext cx="677735" cy="378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REG</a:t>
                </a:r>
              </a:p>
            </p:txBody>
          </p:sp>
          <p:sp>
            <p:nvSpPr>
              <p:cNvPr id="44" name="テキスト ボックス 216">
                <a:extLst>
                  <a:ext uri="{FF2B5EF4-FFF2-40B4-BE49-F238E27FC236}">
                    <a16:creationId xmlns:a16="http://schemas.microsoft.com/office/drawing/2014/main" id="{701A488E-B41D-4F32-8136-53627B579C90}"/>
                  </a:ext>
                </a:extLst>
              </p:cNvPr>
              <p:cNvSpPr txBox="1"/>
              <p:nvPr/>
            </p:nvSpPr>
            <p:spPr>
              <a:xfrm>
                <a:off x="6161509" y="3809342"/>
                <a:ext cx="707066" cy="520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in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86BBCE9-894E-4EEA-8550-D73896FA58E7}"/>
                  </a:ext>
                </a:extLst>
              </p:cNvPr>
              <p:cNvGrpSpPr/>
              <p:nvPr/>
            </p:nvGrpSpPr>
            <p:grpSpPr>
              <a:xfrm>
                <a:off x="7108345" y="2009593"/>
                <a:ext cx="533311" cy="871537"/>
                <a:chOff x="6844685" y="1980703"/>
                <a:chExt cx="533311" cy="871537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EB7270CB-7D35-45B8-B541-08939CF06C1A}"/>
                    </a:ext>
                  </a:extLst>
                </p:cNvPr>
                <p:cNvSpPr/>
                <p:nvPr/>
              </p:nvSpPr>
              <p:spPr>
                <a:xfrm>
                  <a:off x="6844685" y="1980703"/>
                  <a:ext cx="478632" cy="871537"/>
                </a:xfrm>
                <a:custGeom>
                  <a:avLst/>
                  <a:gdLst>
                    <a:gd name="connsiteX0" fmla="*/ 0 w 478632"/>
                    <a:gd name="connsiteY0" fmla="*/ 0 h 871537"/>
                    <a:gd name="connsiteX1" fmla="*/ 0 w 478632"/>
                    <a:gd name="connsiteY1" fmla="*/ 314325 h 871537"/>
                    <a:gd name="connsiteX2" fmla="*/ 185738 w 478632"/>
                    <a:gd name="connsiteY2" fmla="*/ 445293 h 871537"/>
                    <a:gd name="connsiteX3" fmla="*/ 9525 w 478632"/>
                    <a:gd name="connsiteY3" fmla="*/ 561975 h 871537"/>
                    <a:gd name="connsiteX4" fmla="*/ 9525 w 478632"/>
                    <a:gd name="connsiteY4" fmla="*/ 871537 h 871537"/>
                    <a:gd name="connsiteX5" fmla="*/ 478632 w 478632"/>
                    <a:gd name="connsiteY5" fmla="*/ 571500 h 871537"/>
                    <a:gd name="connsiteX6" fmla="*/ 478632 w 478632"/>
                    <a:gd name="connsiteY6" fmla="*/ 309562 h 871537"/>
                    <a:gd name="connsiteX7" fmla="*/ 0 w 478632"/>
                    <a:gd name="connsiteY7" fmla="*/ 0 h 87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8632" h="871537">
                      <a:moveTo>
                        <a:pt x="0" y="0"/>
                      </a:moveTo>
                      <a:lnTo>
                        <a:pt x="0" y="314325"/>
                      </a:lnTo>
                      <a:lnTo>
                        <a:pt x="185738" y="445293"/>
                      </a:lnTo>
                      <a:lnTo>
                        <a:pt x="9525" y="561975"/>
                      </a:lnTo>
                      <a:lnTo>
                        <a:pt x="9525" y="871537"/>
                      </a:lnTo>
                      <a:lnTo>
                        <a:pt x="478632" y="571500"/>
                      </a:lnTo>
                      <a:lnTo>
                        <a:pt x="478632" y="3095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" name="テキスト ボックス 218">
                  <a:extLst>
                    <a:ext uri="{FF2B5EF4-FFF2-40B4-BE49-F238E27FC236}">
                      <a16:creationId xmlns:a16="http://schemas.microsoft.com/office/drawing/2014/main" id="{42426D05-6299-4346-A916-FE4DA578BF85}"/>
                    </a:ext>
                  </a:extLst>
                </p:cNvPr>
                <p:cNvSpPr txBox="1"/>
                <p:nvPr/>
              </p:nvSpPr>
              <p:spPr>
                <a:xfrm>
                  <a:off x="6957394" y="2105536"/>
                  <a:ext cx="420602" cy="520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Corbel" panose="020B0503020204020204" pitchFamily="34" charset="0"/>
                      <a:ea typeface="Cambria" panose="02040503050406030204" pitchFamily="18" charset="0"/>
                      <a:cs typeface="Tahoma" panose="020B0604030504040204" pitchFamily="34" charset="0"/>
                    </a:rPr>
                    <a:t>+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2D6C84D-B63B-4E83-BB6E-7F86140507F0}"/>
                  </a:ext>
                </a:extLst>
              </p:cNvPr>
              <p:cNvGrpSpPr/>
              <p:nvPr/>
            </p:nvGrpSpPr>
            <p:grpSpPr>
              <a:xfrm>
                <a:off x="7116292" y="3247946"/>
                <a:ext cx="512335" cy="871537"/>
                <a:chOff x="6844685" y="1980703"/>
                <a:chExt cx="512335" cy="871537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99B44F0B-1BE0-4FF5-BB50-B28B70700450}"/>
                    </a:ext>
                  </a:extLst>
                </p:cNvPr>
                <p:cNvSpPr/>
                <p:nvPr/>
              </p:nvSpPr>
              <p:spPr>
                <a:xfrm>
                  <a:off x="6844685" y="1980703"/>
                  <a:ext cx="478632" cy="871537"/>
                </a:xfrm>
                <a:custGeom>
                  <a:avLst/>
                  <a:gdLst>
                    <a:gd name="connsiteX0" fmla="*/ 0 w 478632"/>
                    <a:gd name="connsiteY0" fmla="*/ 0 h 871537"/>
                    <a:gd name="connsiteX1" fmla="*/ 0 w 478632"/>
                    <a:gd name="connsiteY1" fmla="*/ 314325 h 871537"/>
                    <a:gd name="connsiteX2" fmla="*/ 185738 w 478632"/>
                    <a:gd name="connsiteY2" fmla="*/ 445293 h 871537"/>
                    <a:gd name="connsiteX3" fmla="*/ 9525 w 478632"/>
                    <a:gd name="connsiteY3" fmla="*/ 561975 h 871537"/>
                    <a:gd name="connsiteX4" fmla="*/ 9525 w 478632"/>
                    <a:gd name="connsiteY4" fmla="*/ 871537 h 871537"/>
                    <a:gd name="connsiteX5" fmla="*/ 478632 w 478632"/>
                    <a:gd name="connsiteY5" fmla="*/ 571500 h 871537"/>
                    <a:gd name="connsiteX6" fmla="*/ 478632 w 478632"/>
                    <a:gd name="connsiteY6" fmla="*/ 309562 h 871537"/>
                    <a:gd name="connsiteX7" fmla="*/ 0 w 478632"/>
                    <a:gd name="connsiteY7" fmla="*/ 0 h 87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8632" h="871537">
                      <a:moveTo>
                        <a:pt x="0" y="0"/>
                      </a:moveTo>
                      <a:lnTo>
                        <a:pt x="0" y="314325"/>
                      </a:lnTo>
                      <a:lnTo>
                        <a:pt x="185738" y="445293"/>
                      </a:lnTo>
                      <a:lnTo>
                        <a:pt x="9525" y="561975"/>
                      </a:lnTo>
                      <a:lnTo>
                        <a:pt x="9525" y="871537"/>
                      </a:lnTo>
                      <a:lnTo>
                        <a:pt x="478632" y="571500"/>
                      </a:lnTo>
                      <a:lnTo>
                        <a:pt x="478632" y="3095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" name="テキスト ボックス 218">
                  <a:extLst>
                    <a:ext uri="{FF2B5EF4-FFF2-40B4-BE49-F238E27FC236}">
                      <a16:creationId xmlns:a16="http://schemas.microsoft.com/office/drawing/2014/main" id="{E348D6B2-3F9F-45A8-ABE9-C57C6599A3CC}"/>
                    </a:ext>
                  </a:extLst>
                </p:cNvPr>
                <p:cNvSpPr txBox="1"/>
                <p:nvPr/>
              </p:nvSpPr>
              <p:spPr>
                <a:xfrm>
                  <a:off x="6929453" y="2175861"/>
                  <a:ext cx="427567" cy="520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Corbel" panose="020B0503020204020204" pitchFamily="34" charset="0"/>
                      <a:ea typeface="Cambria" panose="02040503050406030204" pitchFamily="18" charset="0"/>
                      <a:cs typeface="Tahoma" panose="020B0604030504040204" pitchFamily="34" charset="0"/>
                    </a:rPr>
                    <a:t>*</a:t>
                  </a:r>
                </a:p>
              </p:txBody>
            </p:sp>
          </p:grpSp>
        </p:grp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D8F06CF-77E5-40CF-8BF1-4F4F452404B4}"/>
              </a:ext>
            </a:extLst>
          </p:cNvPr>
          <p:cNvSpPr/>
          <p:nvPr/>
        </p:nvSpPr>
        <p:spPr>
          <a:xfrm>
            <a:off x="6031083" y="3235263"/>
            <a:ext cx="210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000" dirty="0">
                <a:latin typeface="Corbel" panose="020B0503020204020204" pitchFamily="34" charset="0"/>
              </a:rPr>
              <a:t>C / C++, </a:t>
            </a:r>
            <a:r>
              <a:rPr lang="en-US" sz="2000" dirty="0">
                <a:latin typeface="Corbel" panose="020B0503020204020204" pitchFamily="34" charset="0"/>
              </a:rPr>
              <a:t>Chisel, …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EA8E26D-9C2E-4BC5-B746-7EAE8DA6AE87}"/>
              </a:ext>
            </a:extLst>
          </p:cNvPr>
          <p:cNvSpPr/>
          <p:nvPr/>
        </p:nvSpPr>
        <p:spPr>
          <a:xfrm>
            <a:off x="9454741" y="3204105"/>
            <a:ext cx="220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000" dirty="0">
                <a:latin typeface="Corbel" panose="020B0503020204020204" pitchFamily="34" charset="0"/>
              </a:rPr>
              <a:t>Verilog, VHDL, </a:t>
            </a:r>
            <a:r>
              <a:rPr lang="en-US" sz="2000" dirty="0">
                <a:latin typeface="Corbel" panose="020B0503020204020204" pitchFamily="34" charset="0"/>
              </a:rPr>
              <a:t>…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95837DA-5E35-4704-97E9-1916364586E3}"/>
              </a:ext>
            </a:extLst>
          </p:cNvPr>
          <p:cNvSpPr/>
          <p:nvPr/>
        </p:nvSpPr>
        <p:spPr>
          <a:xfrm>
            <a:off x="329032" y="2507036"/>
            <a:ext cx="2378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b="1" dirty="0">
                <a:latin typeface="Corbel" panose="020B0503020204020204" pitchFamily="34" charset="0"/>
              </a:rPr>
              <a:t>Software Specification and Program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29DDAE8-7026-437A-8C60-4C1CE22FBC31}"/>
              </a:ext>
            </a:extLst>
          </p:cNvPr>
          <p:cNvSpPr/>
          <p:nvPr/>
        </p:nvSpPr>
        <p:spPr>
          <a:xfrm>
            <a:off x="105945" y="5194632"/>
            <a:ext cx="333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b="1" dirty="0">
                <a:latin typeface="Corbel" panose="020B0503020204020204" pitchFamily="34" charset="0"/>
              </a:rPr>
              <a:t>Circuit (ASIC, FPGA) Design</a:t>
            </a:r>
          </a:p>
        </p:txBody>
      </p:sp>
      <p:sp>
        <p:nvSpPr>
          <p:cNvPr id="113" name="正方形/長方形 190">
            <a:extLst>
              <a:ext uri="{FF2B5EF4-FFF2-40B4-BE49-F238E27FC236}">
                <a16:creationId xmlns:a16="http://schemas.microsoft.com/office/drawing/2014/main" id="{9CD4A815-7472-44D5-A982-B7A06E8D2867}"/>
              </a:ext>
            </a:extLst>
          </p:cNvPr>
          <p:cNvSpPr/>
          <p:nvPr/>
        </p:nvSpPr>
        <p:spPr>
          <a:xfrm>
            <a:off x="2903055" y="2164948"/>
            <a:ext cx="2459515" cy="443867"/>
          </a:xfrm>
          <a:prstGeom prst="round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High-Level Synthesis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03BD8CE-E68F-49E1-AAE7-8D25B5F68C38}"/>
              </a:ext>
            </a:extLst>
          </p:cNvPr>
          <p:cNvGrpSpPr>
            <a:grpSpLocks noChangeAspect="1"/>
          </p:cNvGrpSpPr>
          <p:nvPr/>
        </p:nvGrpSpPr>
        <p:grpSpPr>
          <a:xfrm>
            <a:off x="992772" y="1338058"/>
            <a:ext cx="918830" cy="1097280"/>
            <a:chOff x="1360375" y="1742629"/>
            <a:chExt cx="1245287" cy="1487140"/>
          </a:xfrm>
          <a:solidFill>
            <a:schemeClr val="tx1"/>
          </a:solidFill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E477903-8F62-4D02-BBCA-B19D46728151}"/>
                </a:ext>
              </a:extLst>
            </p:cNvPr>
            <p:cNvSpPr/>
            <p:nvPr/>
          </p:nvSpPr>
          <p:spPr>
            <a:xfrm>
              <a:off x="1672101" y="1742629"/>
              <a:ext cx="622234" cy="622234"/>
            </a:xfrm>
            <a:custGeom>
              <a:avLst/>
              <a:gdLst>
                <a:gd name="connsiteX0" fmla="*/ 622235 w 622234"/>
                <a:gd name="connsiteY0" fmla="*/ 311117 h 622234"/>
                <a:gd name="connsiteX1" fmla="*/ 311117 w 622234"/>
                <a:gd name="connsiteY1" fmla="*/ 622235 h 622234"/>
                <a:gd name="connsiteX2" fmla="*/ 0 w 622234"/>
                <a:gd name="connsiteY2" fmla="*/ 311117 h 622234"/>
                <a:gd name="connsiteX3" fmla="*/ 311117 w 622234"/>
                <a:gd name="connsiteY3" fmla="*/ 0 h 622234"/>
                <a:gd name="connsiteX4" fmla="*/ 622235 w 622234"/>
                <a:gd name="connsiteY4" fmla="*/ 311117 h 622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234" h="622234">
                  <a:moveTo>
                    <a:pt x="622235" y="311117"/>
                  </a:moveTo>
                  <a:cubicBezTo>
                    <a:pt x="622235" y="482943"/>
                    <a:pt x="482943" y="622235"/>
                    <a:pt x="311117" y="622235"/>
                  </a:cubicBezTo>
                  <a:cubicBezTo>
                    <a:pt x="139292" y="622235"/>
                    <a:pt x="0" y="482943"/>
                    <a:pt x="0" y="311117"/>
                  </a:cubicBezTo>
                  <a:cubicBezTo>
                    <a:pt x="0" y="139292"/>
                    <a:pt x="139292" y="0"/>
                    <a:pt x="311117" y="0"/>
                  </a:cubicBezTo>
                  <a:cubicBezTo>
                    <a:pt x="482943" y="0"/>
                    <a:pt x="622235" y="139292"/>
                    <a:pt x="622235" y="311117"/>
                  </a:cubicBezTo>
                  <a:close/>
                </a:path>
              </a:pathLst>
            </a:custGeom>
            <a:grpFill/>
            <a:ln w="193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Corbel" panose="020B0503020204020204" pitchFamily="34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86DD70C-3245-4D8B-84F6-667E0570D1E3}"/>
                </a:ext>
              </a:extLst>
            </p:cNvPr>
            <p:cNvSpPr/>
            <p:nvPr/>
          </p:nvSpPr>
          <p:spPr>
            <a:xfrm>
              <a:off x="1360375" y="2365058"/>
              <a:ext cx="1245287" cy="727042"/>
            </a:xfrm>
            <a:custGeom>
              <a:avLst/>
              <a:gdLst>
                <a:gd name="connsiteX0" fmla="*/ 1186744 w 1245287"/>
                <a:gd name="connsiteY0" fmla="*/ 231394 h 727042"/>
                <a:gd name="connsiteX1" fmla="*/ 1130354 w 1245287"/>
                <a:gd name="connsiteY1" fmla="*/ 127169 h 727042"/>
                <a:gd name="connsiteX2" fmla="*/ 856181 w 1245287"/>
                <a:gd name="connsiteY2" fmla="*/ 6806 h 727042"/>
                <a:gd name="connsiteX3" fmla="*/ 821764 w 1245287"/>
                <a:gd name="connsiteY3" fmla="*/ 0 h 727042"/>
                <a:gd name="connsiteX4" fmla="*/ 426062 w 1245287"/>
                <a:gd name="connsiteY4" fmla="*/ 0 h 727042"/>
                <a:gd name="connsiteX5" fmla="*/ 391061 w 1245287"/>
                <a:gd name="connsiteY5" fmla="*/ 6417 h 727042"/>
                <a:gd name="connsiteX6" fmla="*/ 115333 w 1245287"/>
                <a:gd name="connsiteY6" fmla="*/ 127169 h 727042"/>
                <a:gd name="connsiteX7" fmla="*/ 58943 w 1245287"/>
                <a:gd name="connsiteY7" fmla="*/ 231394 h 727042"/>
                <a:gd name="connsiteX8" fmla="*/ 609 w 1245287"/>
                <a:gd name="connsiteY8" fmla="*/ 565650 h 727042"/>
                <a:gd name="connsiteX9" fmla="*/ 31332 w 1245287"/>
                <a:gd name="connsiteY9" fmla="*/ 639152 h 727042"/>
                <a:gd name="connsiteX10" fmla="*/ 164529 w 1245287"/>
                <a:gd name="connsiteY10" fmla="*/ 727042 h 727042"/>
                <a:gd name="connsiteX11" fmla="*/ 164529 w 1245287"/>
                <a:gd name="connsiteY11" fmla="*/ 306062 h 727042"/>
                <a:gd name="connsiteX12" fmla="*/ 252806 w 1245287"/>
                <a:gd name="connsiteY12" fmla="*/ 217780 h 727042"/>
                <a:gd name="connsiteX13" fmla="*/ 253392 w 1245287"/>
                <a:gd name="connsiteY13" fmla="*/ 217782 h 727042"/>
                <a:gd name="connsiteX14" fmla="*/ 992295 w 1245287"/>
                <a:gd name="connsiteY14" fmla="*/ 217782 h 727042"/>
                <a:gd name="connsiteX15" fmla="*/ 1080575 w 1245287"/>
                <a:gd name="connsiteY15" fmla="*/ 306062 h 727042"/>
                <a:gd name="connsiteX16" fmla="*/ 1080575 w 1245287"/>
                <a:gd name="connsiteY16" fmla="*/ 716348 h 727042"/>
                <a:gd name="connsiteX17" fmla="*/ 1220967 w 1245287"/>
                <a:gd name="connsiteY17" fmla="*/ 628263 h 727042"/>
                <a:gd name="connsiteX18" fmla="*/ 1245078 w 1245287"/>
                <a:gd name="connsiteY18" fmla="*/ 577706 h 72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45287" h="727042">
                  <a:moveTo>
                    <a:pt x="1186744" y="231394"/>
                  </a:moveTo>
                  <a:cubicBezTo>
                    <a:pt x="1181439" y="190888"/>
                    <a:pt x="1161359" y="153770"/>
                    <a:pt x="1130354" y="127169"/>
                  </a:cubicBezTo>
                  <a:cubicBezTo>
                    <a:pt x="1047279" y="70283"/>
                    <a:pt x="954284" y="29459"/>
                    <a:pt x="856181" y="6806"/>
                  </a:cubicBezTo>
                  <a:cubicBezTo>
                    <a:pt x="845098" y="4278"/>
                    <a:pt x="833431" y="2139"/>
                    <a:pt x="821764" y="0"/>
                  </a:cubicBezTo>
                  <a:cubicBezTo>
                    <a:pt x="701179" y="77266"/>
                    <a:pt x="546647" y="77266"/>
                    <a:pt x="426062" y="0"/>
                  </a:cubicBezTo>
                  <a:lnTo>
                    <a:pt x="391061" y="6417"/>
                  </a:lnTo>
                  <a:cubicBezTo>
                    <a:pt x="292867" y="30439"/>
                    <a:pt x="199578" y="71293"/>
                    <a:pt x="115333" y="127169"/>
                  </a:cubicBezTo>
                  <a:cubicBezTo>
                    <a:pt x="80722" y="149336"/>
                    <a:pt x="66332" y="190559"/>
                    <a:pt x="58943" y="231394"/>
                  </a:cubicBezTo>
                  <a:lnTo>
                    <a:pt x="609" y="565650"/>
                  </a:lnTo>
                  <a:cubicBezTo>
                    <a:pt x="-2882" y="593861"/>
                    <a:pt x="8805" y="621815"/>
                    <a:pt x="31332" y="639152"/>
                  </a:cubicBezTo>
                  <a:lnTo>
                    <a:pt x="164529" y="727042"/>
                  </a:lnTo>
                  <a:lnTo>
                    <a:pt x="164529" y="306062"/>
                  </a:lnTo>
                  <a:cubicBezTo>
                    <a:pt x="164527" y="257306"/>
                    <a:pt x="204050" y="217782"/>
                    <a:pt x="252806" y="217780"/>
                  </a:cubicBezTo>
                  <a:cubicBezTo>
                    <a:pt x="253001" y="217780"/>
                    <a:pt x="253197" y="217780"/>
                    <a:pt x="253392" y="217782"/>
                  </a:cubicBezTo>
                  <a:lnTo>
                    <a:pt x="992295" y="217782"/>
                  </a:lnTo>
                  <a:cubicBezTo>
                    <a:pt x="1041051" y="217782"/>
                    <a:pt x="1080575" y="257306"/>
                    <a:pt x="1080575" y="306062"/>
                  </a:cubicBezTo>
                  <a:lnTo>
                    <a:pt x="1080575" y="716348"/>
                  </a:lnTo>
                  <a:lnTo>
                    <a:pt x="1220967" y="628263"/>
                  </a:lnTo>
                  <a:cubicBezTo>
                    <a:pt x="1237588" y="617039"/>
                    <a:pt x="1246819" y="597686"/>
                    <a:pt x="1245078" y="577706"/>
                  </a:cubicBezTo>
                  <a:close/>
                </a:path>
              </a:pathLst>
            </a:custGeom>
            <a:grpFill/>
            <a:ln w="193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Corbel" panose="020B0503020204020204" pitchFamily="34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9F5949F-30D6-4D9C-8FDF-7991FC41AB3B}"/>
                </a:ext>
              </a:extLst>
            </p:cNvPr>
            <p:cNvSpPr/>
            <p:nvPr/>
          </p:nvSpPr>
          <p:spPr>
            <a:xfrm>
              <a:off x="1415624" y="2621726"/>
              <a:ext cx="1135189" cy="608043"/>
            </a:xfrm>
            <a:custGeom>
              <a:avLst/>
              <a:gdLst>
                <a:gd name="connsiteX0" fmla="*/ 987020 w 1135189"/>
                <a:gd name="connsiteY0" fmla="*/ 533959 h 608043"/>
                <a:gd name="connsiteX1" fmla="*/ 987020 w 1135189"/>
                <a:gd name="connsiteY1" fmla="*/ 49394 h 608043"/>
                <a:gd name="connsiteX2" fmla="*/ 937634 w 1135189"/>
                <a:gd name="connsiteY2" fmla="*/ 0 h 608043"/>
                <a:gd name="connsiteX3" fmla="*/ 937047 w 1135189"/>
                <a:gd name="connsiteY3" fmla="*/ 4 h 608043"/>
                <a:gd name="connsiteX4" fmla="*/ 198143 w 1135189"/>
                <a:gd name="connsiteY4" fmla="*/ 4 h 608043"/>
                <a:gd name="connsiteX5" fmla="*/ 148753 w 1135189"/>
                <a:gd name="connsiteY5" fmla="*/ 49394 h 608043"/>
                <a:gd name="connsiteX6" fmla="*/ 148753 w 1135189"/>
                <a:gd name="connsiteY6" fmla="*/ 533959 h 608043"/>
                <a:gd name="connsiteX7" fmla="*/ 0 w 1135189"/>
                <a:gd name="connsiteY7" fmla="*/ 533959 h 608043"/>
                <a:gd name="connsiteX8" fmla="*/ 0 w 1135189"/>
                <a:gd name="connsiteY8" fmla="*/ 558654 h 608043"/>
                <a:gd name="connsiteX9" fmla="*/ 49390 w 1135189"/>
                <a:gd name="connsiteY9" fmla="*/ 608044 h 608043"/>
                <a:gd name="connsiteX10" fmla="*/ 1085800 w 1135189"/>
                <a:gd name="connsiteY10" fmla="*/ 608044 h 608043"/>
                <a:gd name="connsiteX11" fmla="*/ 1135189 w 1135189"/>
                <a:gd name="connsiteY11" fmla="*/ 558654 h 608043"/>
                <a:gd name="connsiteX12" fmla="*/ 1135189 w 1135189"/>
                <a:gd name="connsiteY12" fmla="*/ 533959 h 608043"/>
                <a:gd name="connsiteX13" fmla="*/ 466870 w 1135189"/>
                <a:gd name="connsiteY13" fmla="*/ 371595 h 608043"/>
                <a:gd name="connsiteX14" fmla="*/ 439453 w 1135189"/>
                <a:gd name="connsiteY14" fmla="*/ 399012 h 608043"/>
                <a:gd name="connsiteX15" fmla="*/ 330368 w 1135189"/>
                <a:gd name="connsiteY15" fmla="*/ 289926 h 608043"/>
                <a:gd name="connsiteX16" fmla="*/ 439453 w 1135189"/>
                <a:gd name="connsiteY16" fmla="*/ 180841 h 608043"/>
                <a:gd name="connsiteX17" fmla="*/ 466870 w 1135189"/>
                <a:gd name="connsiteY17" fmla="*/ 208258 h 608043"/>
                <a:gd name="connsiteX18" fmla="*/ 385397 w 1135189"/>
                <a:gd name="connsiteY18" fmla="*/ 289926 h 608043"/>
                <a:gd name="connsiteX19" fmla="*/ 539400 w 1135189"/>
                <a:gd name="connsiteY19" fmla="*/ 412623 h 608043"/>
                <a:gd name="connsiteX20" fmla="*/ 503427 w 1135189"/>
                <a:gd name="connsiteY20" fmla="*/ 397651 h 608043"/>
                <a:gd name="connsiteX21" fmla="*/ 594623 w 1135189"/>
                <a:gd name="connsiteY21" fmla="*/ 177535 h 608043"/>
                <a:gd name="connsiteX22" fmla="*/ 630402 w 1135189"/>
                <a:gd name="connsiteY22" fmla="*/ 192508 h 608043"/>
                <a:gd name="connsiteX23" fmla="*/ 694958 w 1135189"/>
                <a:gd name="connsiteY23" fmla="*/ 399012 h 608043"/>
                <a:gd name="connsiteX24" fmla="*/ 667541 w 1135189"/>
                <a:gd name="connsiteY24" fmla="*/ 371595 h 608043"/>
                <a:gd name="connsiteX25" fmla="*/ 749015 w 1135189"/>
                <a:gd name="connsiteY25" fmla="*/ 289926 h 608043"/>
                <a:gd name="connsiteX26" fmla="*/ 667541 w 1135189"/>
                <a:gd name="connsiteY26" fmla="*/ 208258 h 608043"/>
                <a:gd name="connsiteX27" fmla="*/ 694958 w 1135189"/>
                <a:gd name="connsiteY27" fmla="*/ 180841 h 608043"/>
                <a:gd name="connsiteX28" fmla="*/ 804044 w 1135189"/>
                <a:gd name="connsiteY28" fmla="*/ 289926 h 60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35189" h="608043">
                  <a:moveTo>
                    <a:pt x="987020" y="533959"/>
                  </a:moveTo>
                  <a:lnTo>
                    <a:pt x="987020" y="49394"/>
                  </a:lnTo>
                  <a:cubicBezTo>
                    <a:pt x="987022" y="22117"/>
                    <a:pt x="964911" y="2"/>
                    <a:pt x="937634" y="0"/>
                  </a:cubicBezTo>
                  <a:cubicBezTo>
                    <a:pt x="937437" y="0"/>
                    <a:pt x="937243" y="2"/>
                    <a:pt x="937047" y="4"/>
                  </a:cubicBezTo>
                  <a:lnTo>
                    <a:pt x="198143" y="4"/>
                  </a:lnTo>
                  <a:cubicBezTo>
                    <a:pt x="170866" y="4"/>
                    <a:pt x="148753" y="22117"/>
                    <a:pt x="148753" y="49394"/>
                  </a:cubicBezTo>
                  <a:lnTo>
                    <a:pt x="148753" y="533959"/>
                  </a:lnTo>
                  <a:lnTo>
                    <a:pt x="0" y="533959"/>
                  </a:lnTo>
                  <a:lnTo>
                    <a:pt x="0" y="558654"/>
                  </a:lnTo>
                  <a:cubicBezTo>
                    <a:pt x="107" y="585886"/>
                    <a:pt x="22157" y="607937"/>
                    <a:pt x="49390" y="608044"/>
                  </a:cubicBezTo>
                  <a:lnTo>
                    <a:pt x="1085800" y="608044"/>
                  </a:lnTo>
                  <a:cubicBezTo>
                    <a:pt x="1113032" y="607937"/>
                    <a:pt x="1135083" y="585886"/>
                    <a:pt x="1135189" y="558654"/>
                  </a:cubicBezTo>
                  <a:lnTo>
                    <a:pt x="1135189" y="533959"/>
                  </a:lnTo>
                  <a:close/>
                  <a:moveTo>
                    <a:pt x="466870" y="371595"/>
                  </a:moveTo>
                  <a:lnTo>
                    <a:pt x="439453" y="399012"/>
                  </a:lnTo>
                  <a:lnTo>
                    <a:pt x="330368" y="289926"/>
                  </a:lnTo>
                  <a:lnTo>
                    <a:pt x="439453" y="180841"/>
                  </a:lnTo>
                  <a:lnTo>
                    <a:pt x="466870" y="208258"/>
                  </a:lnTo>
                  <a:lnTo>
                    <a:pt x="385397" y="289926"/>
                  </a:lnTo>
                  <a:close/>
                  <a:moveTo>
                    <a:pt x="539400" y="412623"/>
                  </a:moveTo>
                  <a:lnTo>
                    <a:pt x="503427" y="397651"/>
                  </a:lnTo>
                  <a:lnTo>
                    <a:pt x="594623" y="177535"/>
                  </a:lnTo>
                  <a:lnTo>
                    <a:pt x="630402" y="192508"/>
                  </a:lnTo>
                  <a:close/>
                  <a:moveTo>
                    <a:pt x="694958" y="399012"/>
                  </a:moveTo>
                  <a:lnTo>
                    <a:pt x="667541" y="371595"/>
                  </a:lnTo>
                  <a:lnTo>
                    <a:pt x="749015" y="289926"/>
                  </a:lnTo>
                  <a:lnTo>
                    <a:pt x="667541" y="208258"/>
                  </a:lnTo>
                  <a:lnTo>
                    <a:pt x="694958" y="180841"/>
                  </a:lnTo>
                  <a:lnTo>
                    <a:pt x="804044" y="289926"/>
                  </a:lnTo>
                  <a:close/>
                </a:path>
              </a:pathLst>
            </a:custGeom>
            <a:grpFill/>
            <a:ln w="193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7286B061-9614-46FE-99EB-49205F026DEB}"/>
                </a:ext>
              </a:extLst>
            </p:cNvPr>
            <p:cNvSpPr/>
            <p:nvPr/>
          </p:nvSpPr>
          <p:spPr>
            <a:xfrm>
              <a:off x="1546729" y="2615163"/>
              <a:ext cx="872577" cy="98558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FFF729E-1F89-4907-8481-85BCCEC0954C}"/>
                </a:ext>
              </a:extLst>
            </p:cNvPr>
            <p:cNvSpPr/>
            <p:nvPr/>
          </p:nvSpPr>
          <p:spPr>
            <a:xfrm>
              <a:off x="2127503" y="261872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0B73096-6AE3-4B3B-9AAC-05D944C155C6}"/>
                </a:ext>
              </a:extLst>
            </p:cNvPr>
            <p:cNvSpPr/>
            <p:nvPr/>
          </p:nvSpPr>
          <p:spPr>
            <a:xfrm>
              <a:off x="2206012" y="261872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D3D57E0-F1BC-4453-AACE-887C46B2C849}"/>
                </a:ext>
              </a:extLst>
            </p:cNvPr>
            <p:cNvSpPr/>
            <p:nvPr/>
          </p:nvSpPr>
          <p:spPr>
            <a:xfrm>
              <a:off x="2284521" y="261872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</p:grpSp>
      <p:pic>
        <p:nvPicPr>
          <p:cNvPr id="122" name="Graphic 121" descr="Processor">
            <a:extLst>
              <a:ext uri="{FF2B5EF4-FFF2-40B4-BE49-F238E27FC236}">
                <a16:creationId xmlns:a16="http://schemas.microsoft.com/office/drawing/2014/main" id="{00AFC37B-44FA-498D-B658-ABB814D18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689" y="4152575"/>
            <a:ext cx="1097280" cy="1097280"/>
          </a:xfrm>
          <a:prstGeom prst="rect">
            <a:avLst/>
          </a:prstGeom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A0F5521-4345-43FD-B02E-8EB64F754B94}"/>
              </a:ext>
            </a:extLst>
          </p:cNvPr>
          <p:cNvCxnSpPr>
            <a:cxnSpLocks/>
          </p:cNvCxnSpPr>
          <p:nvPr/>
        </p:nvCxnSpPr>
        <p:spPr>
          <a:xfrm>
            <a:off x="1456341" y="3479549"/>
            <a:ext cx="0" cy="625022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正方形/長方形 190">
            <a:extLst>
              <a:ext uri="{FF2B5EF4-FFF2-40B4-BE49-F238E27FC236}">
                <a16:creationId xmlns:a16="http://schemas.microsoft.com/office/drawing/2014/main" id="{E9F9B897-053F-4ABD-BA45-54CD5C7D4370}"/>
              </a:ext>
            </a:extLst>
          </p:cNvPr>
          <p:cNvSpPr/>
          <p:nvPr/>
        </p:nvSpPr>
        <p:spPr>
          <a:xfrm>
            <a:off x="2903055" y="2978504"/>
            <a:ext cx="2459515" cy="44386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Logic Synthesis</a:t>
            </a:r>
          </a:p>
        </p:txBody>
      </p:sp>
      <p:sp>
        <p:nvSpPr>
          <p:cNvPr id="125" name="正方形/長方形 190">
            <a:extLst>
              <a:ext uri="{FF2B5EF4-FFF2-40B4-BE49-F238E27FC236}">
                <a16:creationId xmlns:a16="http://schemas.microsoft.com/office/drawing/2014/main" id="{BBAF8677-47A7-4A31-9A9E-3E4EFC4DB262}"/>
              </a:ext>
            </a:extLst>
          </p:cNvPr>
          <p:cNvSpPr/>
          <p:nvPr/>
        </p:nvSpPr>
        <p:spPr>
          <a:xfrm>
            <a:off x="2903055" y="3792060"/>
            <a:ext cx="2459515" cy="44386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Physical Synthesis</a:t>
            </a:r>
          </a:p>
        </p:txBody>
      </p: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6508EA45-9202-43DF-88D8-F9B1B4A6FD85}"/>
              </a:ext>
            </a:extLst>
          </p:cNvPr>
          <p:cNvCxnSpPr>
            <a:cxnSpLocks/>
            <a:endCxn id="113" idx="0"/>
          </p:cNvCxnSpPr>
          <p:nvPr/>
        </p:nvCxnSpPr>
        <p:spPr>
          <a:xfrm>
            <a:off x="2056326" y="1878552"/>
            <a:ext cx="2076487" cy="28639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BDA7968-7980-4AA7-A35F-D71A58C28289}"/>
              </a:ext>
            </a:extLst>
          </p:cNvPr>
          <p:cNvCxnSpPr>
            <a:cxnSpLocks/>
            <a:stCxn id="113" idx="2"/>
            <a:endCxn id="124" idx="0"/>
          </p:cNvCxnSpPr>
          <p:nvPr/>
        </p:nvCxnSpPr>
        <p:spPr>
          <a:xfrm>
            <a:off x="4132813" y="2608815"/>
            <a:ext cx="0" cy="369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9ECD209-BA14-42DE-98E4-57F1CEE4F020}"/>
              </a:ext>
            </a:extLst>
          </p:cNvPr>
          <p:cNvCxnSpPr>
            <a:cxnSpLocks/>
            <a:stCxn id="124" idx="2"/>
            <a:endCxn id="125" idx="0"/>
          </p:cNvCxnSpPr>
          <p:nvPr/>
        </p:nvCxnSpPr>
        <p:spPr>
          <a:xfrm>
            <a:off x="4132813" y="3422371"/>
            <a:ext cx="0" cy="369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301F418D-D73F-43B9-AFBD-51D20E233C8D}"/>
              </a:ext>
            </a:extLst>
          </p:cNvPr>
          <p:cNvCxnSpPr>
            <a:cxnSpLocks/>
            <a:stCxn id="125" idx="2"/>
            <a:endCxn id="122" idx="3"/>
          </p:cNvCxnSpPr>
          <p:nvPr/>
        </p:nvCxnSpPr>
        <p:spPr>
          <a:xfrm rot="5400000">
            <a:off x="2825247" y="3393649"/>
            <a:ext cx="465288" cy="214984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837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5E766-B28D-4BE9-893A-20F93160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D4B44F-2186-4A8E-AA8B-55F27319E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High Level Synthesis (HLS)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FCF6D-7068-45DC-9820-47ACD263C647}"/>
              </a:ext>
            </a:extLst>
          </p:cNvPr>
          <p:cNvGrpSpPr/>
          <p:nvPr/>
        </p:nvGrpSpPr>
        <p:grpSpPr>
          <a:xfrm>
            <a:off x="6031083" y="1493235"/>
            <a:ext cx="2007958" cy="1705336"/>
            <a:chOff x="7492829" y="1313574"/>
            <a:chExt cx="2808913" cy="2306231"/>
          </a:xfrm>
        </p:grpSpPr>
        <p:sp>
          <p:nvSpPr>
            <p:cNvPr id="6" name="正方形/長方形 187">
              <a:extLst>
                <a:ext uri="{FF2B5EF4-FFF2-40B4-BE49-F238E27FC236}">
                  <a16:creationId xmlns:a16="http://schemas.microsoft.com/office/drawing/2014/main" id="{62961196-ECCF-432A-AC11-AFB3D64A846A}"/>
                </a:ext>
              </a:extLst>
            </p:cNvPr>
            <p:cNvSpPr/>
            <p:nvPr/>
          </p:nvSpPr>
          <p:spPr>
            <a:xfrm>
              <a:off x="7851285" y="1313574"/>
              <a:ext cx="2450457" cy="1886952"/>
            </a:xfrm>
            <a:prstGeom prst="rect">
              <a:avLst/>
            </a:prstGeom>
            <a:solidFill>
              <a:srgbClr val="002233"/>
            </a:solidFill>
            <a:ln w="28575">
              <a:solidFill>
                <a:srgbClr val="E5E5E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571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for (i=1; i&lt;=c;)</a:t>
              </a:r>
            </a:p>
            <a:p>
              <a:pPr marL="1714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      a = a++;</a:t>
              </a:r>
            </a:p>
            <a:p>
              <a:pPr marL="1714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      b = x*2-a;</a:t>
              </a:r>
            </a:p>
            <a:p>
              <a:pPr marL="1714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      a = y+b/3;</a:t>
              </a:r>
            </a:p>
          </p:txBody>
        </p:sp>
        <p:sp>
          <p:nvSpPr>
            <p:cNvPr id="7" name="正方形/長方形 187">
              <a:extLst>
                <a:ext uri="{FF2B5EF4-FFF2-40B4-BE49-F238E27FC236}">
                  <a16:creationId xmlns:a16="http://schemas.microsoft.com/office/drawing/2014/main" id="{F2A8C24E-1F46-485D-9AC0-7F877F8293B8}"/>
                </a:ext>
              </a:extLst>
            </p:cNvPr>
            <p:cNvSpPr/>
            <p:nvPr/>
          </p:nvSpPr>
          <p:spPr>
            <a:xfrm>
              <a:off x="7670780" y="1512305"/>
              <a:ext cx="2450457" cy="1886952"/>
            </a:xfrm>
            <a:prstGeom prst="rect">
              <a:avLst/>
            </a:prstGeom>
            <a:solidFill>
              <a:srgbClr val="002233"/>
            </a:solidFill>
            <a:ln w="28575">
              <a:solidFill>
                <a:srgbClr val="E5E5E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571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for (i=1; i&lt;=c;)</a:t>
              </a:r>
            </a:p>
            <a:p>
              <a:pPr marL="1714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      a = a++;</a:t>
              </a:r>
            </a:p>
            <a:p>
              <a:pPr marL="1714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      b = x*2-a;</a:t>
              </a:r>
            </a:p>
            <a:p>
              <a:pPr marL="1714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      a = y+b/3;</a:t>
              </a:r>
            </a:p>
          </p:txBody>
        </p:sp>
        <p:sp>
          <p:nvSpPr>
            <p:cNvPr id="8" name="正方形/長方形 187">
              <a:extLst>
                <a:ext uri="{FF2B5EF4-FFF2-40B4-BE49-F238E27FC236}">
                  <a16:creationId xmlns:a16="http://schemas.microsoft.com/office/drawing/2014/main" id="{765EBED8-6553-4C97-92EB-0E64DC5947E7}"/>
                </a:ext>
              </a:extLst>
            </p:cNvPr>
            <p:cNvSpPr/>
            <p:nvPr/>
          </p:nvSpPr>
          <p:spPr>
            <a:xfrm>
              <a:off x="7492829" y="1732853"/>
              <a:ext cx="2450457" cy="1886952"/>
            </a:xfrm>
            <a:prstGeom prst="rect">
              <a:avLst/>
            </a:prstGeom>
            <a:solidFill>
              <a:srgbClr val="002233"/>
            </a:solidFill>
            <a:ln w="28575">
              <a:solidFill>
                <a:srgbClr val="E5E5E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571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for (i=1; i&lt;=c;)</a:t>
              </a:r>
            </a:p>
            <a:p>
              <a:pPr marL="1714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      a = a++;</a:t>
              </a:r>
            </a:p>
            <a:p>
              <a:pPr marL="1714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      b = x*2-a;</a:t>
              </a:r>
            </a:p>
            <a:p>
              <a:pPr marL="171450"/>
              <a:r>
                <a:rPr lang="en-US" sz="2000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rPr>
                <a:t>      a = y+b/3;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3E2218-C097-484C-8AA5-DF3D5B90E652}"/>
              </a:ext>
            </a:extLst>
          </p:cNvPr>
          <p:cNvCxnSpPr>
            <a:cxnSpLocks/>
          </p:cNvCxnSpPr>
          <p:nvPr/>
        </p:nvCxnSpPr>
        <p:spPr>
          <a:xfrm>
            <a:off x="8381696" y="2303911"/>
            <a:ext cx="5990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phic 10" descr="Tools">
            <a:extLst>
              <a:ext uri="{FF2B5EF4-FFF2-40B4-BE49-F238E27FC236}">
                <a16:creationId xmlns:a16="http://schemas.microsoft.com/office/drawing/2014/main" id="{7F2D75A3-29D8-4C36-91C3-1E9F8FABE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5566" y="2468655"/>
            <a:ext cx="492726" cy="492727"/>
          </a:xfrm>
          <a:prstGeom prst="rect">
            <a:avLst/>
          </a:prstGeom>
        </p:spPr>
      </p:pic>
      <p:sp>
        <p:nvSpPr>
          <p:cNvPr id="12" name="テキスト ボックス 216">
            <a:extLst>
              <a:ext uri="{FF2B5EF4-FFF2-40B4-BE49-F238E27FC236}">
                <a16:creationId xmlns:a16="http://schemas.microsoft.com/office/drawing/2014/main" id="{FC61E3C8-134C-4BFC-ADA9-DFD4AA3931B5}"/>
              </a:ext>
            </a:extLst>
          </p:cNvPr>
          <p:cNvSpPr txBox="1"/>
          <p:nvPr/>
        </p:nvSpPr>
        <p:spPr>
          <a:xfrm>
            <a:off x="7870046" y="1861158"/>
            <a:ext cx="1622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Corbel" panose="020B0503020204020204" pitchFamily="34" charset="0"/>
                <a:ea typeface="Cambria" panose="02040503050406030204" pitchFamily="18" charset="0"/>
                <a:cs typeface="Tahoma" panose="020B0604030504040204" pitchFamily="34" charset="0"/>
              </a:rPr>
              <a:t>HLS Tools</a:t>
            </a:r>
            <a:endParaRPr lang="en-US" sz="2000" b="1" dirty="0">
              <a:latin typeface="Corbel" panose="020B0503020204020204" pitchFamily="34" charset="0"/>
              <a:ea typeface="Cambria" panose="02040503050406030204" pitchFamily="18" charset="0"/>
              <a:cs typeface="Tahoma" panose="020B060403050404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58E23B-D6B3-4274-8545-2885CAA8A075}"/>
              </a:ext>
            </a:extLst>
          </p:cNvPr>
          <p:cNvGrpSpPr/>
          <p:nvPr/>
        </p:nvGrpSpPr>
        <p:grpSpPr>
          <a:xfrm>
            <a:off x="9331773" y="1521408"/>
            <a:ext cx="2215843" cy="1632856"/>
            <a:chOff x="7455602" y="4136968"/>
            <a:chExt cx="2974433" cy="233549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550AD2A-90EC-4FA3-BD76-CFB28EF138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5213" y="4136968"/>
              <a:ext cx="2584822" cy="1958018"/>
              <a:chOff x="5891753" y="1815796"/>
              <a:chExt cx="3535051" cy="2677820"/>
            </a:xfrm>
          </p:grpSpPr>
          <p:sp>
            <p:nvSpPr>
              <p:cNvPr id="80" name="正方形/長方形 187">
                <a:extLst>
                  <a:ext uri="{FF2B5EF4-FFF2-40B4-BE49-F238E27FC236}">
                    <a16:creationId xmlns:a16="http://schemas.microsoft.com/office/drawing/2014/main" id="{C4384FAB-D405-42D7-9363-B2BF14C9C7D0}"/>
                  </a:ext>
                </a:extLst>
              </p:cNvPr>
              <p:cNvSpPr/>
              <p:nvPr/>
            </p:nvSpPr>
            <p:spPr>
              <a:xfrm>
                <a:off x="5891753" y="1815796"/>
                <a:ext cx="3535051" cy="2677820"/>
              </a:xfrm>
              <a:prstGeom prst="rect">
                <a:avLst/>
              </a:prstGeom>
              <a:solidFill>
                <a:srgbClr val="EAAA00"/>
              </a:solidFill>
              <a:ln w="28575">
                <a:solidFill>
                  <a:srgbClr val="00223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57150"/>
                <a:endParaRPr lang="en-US" sz="2000" b="1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endParaRPr>
              </a:p>
            </p:txBody>
          </p:sp>
          <p:sp>
            <p:nvSpPr>
              <p:cNvPr id="81" name="正方形/長方形 190">
                <a:extLst>
                  <a:ext uri="{FF2B5EF4-FFF2-40B4-BE49-F238E27FC236}">
                    <a16:creationId xmlns:a16="http://schemas.microsoft.com/office/drawing/2014/main" id="{EA7E3F7B-49D3-4079-A5A2-E7024F8697B0}"/>
                  </a:ext>
                </a:extLst>
              </p:cNvPr>
              <p:cNvSpPr/>
              <p:nvPr/>
            </p:nvSpPr>
            <p:spPr>
              <a:xfrm>
                <a:off x="6325440" y="2489535"/>
                <a:ext cx="242368" cy="121206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22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2" name="フローチャート : 端子 194">
                <a:extLst>
                  <a:ext uri="{FF2B5EF4-FFF2-40B4-BE49-F238E27FC236}">
                    <a16:creationId xmlns:a16="http://schemas.microsoft.com/office/drawing/2014/main" id="{8170F245-4650-407B-9834-15EF52F623C6}"/>
                  </a:ext>
                </a:extLst>
              </p:cNvPr>
              <p:cNvSpPr/>
              <p:nvPr/>
            </p:nvSpPr>
            <p:spPr>
              <a:xfrm>
                <a:off x="8290475" y="3308319"/>
                <a:ext cx="272008" cy="786900"/>
              </a:xfrm>
              <a:prstGeom prst="flowChartTerminator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83" name="直線矢印コネクタ 195">
                <a:extLst>
                  <a:ext uri="{FF2B5EF4-FFF2-40B4-BE49-F238E27FC236}">
                    <a16:creationId xmlns:a16="http://schemas.microsoft.com/office/drawing/2014/main" id="{2F21BC82-7BA1-42E2-9724-26EE12873CC0}"/>
                  </a:ext>
                </a:extLst>
              </p:cNvPr>
              <p:cNvCxnSpPr/>
              <p:nvPr/>
            </p:nvCxnSpPr>
            <p:spPr>
              <a:xfrm>
                <a:off x="6434844" y="2162772"/>
                <a:ext cx="675027" cy="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矢印コネクタ 196">
                <a:extLst>
                  <a:ext uri="{FF2B5EF4-FFF2-40B4-BE49-F238E27FC236}">
                    <a16:creationId xmlns:a16="http://schemas.microsoft.com/office/drawing/2014/main" id="{86123E41-A13A-4280-99C3-5F6CEB2D6881}"/>
                  </a:ext>
                </a:extLst>
              </p:cNvPr>
              <p:cNvCxnSpPr/>
              <p:nvPr/>
            </p:nvCxnSpPr>
            <p:spPr>
              <a:xfrm>
                <a:off x="6442859" y="2150869"/>
                <a:ext cx="0" cy="34082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矢印コネクタ 197">
                <a:extLst>
                  <a:ext uri="{FF2B5EF4-FFF2-40B4-BE49-F238E27FC236}">
                    <a16:creationId xmlns:a16="http://schemas.microsoft.com/office/drawing/2014/main" id="{DDEF5435-7900-44CD-B42B-599A8BCA8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0714" y="2746655"/>
                <a:ext cx="40955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矢印コネクタ 198">
                <a:extLst>
                  <a:ext uri="{FF2B5EF4-FFF2-40B4-BE49-F238E27FC236}">
                    <a16:creationId xmlns:a16="http://schemas.microsoft.com/office/drawing/2014/main" id="{F089F053-AEFA-4A76-A3B2-5FD4E274BF8E}"/>
                  </a:ext>
                </a:extLst>
              </p:cNvPr>
              <p:cNvCxnSpPr/>
              <p:nvPr/>
            </p:nvCxnSpPr>
            <p:spPr>
              <a:xfrm>
                <a:off x="6567808" y="3082683"/>
                <a:ext cx="15468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矢印コネクタ 199">
                <a:extLst>
                  <a:ext uri="{FF2B5EF4-FFF2-40B4-BE49-F238E27FC236}">
                    <a16:creationId xmlns:a16="http://schemas.microsoft.com/office/drawing/2014/main" id="{8F49DB44-17B8-466C-BE64-1344EFFE2ACD}"/>
                  </a:ext>
                </a:extLst>
              </p:cNvPr>
              <p:cNvCxnSpPr/>
              <p:nvPr/>
            </p:nvCxnSpPr>
            <p:spPr>
              <a:xfrm flipV="1">
                <a:off x="6721115" y="2746658"/>
                <a:ext cx="0" cy="6669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矢印コネクタ 200">
                <a:extLst>
                  <a:ext uri="{FF2B5EF4-FFF2-40B4-BE49-F238E27FC236}">
                    <a16:creationId xmlns:a16="http://schemas.microsoft.com/office/drawing/2014/main" id="{1BE4D12C-CD0B-45A1-9445-CCDF0AF8E28E}"/>
                  </a:ext>
                </a:extLst>
              </p:cNvPr>
              <p:cNvCxnSpPr/>
              <p:nvPr/>
            </p:nvCxnSpPr>
            <p:spPr>
              <a:xfrm>
                <a:off x="6721115" y="3413615"/>
                <a:ext cx="39915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矢印コネクタ 201">
                <a:extLst>
                  <a:ext uri="{FF2B5EF4-FFF2-40B4-BE49-F238E27FC236}">
                    <a16:creationId xmlns:a16="http://schemas.microsoft.com/office/drawing/2014/main" id="{722D3839-A086-48AB-8130-4019EA59D620}"/>
                  </a:ext>
                </a:extLst>
              </p:cNvPr>
              <p:cNvCxnSpPr>
                <a:cxnSpLocks/>
                <a:endCxn id="82" idx="3"/>
              </p:cNvCxnSpPr>
              <p:nvPr/>
            </p:nvCxnSpPr>
            <p:spPr>
              <a:xfrm flipH="1">
                <a:off x="8562489" y="3701770"/>
                <a:ext cx="27033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矢印コネクタ 202">
                <a:extLst>
                  <a:ext uri="{FF2B5EF4-FFF2-40B4-BE49-F238E27FC236}">
                    <a16:creationId xmlns:a16="http://schemas.microsoft.com/office/drawing/2014/main" id="{194ED159-3826-49F1-8095-E8BC565A5703}"/>
                  </a:ext>
                </a:extLst>
              </p:cNvPr>
              <p:cNvCxnSpPr/>
              <p:nvPr/>
            </p:nvCxnSpPr>
            <p:spPr>
              <a:xfrm flipV="1">
                <a:off x="8829905" y="3694682"/>
                <a:ext cx="4" cy="622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矢印コネクタ 203">
                <a:extLst>
                  <a:ext uri="{FF2B5EF4-FFF2-40B4-BE49-F238E27FC236}">
                    <a16:creationId xmlns:a16="http://schemas.microsoft.com/office/drawing/2014/main" id="{77BC3CDE-C4B3-4866-99A7-A1285AE0D2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4311046"/>
                <a:ext cx="274483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矢印コネクタ 204">
                <a:extLst>
                  <a:ext uri="{FF2B5EF4-FFF2-40B4-BE49-F238E27FC236}">
                    <a16:creationId xmlns:a16="http://schemas.microsoft.com/office/drawing/2014/main" id="{D5582F78-88E2-4A52-B8F2-4B56219F61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3906" y="3942085"/>
                <a:ext cx="0" cy="3749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矢印コネクタ 205">
                <a:extLst>
                  <a:ext uri="{FF2B5EF4-FFF2-40B4-BE49-F238E27FC236}">
                    <a16:creationId xmlns:a16="http://schemas.microsoft.com/office/drawing/2014/main" id="{F357F481-393E-4DBC-863E-7155E2F2A326}"/>
                  </a:ext>
                </a:extLst>
              </p:cNvPr>
              <p:cNvCxnSpPr/>
              <p:nvPr/>
            </p:nvCxnSpPr>
            <p:spPr>
              <a:xfrm>
                <a:off x="6721113" y="3942085"/>
                <a:ext cx="39915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矢印コネクタ 206">
                <a:extLst>
                  <a:ext uri="{FF2B5EF4-FFF2-40B4-BE49-F238E27FC236}">
                    <a16:creationId xmlns:a16="http://schemas.microsoft.com/office/drawing/2014/main" id="{D72D0D52-E153-476A-936E-279A17577240}"/>
                  </a:ext>
                </a:extLst>
              </p:cNvPr>
              <p:cNvCxnSpPr/>
              <p:nvPr/>
            </p:nvCxnSpPr>
            <p:spPr>
              <a:xfrm>
                <a:off x="7589722" y="2450934"/>
                <a:ext cx="56836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矢印コネクタ 207">
                <a:extLst>
                  <a:ext uri="{FF2B5EF4-FFF2-40B4-BE49-F238E27FC236}">
                    <a16:creationId xmlns:a16="http://schemas.microsoft.com/office/drawing/2014/main" id="{B4F37A26-9688-4FA9-8234-89B053EDF1F4}"/>
                  </a:ext>
                </a:extLst>
              </p:cNvPr>
              <p:cNvCxnSpPr/>
              <p:nvPr/>
            </p:nvCxnSpPr>
            <p:spPr>
              <a:xfrm flipV="1">
                <a:off x="7810476" y="2450934"/>
                <a:ext cx="0" cy="96268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矢印コネクタ 208">
                <a:extLst>
                  <a:ext uri="{FF2B5EF4-FFF2-40B4-BE49-F238E27FC236}">
                    <a16:creationId xmlns:a16="http://schemas.microsoft.com/office/drawing/2014/main" id="{3D89FA28-13F6-4D68-BF26-C436A405063D}"/>
                  </a:ext>
                </a:extLst>
              </p:cNvPr>
              <p:cNvCxnSpPr/>
              <p:nvPr/>
            </p:nvCxnSpPr>
            <p:spPr>
              <a:xfrm>
                <a:off x="7810476" y="3413283"/>
                <a:ext cx="48000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矢印コネクタ 209">
                <a:extLst>
                  <a:ext uri="{FF2B5EF4-FFF2-40B4-BE49-F238E27FC236}">
                    <a16:creationId xmlns:a16="http://schemas.microsoft.com/office/drawing/2014/main" id="{5E7E2CED-036C-4D0B-9074-9A4CF62D8853}"/>
                  </a:ext>
                </a:extLst>
              </p:cNvPr>
              <p:cNvCxnSpPr/>
              <p:nvPr/>
            </p:nvCxnSpPr>
            <p:spPr>
              <a:xfrm flipH="1">
                <a:off x="7589726" y="3701775"/>
                <a:ext cx="19309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矢印コネクタ 210">
                <a:extLst>
                  <a:ext uri="{FF2B5EF4-FFF2-40B4-BE49-F238E27FC236}">
                    <a16:creationId xmlns:a16="http://schemas.microsoft.com/office/drawing/2014/main" id="{7E58DABD-08FD-4143-B55B-F2062A2ADD28}"/>
                  </a:ext>
                </a:extLst>
              </p:cNvPr>
              <p:cNvCxnSpPr/>
              <p:nvPr/>
            </p:nvCxnSpPr>
            <p:spPr>
              <a:xfrm flipV="1">
                <a:off x="7777518" y="3694679"/>
                <a:ext cx="0" cy="2474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矢印コネクタ 211">
                <a:extLst>
                  <a:ext uri="{FF2B5EF4-FFF2-40B4-BE49-F238E27FC236}">
                    <a16:creationId xmlns:a16="http://schemas.microsoft.com/office/drawing/2014/main" id="{5D18B839-F679-44FE-B540-C821C7F28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8474" y="3933559"/>
                <a:ext cx="51350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矢印コネクタ 212">
                <a:extLst>
                  <a:ext uri="{FF2B5EF4-FFF2-40B4-BE49-F238E27FC236}">
                    <a16:creationId xmlns:a16="http://schemas.microsoft.com/office/drawing/2014/main" id="{1B814168-A4D3-4768-A3F4-757469C5ED50}"/>
                  </a:ext>
                </a:extLst>
              </p:cNvPr>
              <p:cNvCxnSpPr/>
              <p:nvPr/>
            </p:nvCxnSpPr>
            <p:spPr>
              <a:xfrm>
                <a:off x="8829902" y="3119450"/>
                <a:ext cx="4" cy="5823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矢印コネクタ 213">
                <a:extLst>
                  <a:ext uri="{FF2B5EF4-FFF2-40B4-BE49-F238E27FC236}">
                    <a16:creationId xmlns:a16="http://schemas.microsoft.com/office/drawing/2014/main" id="{0ED3E89D-A31C-46CE-AFBE-91587BD0B158}"/>
                  </a:ext>
                </a:extLst>
              </p:cNvPr>
              <p:cNvCxnSpPr/>
              <p:nvPr/>
            </p:nvCxnSpPr>
            <p:spPr>
              <a:xfrm flipH="1">
                <a:off x="8418469" y="3113499"/>
                <a:ext cx="40341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矢印コネクタ 214">
                <a:extLst>
                  <a:ext uri="{FF2B5EF4-FFF2-40B4-BE49-F238E27FC236}">
                    <a16:creationId xmlns:a16="http://schemas.microsoft.com/office/drawing/2014/main" id="{43508211-9D8E-4E55-A53C-51716655F4F6}"/>
                  </a:ext>
                </a:extLst>
              </p:cNvPr>
              <p:cNvCxnSpPr/>
              <p:nvPr/>
            </p:nvCxnSpPr>
            <p:spPr>
              <a:xfrm flipH="1" flipV="1">
                <a:off x="8426482" y="2697732"/>
                <a:ext cx="4" cy="405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テキスト ボックス 217">
                <a:extLst>
                  <a:ext uri="{FF2B5EF4-FFF2-40B4-BE49-F238E27FC236}">
                    <a16:creationId xmlns:a16="http://schemas.microsoft.com/office/drawing/2014/main" id="{43B5B191-0B25-46C2-BC9B-C3C4DC0FBFB1}"/>
                  </a:ext>
                </a:extLst>
              </p:cNvPr>
              <p:cNvSpPr txBox="1"/>
              <p:nvPr/>
            </p:nvSpPr>
            <p:spPr>
              <a:xfrm rot="16200000">
                <a:off x="8087381" y="2184251"/>
                <a:ext cx="677735" cy="378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REG</a:t>
                </a:r>
              </a:p>
            </p:txBody>
          </p:sp>
          <p:sp>
            <p:nvSpPr>
              <p:cNvPr id="104" name="テキスト ボックス 216">
                <a:extLst>
                  <a:ext uri="{FF2B5EF4-FFF2-40B4-BE49-F238E27FC236}">
                    <a16:creationId xmlns:a16="http://schemas.microsoft.com/office/drawing/2014/main" id="{230810B0-6628-4A29-9B78-F8B6B5BADB72}"/>
                  </a:ext>
                </a:extLst>
              </p:cNvPr>
              <p:cNvSpPr txBox="1"/>
              <p:nvPr/>
            </p:nvSpPr>
            <p:spPr>
              <a:xfrm>
                <a:off x="6208158" y="3892522"/>
                <a:ext cx="494881" cy="520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in</a:t>
                </a:r>
              </a:p>
            </p:txBody>
          </p:sp>
          <p:sp>
            <p:nvSpPr>
              <p:cNvPr id="105" name="テキスト ボックス 218">
                <a:extLst>
                  <a:ext uri="{FF2B5EF4-FFF2-40B4-BE49-F238E27FC236}">
                    <a16:creationId xmlns:a16="http://schemas.microsoft.com/office/drawing/2014/main" id="{A4F39684-7DC4-4487-84C3-3C9AD2887767}"/>
                  </a:ext>
                </a:extLst>
              </p:cNvPr>
              <p:cNvSpPr txBox="1"/>
              <p:nvPr/>
            </p:nvSpPr>
            <p:spPr>
              <a:xfrm>
                <a:off x="7214905" y="2169918"/>
                <a:ext cx="420602" cy="520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+</a:t>
                </a:r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E65C4D5-156C-4CD9-8A7B-78A44F10AB63}"/>
                  </a:ext>
                </a:extLst>
              </p:cNvPr>
              <p:cNvGrpSpPr/>
              <p:nvPr/>
            </p:nvGrpSpPr>
            <p:grpSpPr>
              <a:xfrm>
                <a:off x="7116292" y="3247946"/>
                <a:ext cx="550195" cy="871537"/>
                <a:chOff x="6844685" y="1980703"/>
                <a:chExt cx="550195" cy="871537"/>
              </a:xfrm>
            </p:grpSpPr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FDD4E92F-3B20-430E-A6E7-A4FFFC5066AB}"/>
                    </a:ext>
                  </a:extLst>
                </p:cNvPr>
                <p:cNvSpPr/>
                <p:nvPr/>
              </p:nvSpPr>
              <p:spPr>
                <a:xfrm>
                  <a:off x="6844685" y="1980703"/>
                  <a:ext cx="478632" cy="871537"/>
                </a:xfrm>
                <a:custGeom>
                  <a:avLst/>
                  <a:gdLst>
                    <a:gd name="connsiteX0" fmla="*/ 0 w 478632"/>
                    <a:gd name="connsiteY0" fmla="*/ 0 h 871537"/>
                    <a:gd name="connsiteX1" fmla="*/ 0 w 478632"/>
                    <a:gd name="connsiteY1" fmla="*/ 314325 h 871537"/>
                    <a:gd name="connsiteX2" fmla="*/ 185738 w 478632"/>
                    <a:gd name="connsiteY2" fmla="*/ 445293 h 871537"/>
                    <a:gd name="connsiteX3" fmla="*/ 9525 w 478632"/>
                    <a:gd name="connsiteY3" fmla="*/ 561975 h 871537"/>
                    <a:gd name="connsiteX4" fmla="*/ 9525 w 478632"/>
                    <a:gd name="connsiteY4" fmla="*/ 871537 h 871537"/>
                    <a:gd name="connsiteX5" fmla="*/ 478632 w 478632"/>
                    <a:gd name="connsiteY5" fmla="*/ 571500 h 871537"/>
                    <a:gd name="connsiteX6" fmla="*/ 478632 w 478632"/>
                    <a:gd name="connsiteY6" fmla="*/ 309562 h 871537"/>
                    <a:gd name="connsiteX7" fmla="*/ 0 w 478632"/>
                    <a:gd name="connsiteY7" fmla="*/ 0 h 87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8632" h="871537">
                      <a:moveTo>
                        <a:pt x="0" y="0"/>
                      </a:moveTo>
                      <a:lnTo>
                        <a:pt x="0" y="314325"/>
                      </a:lnTo>
                      <a:lnTo>
                        <a:pt x="185738" y="445293"/>
                      </a:lnTo>
                      <a:lnTo>
                        <a:pt x="9525" y="561975"/>
                      </a:lnTo>
                      <a:lnTo>
                        <a:pt x="9525" y="871537"/>
                      </a:lnTo>
                      <a:lnTo>
                        <a:pt x="478632" y="571500"/>
                      </a:lnTo>
                      <a:lnTo>
                        <a:pt x="478632" y="3095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8" name="テキスト ボックス 218">
                  <a:extLst>
                    <a:ext uri="{FF2B5EF4-FFF2-40B4-BE49-F238E27FC236}">
                      <a16:creationId xmlns:a16="http://schemas.microsoft.com/office/drawing/2014/main" id="{66507FB1-05C5-4DEE-B298-E879A4C166B5}"/>
                    </a:ext>
                  </a:extLst>
                </p:cNvPr>
                <p:cNvSpPr txBox="1"/>
                <p:nvPr/>
              </p:nvSpPr>
              <p:spPr>
                <a:xfrm>
                  <a:off x="6967313" y="2235541"/>
                  <a:ext cx="427567" cy="520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Corbel" panose="020B0503020204020204" pitchFamily="34" charset="0"/>
                      <a:ea typeface="Cambria" panose="02040503050406030204" pitchFamily="18" charset="0"/>
                      <a:cs typeface="Tahoma" panose="020B0604030504040204" pitchFamily="34" charset="0"/>
                    </a:rPr>
                    <a:t>*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77CFD4E-EBD7-4AA2-94B6-85FC4A05A5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50408" y="4325707"/>
              <a:ext cx="2584822" cy="1958018"/>
              <a:chOff x="5891753" y="1815796"/>
              <a:chExt cx="3535051" cy="2677820"/>
            </a:xfrm>
          </p:grpSpPr>
          <p:sp>
            <p:nvSpPr>
              <p:cNvPr id="51" name="正方形/長方形 187">
                <a:extLst>
                  <a:ext uri="{FF2B5EF4-FFF2-40B4-BE49-F238E27FC236}">
                    <a16:creationId xmlns:a16="http://schemas.microsoft.com/office/drawing/2014/main" id="{D0288F23-187E-4E93-8AEB-3A1460C641D3}"/>
                  </a:ext>
                </a:extLst>
              </p:cNvPr>
              <p:cNvSpPr/>
              <p:nvPr/>
            </p:nvSpPr>
            <p:spPr>
              <a:xfrm>
                <a:off x="5891753" y="1815796"/>
                <a:ext cx="3535051" cy="2677820"/>
              </a:xfrm>
              <a:prstGeom prst="rect">
                <a:avLst/>
              </a:prstGeom>
              <a:solidFill>
                <a:srgbClr val="EAAA00"/>
              </a:solidFill>
              <a:ln w="28575">
                <a:solidFill>
                  <a:srgbClr val="00223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57150"/>
                <a:endParaRPr lang="en-US" sz="2000" b="1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endParaRPr>
              </a:p>
            </p:txBody>
          </p:sp>
          <p:sp>
            <p:nvSpPr>
              <p:cNvPr id="52" name="正方形/長方形 190">
                <a:extLst>
                  <a:ext uri="{FF2B5EF4-FFF2-40B4-BE49-F238E27FC236}">
                    <a16:creationId xmlns:a16="http://schemas.microsoft.com/office/drawing/2014/main" id="{E3DC5E98-2EC5-4EF3-9A73-AEBFB6869855}"/>
                  </a:ext>
                </a:extLst>
              </p:cNvPr>
              <p:cNvSpPr/>
              <p:nvPr/>
            </p:nvSpPr>
            <p:spPr>
              <a:xfrm>
                <a:off x="6325440" y="2489535"/>
                <a:ext cx="242368" cy="121206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22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3" name="フローチャート : 端子 194">
                <a:extLst>
                  <a:ext uri="{FF2B5EF4-FFF2-40B4-BE49-F238E27FC236}">
                    <a16:creationId xmlns:a16="http://schemas.microsoft.com/office/drawing/2014/main" id="{A515967A-DADD-4B84-9730-48076EA05188}"/>
                  </a:ext>
                </a:extLst>
              </p:cNvPr>
              <p:cNvSpPr/>
              <p:nvPr/>
            </p:nvSpPr>
            <p:spPr>
              <a:xfrm>
                <a:off x="8290475" y="3308319"/>
                <a:ext cx="272008" cy="786900"/>
              </a:xfrm>
              <a:prstGeom prst="flowChartTerminator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54" name="直線矢印コネクタ 195">
                <a:extLst>
                  <a:ext uri="{FF2B5EF4-FFF2-40B4-BE49-F238E27FC236}">
                    <a16:creationId xmlns:a16="http://schemas.microsoft.com/office/drawing/2014/main" id="{3B07495F-D05C-464F-8996-E1B3247046C6}"/>
                  </a:ext>
                </a:extLst>
              </p:cNvPr>
              <p:cNvCxnSpPr/>
              <p:nvPr/>
            </p:nvCxnSpPr>
            <p:spPr>
              <a:xfrm>
                <a:off x="6434844" y="2162772"/>
                <a:ext cx="675027" cy="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矢印コネクタ 196">
                <a:extLst>
                  <a:ext uri="{FF2B5EF4-FFF2-40B4-BE49-F238E27FC236}">
                    <a16:creationId xmlns:a16="http://schemas.microsoft.com/office/drawing/2014/main" id="{1867F730-9F1A-4F85-9CB8-AFBF6D4CBD44}"/>
                  </a:ext>
                </a:extLst>
              </p:cNvPr>
              <p:cNvCxnSpPr/>
              <p:nvPr/>
            </p:nvCxnSpPr>
            <p:spPr>
              <a:xfrm>
                <a:off x="6442859" y="2150869"/>
                <a:ext cx="0" cy="34082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矢印コネクタ 197">
                <a:extLst>
                  <a:ext uri="{FF2B5EF4-FFF2-40B4-BE49-F238E27FC236}">
                    <a16:creationId xmlns:a16="http://schemas.microsoft.com/office/drawing/2014/main" id="{9369A70D-6A21-465C-801B-9ED22D1FD0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0714" y="2746655"/>
                <a:ext cx="40955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矢印コネクタ 198">
                <a:extLst>
                  <a:ext uri="{FF2B5EF4-FFF2-40B4-BE49-F238E27FC236}">
                    <a16:creationId xmlns:a16="http://schemas.microsoft.com/office/drawing/2014/main" id="{84581CAB-5531-4A48-A1C4-7A396D57303B}"/>
                  </a:ext>
                </a:extLst>
              </p:cNvPr>
              <p:cNvCxnSpPr/>
              <p:nvPr/>
            </p:nvCxnSpPr>
            <p:spPr>
              <a:xfrm>
                <a:off x="6567808" y="3082683"/>
                <a:ext cx="15468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矢印コネクタ 199">
                <a:extLst>
                  <a:ext uri="{FF2B5EF4-FFF2-40B4-BE49-F238E27FC236}">
                    <a16:creationId xmlns:a16="http://schemas.microsoft.com/office/drawing/2014/main" id="{4539B1D1-31CF-4FC0-A057-A27323D7DF2B}"/>
                  </a:ext>
                </a:extLst>
              </p:cNvPr>
              <p:cNvCxnSpPr/>
              <p:nvPr/>
            </p:nvCxnSpPr>
            <p:spPr>
              <a:xfrm flipV="1">
                <a:off x="6721115" y="2746658"/>
                <a:ext cx="0" cy="6669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矢印コネクタ 200">
                <a:extLst>
                  <a:ext uri="{FF2B5EF4-FFF2-40B4-BE49-F238E27FC236}">
                    <a16:creationId xmlns:a16="http://schemas.microsoft.com/office/drawing/2014/main" id="{3874B434-6803-4FA3-AEFA-47C115070050}"/>
                  </a:ext>
                </a:extLst>
              </p:cNvPr>
              <p:cNvCxnSpPr/>
              <p:nvPr/>
            </p:nvCxnSpPr>
            <p:spPr>
              <a:xfrm>
                <a:off x="6721115" y="3413615"/>
                <a:ext cx="39915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矢印コネクタ 201">
                <a:extLst>
                  <a:ext uri="{FF2B5EF4-FFF2-40B4-BE49-F238E27FC236}">
                    <a16:creationId xmlns:a16="http://schemas.microsoft.com/office/drawing/2014/main" id="{D3695558-8272-4791-BC6A-7BAD6438F6CC}"/>
                  </a:ext>
                </a:extLst>
              </p:cNvPr>
              <p:cNvCxnSpPr>
                <a:cxnSpLocks/>
                <a:endCxn id="53" idx="3"/>
              </p:cNvCxnSpPr>
              <p:nvPr/>
            </p:nvCxnSpPr>
            <p:spPr>
              <a:xfrm flipH="1">
                <a:off x="8562489" y="3701770"/>
                <a:ext cx="27033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矢印コネクタ 202">
                <a:extLst>
                  <a:ext uri="{FF2B5EF4-FFF2-40B4-BE49-F238E27FC236}">
                    <a16:creationId xmlns:a16="http://schemas.microsoft.com/office/drawing/2014/main" id="{E60921E2-91CC-4FAA-BCBF-7F5377355F5E}"/>
                  </a:ext>
                </a:extLst>
              </p:cNvPr>
              <p:cNvCxnSpPr/>
              <p:nvPr/>
            </p:nvCxnSpPr>
            <p:spPr>
              <a:xfrm flipV="1">
                <a:off x="8829905" y="3694682"/>
                <a:ext cx="4" cy="622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矢印コネクタ 203">
                <a:extLst>
                  <a:ext uri="{FF2B5EF4-FFF2-40B4-BE49-F238E27FC236}">
                    <a16:creationId xmlns:a16="http://schemas.microsoft.com/office/drawing/2014/main" id="{96BD7BF0-8002-497D-9E78-B93F545539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4311046"/>
                <a:ext cx="274483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矢印コネクタ 204">
                <a:extLst>
                  <a:ext uri="{FF2B5EF4-FFF2-40B4-BE49-F238E27FC236}">
                    <a16:creationId xmlns:a16="http://schemas.microsoft.com/office/drawing/2014/main" id="{0FEB9F53-B9A3-4031-A5A3-F014A39989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3906" y="3942085"/>
                <a:ext cx="0" cy="3749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矢印コネクタ 205">
                <a:extLst>
                  <a:ext uri="{FF2B5EF4-FFF2-40B4-BE49-F238E27FC236}">
                    <a16:creationId xmlns:a16="http://schemas.microsoft.com/office/drawing/2014/main" id="{6540EC8B-02EE-46EF-A955-6B1BC06D0895}"/>
                  </a:ext>
                </a:extLst>
              </p:cNvPr>
              <p:cNvCxnSpPr/>
              <p:nvPr/>
            </p:nvCxnSpPr>
            <p:spPr>
              <a:xfrm>
                <a:off x="6721113" y="3942085"/>
                <a:ext cx="39915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矢印コネクタ 206">
                <a:extLst>
                  <a:ext uri="{FF2B5EF4-FFF2-40B4-BE49-F238E27FC236}">
                    <a16:creationId xmlns:a16="http://schemas.microsoft.com/office/drawing/2014/main" id="{120C5612-CD81-420F-B888-978BB54623B6}"/>
                  </a:ext>
                </a:extLst>
              </p:cNvPr>
              <p:cNvCxnSpPr/>
              <p:nvPr/>
            </p:nvCxnSpPr>
            <p:spPr>
              <a:xfrm>
                <a:off x="7589722" y="2450934"/>
                <a:ext cx="56836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矢印コネクタ 207">
                <a:extLst>
                  <a:ext uri="{FF2B5EF4-FFF2-40B4-BE49-F238E27FC236}">
                    <a16:creationId xmlns:a16="http://schemas.microsoft.com/office/drawing/2014/main" id="{E354A61B-B829-4222-9B72-8482EAD38C49}"/>
                  </a:ext>
                </a:extLst>
              </p:cNvPr>
              <p:cNvCxnSpPr/>
              <p:nvPr/>
            </p:nvCxnSpPr>
            <p:spPr>
              <a:xfrm flipV="1">
                <a:off x="7810476" y="2450934"/>
                <a:ext cx="0" cy="96268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矢印コネクタ 208">
                <a:extLst>
                  <a:ext uri="{FF2B5EF4-FFF2-40B4-BE49-F238E27FC236}">
                    <a16:creationId xmlns:a16="http://schemas.microsoft.com/office/drawing/2014/main" id="{82A06FD0-5CB6-46D6-9612-586D4D6BC11E}"/>
                  </a:ext>
                </a:extLst>
              </p:cNvPr>
              <p:cNvCxnSpPr/>
              <p:nvPr/>
            </p:nvCxnSpPr>
            <p:spPr>
              <a:xfrm>
                <a:off x="7810476" y="3413283"/>
                <a:ext cx="48000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矢印コネクタ 209">
                <a:extLst>
                  <a:ext uri="{FF2B5EF4-FFF2-40B4-BE49-F238E27FC236}">
                    <a16:creationId xmlns:a16="http://schemas.microsoft.com/office/drawing/2014/main" id="{4747316D-DCA3-468D-83AE-071A7E76DF71}"/>
                  </a:ext>
                </a:extLst>
              </p:cNvPr>
              <p:cNvCxnSpPr/>
              <p:nvPr/>
            </p:nvCxnSpPr>
            <p:spPr>
              <a:xfrm flipH="1">
                <a:off x="7589726" y="3701775"/>
                <a:ext cx="19309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矢印コネクタ 210">
                <a:extLst>
                  <a:ext uri="{FF2B5EF4-FFF2-40B4-BE49-F238E27FC236}">
                    <a16:creationId xmlns:a16="http://schemas.microsoft.com/office/drawing/2014/main" id="{B1BDDAE4-7449-469A-A728-876AB1AEC8BD}"/>
                  </a:ext>
                </a:extLst>
              </p:cNvPr>
              <p:cNvCxnSpPr/>
              <p:nvPr/>
            </p:nvCxnSpPr>
            <p:spPr>
              <a:xfrm flipV="1">
                <a:off x="7777518" y="3694679"/>
                <a:ext cx="0" cy="2474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矢印コネクタ 211">
                <a:extLst>
                  <a:ext uri="{FF2B5EF4-FFF2-40B4-BE49-F238E27FC236}">
                    <a16:creationId xmlns:a16="http://schemas.microsoft.com/office/drawing/2014/main" id="{3468576F-B2DE-471C-9821-1AADE4142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8474" y="3933559"/>
                <a:ext cx="51350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矢印コネクタ 212">
                <a:extLst>
                  <a:ext uri="{FF2B5EF4-FFF2-40B4-BE49-F238E27FC236}">
                    <a16:creationId xmlns:a16="http://schemas.microsoft.com/office/drawing/2014/main" id="{30CFE6F7-7156-42F5-B796-5F71594B5139}"/>
                  </a:ext>
                </a:extLst>
              </p:cNvPr>
              <p:cNvCxnSpPr/>
              <p:nvPr/>
            </p:nvCxnSpPr>
            <p:spPr>
              <a:xfrm>
                <a:off x="8829902" y="3119450"/>
                <a:ext cx="4" cy="5823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矢印コネクタ 213">
                <a:extLst>
                  <a:ext uri="{FF2B5EF4-FFF2-40B4-BE49-F238E27FC236}">
                    <a16:creationId xmlns:a16="http://schemas.microsoft.com/office/drawing/2014/main" id="{3977AE01-4CE8-4E64-8988-11D2BFF9B94F}"/>
                  </a:ext>
                </a:extLst>
              </p:cNvPr>
              <p:cNvCxnSpPr/>
              <p:nvPr/>
            </p:nvCxnSpPr>
            <p:spPr>
              <a:xfrm flipH="1">
                <a:off x="8418469" y="3113499"/>
                <a:ext cx="40341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矢印コネクタ 214">
                <a:extLst>
                  <a:ext uri="{FF2B5EF4-FFF2-40B4-BE49-F238E27FC236}">
                    <a16:creationId xmlns:a16="http://schemas.microsoft.com/office/drawing/2014/main" id="{72B2B6B8-EE1E-4D71-A420-D5C54FFF5FB6}"/>
                  </a:ext>
                </a:extLst>
              </p:cNvPr>
              <p:cNvCxnSpPr/>
              <p:nvPr/>
            </p:nvCxnSpPr>
            <p:spPr>
              <a:xfrm flipH="1" flipV="1">
                <a:off x="8426482" y="2697732"/>
                <a:ext cx="4" cy="405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テキスト ボックス 217">
                <a:extLst>
                  <a:ext uri="{FF2B5EF4-FFF2-40B4-BE49-F238E27FC236}">
                    <a16:creationId xmlns:a16="http://schemas.microsoft.com/office/drawing/2014/main" id="{C4041FB1-8E1D-4BD0-8BBE-CE9A6D0D2FB3}"/>
                  </a:ext>
                </a:extLst>
              </p:cNvPr>
              <p:cNvSpPr txBox="1"/>
              <p:nvPr/>
            </p:nvSpPr>
            <p:spPr>
              <a:xfrm rot="16200000">
                <a:off x="8087381" y="2184251"/>
                <a:ext cx="677735" cy="378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REG</a:t>
                </a:r>
              </a:p>
            </p:txBody>
          </p:sp>
          <p:sp>
            <p:nvSpPr>
              <p:cNvPr id="75" name="テキスト ボックス 216">
                <a:extLst>
                  <a:ext uri="{FF2B5EF4-FFF2-40B4-BE49-F238E27FC236}">
                    <a16:creationId xmlns:a16="http://schemas.microsoft.com/office/drawing/2014/main" id="{B639D9C6-2AF8-4722-BA1D-692CCFE87E42}"/>
                  </a:ext>
                </a:extLst>
              </p:cNvPr>
              <p:cNvSpPr txBox="1"/>
              <p:nvPr/>
            </p:nvSpPr>
            <p:spPr>
              <a:xfrm>
                <a:off x="6208158" y="3892522"/>
                <a:ext cx="494881" cy="520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in</a:t>
                </a:r>
              </a:p>
            </p:txBody>
          </p:sp>
          <p:sp>
            <p:nvSpPr>
              <p:cNvPr id="76" name="テキスト ボックス 218">
                <a:extLst>
                  <a:ext uri="{FF2B5EF4-FFF2-40B4-BE49-F238E27FC236}">
                    <a16:creationId xmlns:a16="http://schemas.microsoft.com/office/drawing/2014/main" id="{BCFCE472-5A2B-4133-9F56-A9B22581589E}"/>
                  </a:ext>
                </a:extLst>
              </p:cNvPr>
              <p:cNvSpPr txBox="1"/>
              <p:nvPr/>
            </p:nvSpPr>
            <p:spPr>
              <a:xfrm>
                <a:off x="7214905" y="2169918"/>
                <a:ext cx="420602" cy="520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+</a:t>
                </a: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E1ACD2F-D6E6-4976-9724-E5BB216CA597}"/>
                  </a:ext>
                </a:extLst>
              </p:cNvPr>
              <p:cNvGrpSpPr/>
              <p:nvPr/>
            </p:nvGrpSpPr>
            <p:grpSpPr>
              <a:xfrm>
                <a:off x="7116292" y="3247946"/>
                <a:ext cx="550195" cy="871537"/>
                <a:chOff x="6844685" y="1980703"/>
                <a:chExt cx="550195" cy="871537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35546085-5E5F-40AD-804F-6811C318AEF6}"/>
                    </a:ext>
                  </a:extLst>
                </p:cNvPr>
                <p:cNvSpPr/>
                <p:nvPr/>
              </p:nvSpPr>
              <p:spPr>
                <a:xfrm>
                  <a:off x="6844685" y="1980703"/>
                  <a:ext cx="478632" cy="871537"/>
                </a:xfrm>
                <a:custGeom>
                  <a:avLst/>
                  <a:gdLst>
                    <a:gd name="connsiteX0" fmla="*/ 0 w 478632"/>
                    <a:gd name="connsiteY0" fmla="*/ 0 h 871537"/>
                    <a:gd name="connsiteX1" fmla="*/ 0 w 478632"/>
                    <a:gd name="connsiteY1" fmla="*/ 314325 h 871537"/>
                    <a:gd name="connsiteX2" fmla="*/ 185738 w 478632"/>
                    <a:gd name="connsiteY2" fmla="*/ 445293 h 871537"/>
                    <a:gd name="connsiteX3" fmla="*/ 9525 w 478632"/>
                    <a:gd name="connsiteY3" fmla="*/ 561975 h 871537"/>
                    <a:gd name="connsiteX4" fmla="*/ 9525 w 478632"/>
                    <a:gd name="connsiteY4" fmla="*/ 871537 h 871537"/>
                    <a:gd name="connsiteX5" fmla="*/ 478632 w 478632"/>
                    <a:gd name="connsiteY5" fmla="*/ 571500 h 871537"/>
                    <a:gd name="connsiteX6" fmla="*/ 478632 w 478632"/>
                    <a:gd name="connsiteY6" fmla="*/ 309562 h 871537"/>
                    <a:gd name="connsiteX7" fmla="*/ 0 w 478632"/>
                    <a:gd name="connsiteY7" fmla="*/ 0 h 87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8632" h="871537">
                      <a:moveTo>
                        <a:pt x="0" y="0"/>
                      </a:moveTo>
                      <a:lnTo>
                        <a:pt x="0" y="314325"/>
                      </a:lnTo>
                      <a:lnTo>
                        <a:pt x="185738" y="445293"/>
                      </a:lnTo>
                      <a:lnTo>
                        <a:pt x="9525" y="561975"/>
                      </a:lnTo>
                      <a:lnTo>
                        <a:pt x="9525" y="871537"/>
                      </a:lnTo>
                      <a:lnTo>
                        <a:pt x="478632" y="571500"/>
                      </a:lnTo>
                      <a:lnTo>
                        <a:pt x="478632" y="3095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79" name="テキスト ボックス 218">
                  <a:extLst>
                    <a:ext uri="{FF2B5EF4-FFF2-40B4-BE49-F238E27FC236}">
                      <a16:creationId xmlns:a16="http://schemas.microsoft.com/office/drawing/2014/main" id="{1C3996B3-90E2-463B-B22C-1EAFAF508EB7}"/>
                    </a:ext>
                  </a:extLst>
                </p:cNvPr>
                <p:cNvSpPr txBox="1"/>
                <p:nvPr/>
              </p:nvSpPr>
              <p:spPr>
                <a:xfrm>
                  <a:off x="6967313" y="2235541"/>
                  <a:ext cx="427567" cy="520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Corbel" panose="020B0503020204020204" pitchFamily="34" charset="0"/>
                      <a:ea typeface="Cambria" panose="02040503050406030204" pitchFamily="18" charset="0"/>
                      <a:cs typeface="Tahoma" panose="020B0604030504040204" pitchFamily="34" charset="0"/>
                    </a:rPr>
                    <a:t>*</a:t>
                  </a: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68A83AD-8031-43CA-B2E6-6AD8FEFCE4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55602" y="4514445"/>
              <a:ext cx="2584822" cy="1958018"/>
              <a:chOff x="5891753" y="1815796"/>
              <a:chExt cx="3535051" cy="2677820"/>
            </a:xfrm>
          </p:grpSpPr>
          <p:sp>
            <p:nvSpPr>
              <p:cNvPr id="17" name="正方形/長方形 187">
                <a:extLst>
                  <a:ext uri="{FF2B5EF4-FFF2-40B4-BE49-F238E27FC236}">
                    <a16:creationId xmlns:a16="http://schemas.microsoft.com/office/drawing/2014/main" id="{AF573257-2055-491F-9D80-A834B4279A23}"/>
                  </a:ext>
                </a:extLst>
              </p:cNvPr>
              <p:cNvSpPr/>
              <p:nvPr/>
            </p:nvSpPr>
            <p:spPr>
              <a:xfrm>
                <a:off x="5891753" y="1815796"/>
                <a:ext cx="3535051" cy="2677820"/>
              </a:xfrm>
              <a:prstGeom prst="rect">
                <a:avLst/>
              </a:prstGeom>
              <a:solidFill>
                <a:srgbClr val="EAAA00"/>
              </a:solidFill>
              <a:ln w="28575">
                <a:solidFill>
                  <a:srgbClr val="00223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57150"/>
                <a:endParaRPr lang="en-US" sz="2000" b="1" dirty="0">
                  <a:solidFill>
                    <a:srgbClr val="E5E5E5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Lao UI" panose="020B0604020202020204" pitchFamily="34" charset="0"/>
                </a:endParaRPr>
              </a:p>
            </p:txBody>
          </p:sp>
          <p:sp>
            <p:nvSpPr>
              <p:cNvPr id="18" name="正方形/長方形 190">
                <a:extLst>
                  <a:ext uri="{FF2B5EF4-FFF2-40B4-BE49-F238E27FC236}">
                    <a16:creationId xmlns:a16="http://schemas.microsoft.com/office/drawing/2014/main" id="{D03EC30D-8062-4D07-BFA0-09C54FBA4F1E}"/>
                  </a:ext>
                </a:extLst>
              </p:cNvPr>
              <p:cNvSpPr/>
              <p:nvPr/>
            </p:nvSpPr>
            <p:spPr>
              <a:xfrm>
                <a:off x="6325440" y="2489535"/>
                <a:ext cx="242368" cy="121206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22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9" name="正方形/長方形 191">
                <a:extLst>
                  <a:ext uri="{FF2B5EF4-FFF2-40B4-BE49-F238E27FC236}">
                    <a16:creationId xmlns:a16="http://schemas.microsoft.com/office/drawing/2014/main" id="{2C113A1E-7CE3-4D13-AE3E-C8D5D5E493D1}"/>
                  </a:ext>
                </a:extLst>
              </p:cNvPr>
              <p:cNvSpPr/>
              <p:nvPr/>
            </p:nvSpPr>
            <p:spPr>
              <a:xfrm>
                <a:off x="8158082" y="2003214"/>
                <a:ext cx="536795" cy="6945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0" name="フローチャート : 端子 194">
                <a:extLst>
                  <a:ext uri="{FF2B5EF4-FFF2-40B4-BE49-F238E27FC236}">
                    <a16:creationId xmlns:a16="http://schemas.microsoft.com/office/drawing/2014/main" id="{E3A210CD-8E03-489D-AA1E-D28DDCCA22FC}"/>
                  </a:ext>
                </a:extLst>
              </p:cNvPr>
              <p:cNvSpPr/>
              <p:nvPr/>
            </p:nvSpPr>
            <p:spPr>
              <a:xfrm>
                <a:off x="8290475" y="3308319"/>
                <a:ext cx="272008" cy="786900"/>
              </a:xfrm>
              <a:prstGeom prst="flowChartTerminator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21" name="直線矢印コネクタ 195">
                <a:extLst>
                  <a:ext uri="{FF2B5EF4-FFF2-40B4-BE49-F238E27FC236}">
                    <a16:creationId xmlns:a16="http://schemas.microsoft.com/office/drawing/2014/main" id="{45DF89AE-4E84-4C9E-BD25-872DB08FC779}"/>
                  </a:ext>
                </a:extLst>
              </p:cNvPr>
              <p:cNvCxnSpPr/>
              <p:nvPr/>
            </p:nvCxnSpPr>
            <p:spPr>
              <a:xfrm>
                <a:off x="6434844" y="2162772"/>
                <a:ext cx="675027" cy="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矢印コネクタ 196">
                <a:extLst>
                  <a:ext uri="{FF2B5EF4-FFF2-40B4-BE49-F238E27FC236}">
                    <a16:creationId xmlns:a16="http://schemas.microsoft.com/office/drawing/2014/main" id="{3E2A35B5-5225-4331-9C22-6EB8CCA76171}"/>
                  </a:ext>
                </a:extLst>
              </p:cNvPr>
              <p:cNvCxnSpPr/>
              <p:nvPr/>
            </p:nvCxnSpPr>
            <p:spPr>
              <a:xfrm>
                <a:off x="6442859" y="2150869"/>
                <a:ext cx="0" cy="34082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197">
                <a:extLst>
                  <a:ext uri="{FF2B5EF4-FFF2-40B4-BE49-F238E27FC236}">
                    <a16:creationId xmlns:a16="http://schemas.microsoft.com/office/drawing/2014/main" id="{ABAA8790-8467-4C7E-9928-7B9429CE8B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0714" y="2746655"/>
                <a:ext cx="40955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198">
                <a:extLst>
                  <a:ext uri="{FF2B5EF4-FFF2-40B4-BE49-F238E27FC236}">
                    <a16:creationId xmlns:a16="http://schemas.microsoft.com/office/drawing/2014/main" id="{551B9903-33AD-40F4-A93B-CA74689DE77F}"/>
                  </a:ext>
                </a:extLst>
              </p:cNvPr>
              <p:cNvCxnSpPr/>
              <p:nvPr/>
            </p:nvCxnSpPr>
            <p:spPr>
              <a:xfrm>
                <a:off x="6567808" y="3082683"/>
                <a:ext cx="15468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199">
                <a:extLst>
                  <a:ext uri="{FF2B5EF4-FFF2-40B4-BE49-F238E27FC236}">
                    <a16:creationId xmlns:a16="http://schemas.microsoft.com/office/drawing/2014/main" id="{D0B4D8C4-B039-4EE4-BD32-B411B436F1B6}"/>
                  </a:ext>
                </a:extLst>
              </p:cNvPr>
              <p:cNvCxnSpPr/>
              <p:nvPr/>
            </p:nvCxnSpPr>
            <p:spPr>
              <a:xfrm flipV="1">
                <a:off x="6721115" y="2746658"/>
                <a:ext cx="0" cy="6669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00">
                <a:extLst>
                  <a:ext uri="{FF2B5EF4-FFF2-40B4-BE49-F238E27FC236}">
                    <a16:creationId xmlns:a16="http://schemas.microsoft.com/office/drawing/2014/main" id="{A7B75332-89D6-4E80-B629-8F19BD642DFF}"/>
                  </a:ext>
                </a:extLst>
              </p:cNvPr>
              <p:cNvCxnSpPr/>
              <p:nvPr/>
            </p:nvCxnSpPr>
            <p:spPr>
              <a:xfrm>
                <a:off x="6721115" y="3413615"/>
                <a:ext cx="39915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矢印コネクタ 201">
                <a:extLst>
                  <a:ext uri="{FF2B5EF4-FFF2-40B4-BE49-F238E27FC236}">
                    <a16:creationId xmlns:a16="http://schemas.microsoft.com/office/drawing/2014/main" id="{0CEB3AB3-CF40-4AB2-B594-6C2C0E840983}"/>
                  </a:ext>
                </a:extLst>
              </p:cNvPr>
              <p:cNvCxnSpPr>
                <a:cxnSpLocks/>
                <a:endCxn id="20" idx="3"/>
              </p:cNvCxnSpPr>
              <p:nvPr/>
            </p:nvCxnSpPr>
            <p:spPr>
              <a:xfrm flipH="1">
                <a:off x="8562489" y="3701770"/>
                <a:ext cx="27033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02">
                <a:extLst>
                  <a:ext uri="{FF2B5EF4-FFF2-40B4-BE49-F238E27FC236}">
                    <a16:creationId xmlns:a16="http://schemas.microsoft.com/office/drawing/2014/main" id="{8B37C439-21EB-47B9-899A-32CEAB559B21}"/>
                  </a:ext>
                </a:extLst>
              </p:cNvPr>
              <p:cNvCxnSpPr/>
              <p:nvPr/>
            </p:nvCxnSpPr>
            <p:spPr>
              <a:xfrm flipV="1">
                <a:off x="8829905" y="3694682"/>
                <a:ext cx="4" cy="622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矢印コネクタ 203">
                <a:extLst>
                  <a:ext uri="{FF2B5EF4-FFF2-40B4-BE49-F238E27FC236}">
                    <a16:creationId xmlns:a16="http://schemas.microsoft.com/office/drawing/2014/main" id="{449B0704-6C1A-4CD8-9039-B88F10AC82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4311046"/>
                <a:ext cx="274483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04">
                <a:extLst>
                  <a:ext uri="{FF2B5EF4-FFF2-40B4-BE49-F238E27FC236}">
                    <a16:creationId xmlns:a16="http://schemas.microsoft.com/office/drawing/2014/main" id="{F6478782-6670-4F3E-97C5-9A9B79020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3906" y="3942085"/>
                <a:ext cx="0" cy="3749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205">
                <a:extLst>
                  <a:ext uri="{FF2B5EF4-FFF2-40B4-BE49-F238E27FC236}">
                    <a16:creationId xmlns:a16="http://schemas.microsoft.com/office/drawing/2014/main" id="{3FBB2109-36F0-411E-80C0-F6083CFA4D37}"/>
                  </a:ext>
                </a:extLst>
              </p:cNvPr>
              <p:cNvCxnSpPr/>
              <p:nvPr/>
            </p:nvCxnSpPr>
            <p:spPr>
              <a:xfrm>
                <a:off x="6721113" y="3942085"/>
                <a:ext cx="39915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206">
                <a:extLst>
                  <a:ext uri="{FF2B5EF4-FFF2-40B4-BE49-F238E27FC236}">
                    <a16:creationId xmlns:a16="http://schemas.microsoft.com/office/drawing/2014/main" id="{1B8F8D3F-694D-4A43-A8E4-46F764EFE573}"/>
                  </a:ext>
                </a:extLst>
              </p:cNvPr>
              <p:cNvCxnSpPr/>
              <p:nvPr/>
            </p:nvCxnSpPr>
            <p:spPr>
              <a:xfrm>
                <a:off x="7589722" y="2450934"/>
                <a:ext cx="56836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207">
                <a:extLst>
                  <a:ext uri="{FF2B5EF4-FFF2-40B4-BE49-F238E27FC236}">
                    <a16:creationId xmlns:a16="http://schemas.microsoft.com/office/drawing/2014/main" id="{382B4A91-1BDA-41F7-89B8-4503C1A2F41A}"/>
                  </a:ext>
                </a:extLst>
              </p:cNvPr>
              <p:cNvCxnSpPr/>
              <p:nvPr/>
            </p:nvCxnSpPr>
            <p:spPr>
              <a:xfrm flipV="1">
                <a:off x="7810476" y="2450934"/>
                <a:ext cx="0" cy="96268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208">
                <a:extLst>
                  <a:ext uri="{FF2B5EF4-FFF2-40B4-BE49-F238E27FC236}">
                    <a16:creationId xmlns:a16="http://schemas.microsoft.com/office/drawing/2014/main" id="{D8D409C1-AF97-4F79-88F2-E5D60F326C57}"/>
                  </a:ext>
                </a:extLst>
              </p:cNvPr>
              <p:cNvCxnSpPr/>
              <p:nvPr/>
            </p:nvCxnSpPr>
            <p:spPr>
              <a:xfrm>
                <a:off x="7810476" y="3413283"/>
                <a:ext cx="48000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209">
                <a:extLst>
                  <a:ext uri="{FF2B5EF4-FFF2-40B4-BE49-F238E27FC236}">
                    <a16:creationId xmlns:a16="http://schemas.microsoft.com/office/drawing/2014/main" id="{D8EAC3FC-7714-4FDE-A991-5417A10E30EC}"/>
                  </a:ext>
                </a:extLst>
              </p:cNvPr>
              <p:cNvCxnSpPr/>
              <p:nvPr/>
            </p:nvCxnSpPr>
            <p:spPr>
              <a:xfrm flipH="1">
                <a:off x="7589726" y="3701775"/>
                <a:ext cx="19309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矢印コネクタ 210">
                <a:extLst>
                  <a:ext uri="{FF2B5EF4-FFF2-40B4-BE49-F238E27FC236}">
                    <a16:creationId xmlns:a16="http://schemas.microsoft.com/office/drawing/2014/main" id="{3C5B0AB4-EA60-49C5-984B-0E8035CF18DE}"/>
                  </a:ext>
                </a:extLst>
              </p:cNvPr>
              <p:cNvCxnSpPr/>
              <p:nvPr/>
            </p:nvCxnSpPr>
            <p:spPr>
              <a:xfrm flipV="1">
                <a:off x="7777518" y="3694679"/>
                <a:ext cx="0" cy="2474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211">
                <a:extLst>
                  <a:ext uri="{FF2B5EF4-FFF2-40B4-BE49-F238E27FC236}">
                    <a16:creationId xmlns:a16="http://schemas.microsoft.com/office/drawing/2014/main" id="{40C33B31-7759-439B-85E7-B961F7084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8474" y="3933559"/>
                <a:ext cx="51350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矢印コネクタ 212">
                <a:extLst>
                  <a:ext uri="{FF2B5EF4-FFF2-40B4-BE49-F238E27FC236}">
                    <a16:creationId xmlns:a16="http://schemas.microsoft.com/office/drawing/2014/main" id="{F3648788-46A6-4F12-985E-844D243FB0C8}"/>
                  </a:ext>
                </a:extLst>
              </p:cNvPr>
              <p:cNvCxnSpPr/>
              <p:nvPr/>
            </p:nvCxnSpPr>
            <p:spPr>
              <a:xfrm>
                <a:off x="8829902" y="3119450"/>
                <a:ext cx="4" cy="5823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213">
                <a:extLst>
                  <a:ext uri="{FF2B5EF4-FFF2-40B4-BE49-F238E27FC236}">
                    <a16:creationId xmlns:a16="http://schemas.microsoft.com/office/drawing/2014/main" id="{C65F519E-463A-419F-9791-25E3D97199C7}"/>
                  </a:ext>
                </a:extLst>
              </p:cNvPr>
              <p:cNvCxnSpPr/>
              <p:nvPr/>
            </p:nvCxnSpPr>
            <p:spPr>
              <a:xfrm flipH="1">
                <a:off x="8418469" y="3113499"/>
                <a:ext cx="40341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214">
                <a:extLst>
                  <a:ext uri="{FF2B5EF4-FFF2-40B4-BE49-F238E27FC236}">
                    <a16:creationId xmlns:a16="http://schemas.microsoft.com/office/drawing/2014/main" id="{A973FCE0-B0EF-4713-A18F-AFEE8DD9033E}"/>
                  </a:ext>
                </a:extLst>
              </p:cNvPr>
              <p:cNvCxnSpPr/>
              <p:nvPr/>
            </p:nvCxnSpPr>
            <p:spPr>
              <a:xfrm flipH="1" flipV="1">
                <a:off x="8426482" y="2697732"/>
                <a:ext cx="4" cy="405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矢印コネクタ 215">
                <a:extLst>
                  <a:ext uri="{FF2B5EF4-FFF2-40B4-BE49-F238E27FC236}">
                    <a16:creationId xmlns:a16="http://schemas.microsoft.com/office/drawing/2014/main" id="{EC5EB650-66A2-4AD2-9A56-5EA964165E5E}"/>
                  </a:ext>
                </a:extLst>
              </p:cNvPr>
              <p:cNvCxnSpPr/>
              <p:nvPr/>
            </p:nvCxnSpPr>
            <p:spPr>
              <a:xfrm>
                <a:off x="8701995" y="2350475"/>
                <a:ext cx="58709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テキスト ボックス 216">
                <a:extLst>
                  <a:ext uri="{FF2B5EF4-FFF2-40B4-BE49-F238E27FC236}">
                    <a16:creationId xmlns:a16="http://schemas.microsoft.com/office/drawing/2014/main" id="{DCAD4BE1-D390-4FE8-AD08-20AB32AFE88F}"/>
                  </a:ext>
                </a:extLst>
              </p:cNvPr>
              <p:cNvSpPr txBox="1"/>
              <p:nvPr/>
            </p:nvSpPr>
            <p:spPr>
              <a:xfrm>
                <a:off x="8657543" y="1837466"/>
                <a:ext cx="680577" cy="520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out</a:t>
                </a:r>
              </a:p>
            </p:txBody>
          </p:sp>
          <p:sp>
            <p:nvSpPr>
              <p:cNvPr id="43" name="テキスト ボックス 217">
                <a:extLst>
                  <a:ext uri="{FF2B5EF4-FFF2-40B4-BE49-F238E27FC236}">
                    <a16:creationId xmlns:a16="http://schemas.microsoft.com/office/drawing/2014/main" id="{D1BBAB6B-851C-4B9A-AC3E-2DEEEA16E560}"/>
                  </a:ext>
                </a:extLst>
              </p:cNvPr>
              <p:cNvSpPr txBox="1"/>
              <p:nvPr/>
            </p:nvSpPr>
            <p:spPr>
              <a:xfrm rot="16200000">
                <a:off x="8087381" y="2184251"/>
                <a:ext cx="677735" cy="378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REG</a:t>
                </a:r>
              </a:p>
            </p:txBody>
          </p:sp>
          <p:sp>
            <p:nvSpPr>
              <p:cNvPr id="44" name="テキスト ボックス 216">
                <a:extLst>
                  <a:ext uri="{FF2B5EF4-FFF2-40B4-BE49-F238E27FC236}">
                    <a16:creationId xmlns:a16="http://schemas.microsoft.com/office/drawing/2014/main" id="{701A488E-B41D-4F32-8136-53627B579C90}"/>
                  </a:ext>
                </a:extLst>
              </p:cNvPr>
              <p:cNvSpPr txBox="1"/>
              <p:nvPr/>
            </p:nvSpPr>
            <p:spPr>
              <a:xfrm>
                <a:off x="6161509" y="3809342"/>
                <a:ext cx="707066" cy="520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in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86BBCE9-894E-4EEA-8550-D73896FA58E7}"/>
                  </a:ext>
                </a:extLst>
              </p:cNvPr>
              <p:cNvGrpSpPr/>
              <p:nvPr/>
            </p:nvGrpSpPr>
            <p:grpSpPr>
              <a:xfrm>
                <a:off x="7108345" y="2009593"/>
                <a:ext cx="533311" cy="871537"/>
                <a:chOff x="6844685" y="1980703"/>
                <a:chExt cx="533311" cy="871537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EB7270CB-7D35-45B8-B541-08939CF06C1A}"/>
                    </a:ext>
                  </a:extLst>
                </p:cNvPr>
                <p:cNvSpPr/>
                <p:nvPr/>
              </p:nvSpPr>
              <p:spPr>
                <a:xfrm>
                  <a:off x="6844685" y="1980703"/>
                  <a:ext cx="478632" cy="871537"/>
                </a:xfrm>
                <a:custGeom>
                  <a:avLst/>
                  <a:gdLst>
                    <a:gd name="connsiteX0" fmla="*/ 0 w 478632"/>
                    <a:gd name="connsiteY0" fmla="*/ 0 h 871537"/>
                    <a:gd name="connsiteX1" fmla="*/ 0 w 478632"/>
                    <a:gd name="connsiteY1" fmla="*/ 314325 h 871537"/>
                    <a:gd name="connsiteX2" fmla="*/ 185738 w 478632"/>
                    <a:gd name="connsiteY2" fmla="*/ 445293 h 871537"/>
                    <a:gd name="connsiteX3" fmla="*/ 9525 w 478632"/>
                    <a:gd name="connsiteY3" fmla="*/ 561975 h 871537"/>
                    <a:gd name="connsiteX4" fmla="*/ 9525 w 478632"/>
                    <a:gd name="connsiteY4" fmla="*/ 871537 h 871537"/>
                    <a:gd name="connsiteX5" fmla="*/ 478632 w 478632"/>
                    <a:gd name="connsiteY5" fmla="*/ 571500 h 871537"/>
                    <a:gd name="connsiteX6" fmla="*/ 478632 w 478632"/>
                    <a:gd name="connsiteY6" fmla="*/ 309562 h 871537"/>
                    <a:gd name="connsiteX7" fmla="*/ 0 w 478632"/>
                    <a:gd name="connsiteY7" fmla="*/ 0 h 87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8632" h="871537">
                      <a:moveTo>
                        <a:pt x="0" y="0"/>
                      </a:moveTo>
                      <a:lnTo>
                        <a:pt x="0" y="314325"/>
                      </a:lnTo>
                      <a:lnTo>
                        <a:pt x="185738" y="445293"/>
                      </a:lnTo>
                      <a:lnTo>
                        <a:pt x="9525" y="561975"/>
                      </a:lnTo>
                      <a:lnTo>
                        <a:pt x="9525" y="871537"/>
                      </a:lnTo>
                      <a:lnTo>
                        <a:pt x="478632" y="571500"/>
                      </a:lnTo>
                      <a:lnTo>
                        <a:pt x="478632" y="3095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" name="テキスト ボックス 218">
                  <a:extLst>
                    <a:ext uri="{FF2B5EF4-FFF2-40B4-BE49-F238E27FC236}">
                      <a16:creationId xmlns:a16="http://schemas.microsoft.com/office/drawing/2014/main" id="{42426D05-6299-4346-A916-FE4DA578BF85}"/>
                    </a:ext>
                  </a:extLst>
                </p:cNvPr>
                <p:cNvSpPr txBox="1"/>
                <p:nvPr/>
              </p:nvSpPr>
              <p:spPr>
                <a:xfrm>
                  <a:off x="6957394" y="2105536"/>
                  <a:ext cx="420602" cy="520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Corbel" panose="020B0503020204020204" pitchFamily="34" charset="0"/>
                      <a:ea typeface="Cambria" panose="02040503050406030204" pitchFamily="18" charset="0"/>
                      <a:cs typeface="Tahoma" panose="020B0604030504040204" pitchFamily="34" charset="0"/>
                    </a:rPr>
                    <a:t>+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2D6C84D-B63B-4E83-BB6E-7F86140507F0}"/>
                  </a:ext>
                </a:extLst>
              </p:cNvPr>
              <p:cNvGrpSpPr/>
              <p:nvPr/>
            </p:nvGrpSpPr>
            <p:grpSpPr>
              <a:xfrm>
                <a:off x="7116292" y="3247946"/>
                <a:ext cx="512335" cy="871537"/>
                <a:chOff x="6844685" y="1980703"/>
                <a:chExt cx="512335" cy="871537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99B44F0B-1BE0-4FF5-BB50-B28B70700450}"/>
                    </a:ext>
                  </a:extLst>
                </p:cNvPr>
                <p:cNvSpPr/>
                <p:nvPr/>
              </p:nvSpPr>
              <p:spPr>
                <a:xfrm>
                  <a:off x="6844685" y="1980703"/>
                  <a:ext cx="478632" cy="871537"/>
                </a:xfrm>
                <a:custGeom>
                  <a:avLst/>
                  <a:gdLst>
                    <a:gd name="connsiteX0" fmla="*/ 0 w 478632"/>
                    <a:gd name="connsiteY0" fmla="*/ 0 h 871537"/>
                    <a:gd name="connsiteX1" fmla="*/ 0 w 478632"/>
                    <a:gd name="connsiteY1" fmla="*/ 314325 h 871537"/>
                    <a:gd name="connsiteX2" fmla="*/ 185738 w 478632"/>
                    <a:gd name="connsiteY2" fmla="*/ 445293 h 871537"/>
                    <a:gd name="connsiteX3" fmla="*/ 9525 w 478632"/>
                    <a:gd name="connsiteY3" fmla="*/ 561975 h 871537"/>
                    <a:gd name="connsiteX4" fmla="*/ 9525 w 478632"/>
                    <a:gd name="connsiteY4" fmla="*/ 871537 h 871537"/>
                    <a:gd name="connsiteX5" fmla="*/ 478632 w 478632"/>
                    <a:gd name="connsiteY5" fmla="*/ 571500 h 871537"/>
                    <a:gd name="connsiteX6" fmla="*/ 478632 w 478632"/>
                    <a:gd name="connsiteY6" fmla="*/ 309562 h 871537"/>
                    <a:gd name="connsiteX7" fmla="*/ 0 w 478632"/>
                    <a:gd name="connsiteY7" fmla="*/ 0 h 87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8632" h="871537">
                      <a:moveTo>
                        <a:pt x="0" y="0"/>
                      </a:moveTo>
                      <a:lnTo>
                        <a:pt x="0" y="314325"/>
                      </a:lnTo>
                      <a:lnTo>
                        <a:pt x="185738" y="445293"/>
                      </a:lnTo>
                      <a:lnTo>
                        <a:pt x="9525" y="561975"/>
                      </a:lnTo>
                      <a:lnTo>
                        <a:pt x="9525" y="871537"/>
                      </a:lnTo>
                      <a:lnTo>
                        <a:pt x="478632" y="571500"/>
                      </a:lnTo>
                      <a:lnTo>
                        <a:pt x="478632" y="3095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" name="テキスト ボックス 218">
                  <a:extLst>
                    <a:ext uri="{FF2B5EF4-FFF2-40B4-BE49-F238E27FC236}">
                      <a16:creationId xmlns:a16="http://schemas.microsoft.com/office/drawing/2014/main" id="{E348D6B2-3F9F-45A8-ABE9-C57C6599A3CC}"/>
                    </a:ext>
                  </a:extLst>
                </p:cNvPr>
                <p:cNvSpPr txBox="1"/>
                <p:nvPr/>
              </p:nvSpPr>
              <p:spPr>
                <a:xfrm>
                  <a:off x="6929453" y="2175861"/>
                  <a:ext cx="427567" cy="520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Corbel" panose="020B0503020204020204" pitchFamily="34" charset="0"/>
                      <a:ea typeface="Cambria" panose="02040503050406030204" pitchFamily="18" charset="0"/>
                      <a:cs typeface="Tahoma" panose="020B0604030504040204" pitchFamily="34" charset="0"/>
                    </a:rPr>
                    <a:t>*</a:t>
                  </a:r>
                </a:p>
              </p:txBody>
            </p:sp>
          </p:grpSp>
        </p:grp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D8F06CF-77E5-40CF-8BF1-4F4F452404B4}"/>
              </a:ext>
            </a:extLst>
          </p:cNvPr>
          <p:cNvSpPr/>
          <p:nvPr/>
        </p:nvSpPr>
        <p:spPr>
          <a:xfrm>
            <a:off x="6031083" y="3235263"/>
            <a:ext cx="210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000" dirty="0">
                <a:latin typeface="Corbel" panose="020B0503020204020204" pitchFamily="34" charset="0"/>
              </a:rPr>
              <a:t>C / C++, </a:t>
            </a:r>
            <a:r>
              <a:rPr lang="en-US" sz="2000" dirty="0">
                <a:latin typeface="Corbel" panose="020B0503020204020204" pitchFamily="34" charset="0"/>
              </a:rPr>
              <a:t>Chisel, …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EA8E26D-9C2E-4BC5-B746-7EAE8DA6AE87}"/>
              </a:ext>
            </a:extLst>
          </p:cNvPr>
          <p:cNvSpPr/>
          <p:nvPr/>
        </p:nvSpPr>
        <p:spPr>
          <a:xfrm>
            <a:off x="9454741" y="3204105"/>
            <a:ext cx="220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000" dirty="0">
                <a:latin typeface="Corbel" panose="020B0503020204020204" pitchFamily="34" charset="0"/>
              </a:rPr>
              <a:t>Verilog, VHDL, </a:t>
            </a:r>
            <a:r>
              <a:rPr lang="en-US" sz="2000" dirty="0">
                <a:latin typeface="Corbel" panose="020B0503020204020204" pitchFamily="34" charset="0"/>
              </a:rPr>
              <a:t>…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95837DA-5E35-4704-97E9-1916364586E3}"/>
              </a:ext>
            </a:extLst>
          </p:cNvPr>
          <p:cNvSpPr/>
          <p:nvPr/>
        </p:nvSpPr>
        <p:spPr>
          <a:xfrm>
            <a:off x="329032" y="2507036"/>
            <a:ext cx="2378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b="1" dirty="0">
                <a:latin typeface="Corbel" panose="020B0503020204020204" pitchFamily="34" charset="0"/>
              </a:rPr>
              <a:t>Software Specification and Program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29DDAE8-7026-437A-8C60-4C1CE22FBC31}"/>
              </a:ext>
            </a:extLst>
          </p:cNvPr>
          <p:cNvSpPr/>
          <p:nvPr/>
        </p:nvSpPr>
        <p:spPr>
          <a:xfrm>
            <a:off x="105945" y="5194632"/>
            <a:ext cx="333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b="1" dirty="0">
                <a:latin typeface="Corbel" panose="020B0503020204020204" pitchFamily="34" charset="0"/>
              </a:rPr>
              <a:t>Circuit (ASIC, FPGA) Design</a:t>
            </a:r>
          </a:p>
        </p:txBody>
      </p:sp>
      <p:sp>
        <p:nvSpPr>
          <p:cNvPr id="113" name="正方形/長方形 190">
            <a:extLst>
              <a:ext uri="{FF2B5EF4-FFF2-40B4-BE49-F238E27FC236}">
                <a16:creationId xmlns:a16="http://schemas.microsoft.com/office/drawing/2014/main" id="{9CD4A815-7472-44D5-A982-B7A06E8D2867}"/>
              </a:ext>
            </a:extLst>
          </p:cNvPr>
          <p:cNvSpPr/>
          <p:nvPr/>
        </p:nvSpPr>
        <p:spPr>
          <a:xfrm>
            <a:off x="2903055" y="2164948"/>
            <a:ext cx="2459515" cy="443867"/>
          </a:xfrm>
          <a:prstGeom prst="round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High-Level Synthesis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03BD8CE-E68F-49E1-AAE7-8D25B5F68C38}"/>
              </a:ext>
            </a:extLst>
          </p:cNvPr>
          <p:cNvGrpSpPr>
            <a:grpSpLocks noChangeAspect="1"/>
          </p:cNvGrpSpPr>
          <p:nvPr/>
        </p:nvGrpSpPr>
        <p:grpSpPr>
          <a:xfrm>
            <a:off x="992772" y="1338058"/>
            <a:ext cx="918830" cy="1097280"/>
            <a:chOff x="1360375" y="1742629"/>
            <a:chExt cx="1245287" cy="1487140"/>
          </a:xfrm>
          <a:solidFill>
            <a:schemeClr val="tx1"/>
          </a:solidFill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E477903-8F62-4D02-BBCA-B19D46728151}"/>
                </a:ext>
              </a:extLst>
            </p:cNvPr>
            <p:cNvSpPr/>
            <p:nvPr/>
          </p:nvSpPr>
          <p:spPr>
            <a:xfrm>
              <a:off x="1672101" y="1742629"/>
              <a:ext cx="622234" cy="622234"/>
            </a:xfrm>
            <a:custGeom>
              <a:avLst/>
              <a:gdLst>
                <a:gd name="connsiteX0" fmla="*/ 622235 w 622234"/>
                <a:gd name="connsiteY0" fmla="*/ 311117 h 622234"/>
                <a:gd name="connsiteX1" fmla="*/ 311117 w 622234"/>
                <a:gd name="connsiteY1" fmla="*/ 622235 h 622234"/>
                <a:gd name="connsiteX2" fmla="*/ 0 w 622234"/>
                <a:gd name="connsiteY2" fmla="*/ 311117 h 622234"/>
                <a:gd name="connsiteX3" fmla="*/ 311117 w 622234"/>
                <a:gd name="connsiteY3" fmla="*/ 0 h 622234"/>
                <a:gd name="connsiteX4" fmla="*/ 622235 w 622234"/>
                <a:gd name="connsiteY4" fmla="*/ 311117 h 622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234" h="622234">
                  <a:moveTo>
                    <a:pt x="622235" y="311117"/>
                  </a:moveTo>
                  <a:cubicBezTo>
                    <a:pt x="622235" y="482943"/>
                    <a:pt x="482943" y="622235"/>
                    <a:pt x="311117" y="622235"/>
                  </a:cubicBezTo>
                  <a:cubicBezTo>
                    <a:pt x="139292" y="622235"/>
                    <a:pt x="0" y="482943"/>
                    <a:pt x="0" y="311117"/>
                  </a:cubicBezTo>
                  <a:cubicBezTo>
                    <a:pt x="0" y="139292"/>
                    <a:pt x="139292" y="0"/>
                    <a:pt x="311117" y="0"/>
                  </a:cubicBezTo>
                  <a:cubicBezTo>
                    <a:pt x="482943" y="0"/>
                    <a:pt x="622235" y="139292"/>
                    <a:pt x="622235" y="311117"/>
                  </a:cubicBezTo>
                  <a:close/>
                </a:path>
              </a:pathLst>
            </a:custGeom>
            <a:grpFill/>
            <a:ln w="193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Corbel" panose="020B0503020204020204" pitchFamily="34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86DD70C-3245-4D8B-84F6-667E0570D1E3}"/>
                </a:ext>
              </a:extLst>
            </p:cNvPr>
            <p:cNvSpPr/>
            <p:nvPr/>
          </p:nvSpPr>
          <p:spPr>
            <a:xfrm>
              <a:off x="1360375" y="2365058"/>
              <a:ext cx="1245287" cy="727042"/>
            </a:xfrm>
            <a:custGeom>
              <a:avLst/>
              <a:gdLst>
                <a:gd name="connsiteX0" fmla="*/ 1186744 w 1245287"/>
                <a:gd name="connsiteY0" fmla="*/ 231394 h 727042"/>
                <a:gd name="connsiteX1" fmla="*/ 1130354 w 1245287"/>
                <a:gd name="connsiteY1" fmla="*/ 127169 h 727042"/>
                <a:gd name="connsiteX2" fmla="*/ 856181 w 1245287"/>
                <a:gd name="connsiteY2" fmla="*/ 6806 h 727042"/>
                <a:gd name="connsiteX3" fmla="*/ 821764 w 1245287"/>
                <a:gd name="connsiteY3" fmla="*/ 0 h 727042"/>
                <a:gd name="connsiteX4" fmla="*/ 426062 w 1245287"/>
                <a:gd name="connsiteY4" fmla="*/ 0 h 727042"/>
                <a:gd name="connsiteX5" fmla="*/ 391061 w 1245287"/>
                <a:gd name="connsiteY5" fmla="*/ 6417 h 727042"/>
                <a:gd name="connsiteX6" fmla="*/ 115333 w 1245287"/>
                <a:gd name="connsiteY6" fmla="*/ 127169 h 727042"/>
                <a:gd name="connsiteX7" fmla="*/ 58943 w 1245287"/>
                <a:gd name="connsiteY7" fmla="*/ 231394 h 727042"/>
                <a:gd name="connsiteX8" fmla="*/ 609 w 1245287"/>
                <a:gd name="connsiteY8" fmla="*/ 565650 h 727042"/>
                <a:gd name="connsiteX9" fmla="*/ 31332 w 1245287"/>
                <a:gd name="connsiteY9" fmla="*/ 639152 h 727042"/>
                <a:gd name="connsiteX10" fmla="*/ 164529 w 1245287"/>
                <a:gd name="connsiteY10" fmla="*/ 727042 h 727042"/>
                <a:gd name="connsiteX11" fmla="*/ 164529 w 1245287"/>
                <a:gd name="connsiteY11" fmla="*/ 306062 h 727042"/>
                <a:gd name="connsiteX12" fmla="*/ 252806 w 1245287"/>
                <a:gd name="connsiteY12" fmla="*/ 217780 h 727042"/>
                <a:gd name="connsiteX13" fmla="*/ 253392 w 1245287"/>
                <a:gd name="connsiteY13" fmla="*/ 217782 h 727042"/>
                <a:gd name="connsiteX14" fmla="*/ 992295 w 1245287"/>
                <a:gd name="connsiteY14" fmla="*/ 217782 h 727042"/>
                <a:gd name="connsiteX15" fmla="*/ 1080575 w 1245287"/>
                <a:gd name="connsiteY15" fmla="*/ 306062 h 727042"/>
                <a:gd name="connsiteX16" fmla="*/ 1080575 w 1245287"/>
                <a:gd name="connsiteY16" fmla="*/ 716348 h 727042"/>
                <a:gd name="connsiteX17" fmla="*/ 1220967 w 1245287"/>
                <a:gd name="connsiteY17" fmla="*/ 628263 h 727042"/>
                <a:gd name="connsiteX18" fmla="*/ 1245078 w 1245287"/>
                <a:gd name="connsiteY18" fmla="*/ 577706 h 72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45287" h="727042">
                  <a:moveTo>
                    <a:pt x="1186744" y="231394"/>
                  </a:moveTo>
                  <a:cubicBezTo>
                    <a:pt x="1181439" y="190888"/>
                    <a:pt x="1161359" y="153770"/>
                    <a:pt x="1130354" y="127169"/>
                  </a:cubicBezTo>
                  <a:cubicBezTo>
                    <a:pt x="1047279" y="70283"/>
                    <a:pt x="954284" y="29459"/>
                    <a:pt x="856181" y="6806"/>
                  </a:cubicBezTo>
                  <a:cubicBezTo>
                    <a:pt x="845098" y="4278"/>
                    <a:pt x="833431" y="2139"/>
                    <a:pt x="821764" y="0"/>
                  </a:cubicBezTo>
                  <a:cubicBezTo>
                    <a:pt x="701179" y="77266"/>
                    <a:pt x="546647" y="77266"/>
                    <a:pt x="426062" y="0"/>
                  </a:cubicBezTo>
                  <a:lnTo>
                    <a:pt x="391061" y="6417"/>
                  </a:lnTo>
                  <a:cubicBezTo>
                    <a:pt x="292867" y="30439"/>
                    <a:pt x="199578" y="71293"/>
                    <a:pt x="115333" y="127169"/>
                  </a:cubicBezTo>
                  <a:cubicBezTo>
                    <a:pt x="80722" y="149336"/>
                    <a:pt x="66332" y="190559"/>
                    <a:pt x="58943" y="231394"/>
                  </a:cubicBezTo>
                  <a:lnTo>
                    <a:pt x="609" y="565650"/>
                  </a:lnTo>
                  <a:cubicBezTo>
                    <a:pt x="-2882" y="593861"/>
                    <a:pt x="8805" y="621815"/>
                    <a:pt x="31332" y="639152"/>
                  </a:cubicBezTo>
                  <a:lnTo>
                    <a:pt x="164529" y="727042"/>
                  </a:lnTo>
                  <a:lnTo>
                    <a:pt x="164529" y="306062"/>
                  </a:lnTo>
                  <a:cubicBezTo>
                    <a:pt x="164527" y="257306"/>
                    <a:pt x="204050" y="217782"/>
                    <a:pt x="252806" y="217780"/>
                  </a:cubicBezTo>
                  <a:cubicBezTo>
                    <a:pt x="253001" y="217780"/>
                    <a:pt x="253197" y="217780"/>
                    <a:pt x="253392" y="217782"/>
                  </a:cubicBezTo>
                  <a:lnTo>
                    <a:pt x="992295" y="217782"/>
                  </a:lnTo>
                  <a:cubicBezTo>
                    <a:pt x="1041051" y="217782"/>
                    <a:pt x="1080575" y="257306"/>
                    <a:pt x="1080575" y="306062"/>
                  </a:cubicBezTo>
                  <a:lnTo>
                    <a:pt x="1080575" y="716348"/>
                  </a:lnTo>
                  <a:lnTo>
                    <a:pt x="1220967" y="628263"/>
                  </a:lnTo>
                  <a:cubicBezTo>
                    <a:pt x="1237588" y="617039"/>
                    <a:pt x="1246819" y="597686"/>
                    <a:pt x="1245078" y="577706"/>
                  </a:cubicBezTo>
                  <a:close/>
                </a:path>
              </a:pathLst>
            </a:custGeom>
            <a:grpFill/>
            <a:ln w="193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Corbel" panose="020B0503020204020204" pitchFamily="34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9F5949F-30D6-4D9C-8FDF-7991FC41AB3B}"/>
                </a:ext>
              </a:extLst>
            </p:cNvPr>
            <p:cNvSpPr/>
            <p:nvPr/>
          </p:nvSpPr>
          <p:spPr>
            <a:xfrm>
              <a:off x="1415624" y="2621726"/>
              <a:ext cx="1135189" cy="608043"/>
            </a:xfrm>
            <a:custGeom>
              <a:avLst/>
              <a:gdLst>
                <a:gd name="connsiteX0" fmla="*/ 987020 w 1135189"/>
                <a:gd name="connsiteY0" fmla="*/ 533959 h 608043"/>
                <a:gd name="connsiteX1" fmla="*/ 987020 w 1135189"/>
                <a:gd name="connsiteY1" fmla="*/ 49394 h 608043"/>
                <a:gd name="connsiteX2" fmla="*/ 937634 w 1135189"/>
                <a:gd name="connsiteY2" fmla="*/ 0 h 608043"/>
                <a:gd name="connsiteX3" fmla="*/ 937047 w 1135189"/>
                <a:gd name="connsiteY3" fmla="*/ 4 h 608043"/>
                <a:gd name="connsiteX4" fmla="*/ 198143 w 1135189"/>
                <a:gd name="connsiteY4" fmla="*/ 4 h 608043"/>
                <a:gd name="connsiteX5" fmla="*/ 148753 w 1135189"/>
                <a:gd name="connsiteY5" fmla="*/ 49394 h 608043"/>
                <a:gd name="connsiteX6" fmla="*/ 148753 w 1135189"/>
                <a:gd name="connsiteY6" fmla="*/ 533959 h 608043"/>
                <a:gd name="connsiteX7" fmla="*/ 0 w 1135189"/>
                <a:gd name="connsiteY7" fmla="*/ 533959 h 608043"/>
                <a:gd name="connsiteX8" fmla="*/ 0 w 1135189"/>
                <a:gd name="connsiteY8" fmla="*/ 558654 h 608043"/>
                <a:gd name="connsiteX9" fmla="*/ 49390 w 1135189"/>
                <a:gd name="connsiteY9" fmla="*/ 608044 h 608043"/>
                <a:gd name="connsiteX10" fmla="*/ 1085800 w 1135189"/>
                <a:gd name="connsiteY10" fmla="*/ 608044 h 608043"/>
                <a:gd name="connsiteX11" fmla="*/ 1135189 w 1135189"/>
                <a:gd name="connsiteY11" fmla="*/ 558654 h 608043"/>
                <a:gd name="connsiteX12" fmla="*/ 1135189 w 1135189"/>
                <a:gd name="connsiteY12" fmla="*/ 533959 h 608043"/>
                <a:gd name="connsiteX13" fmla="*/ 466870 w 1135189"/>
                <a:gd name="connsiteY13" fmla="*/ 371595 h 608043"/>
                <a:gd name="connsiteX14" fmla="*/ 439453 w 1135189"/>
                <a:gd name="connsiteY14" fmla="*/ 399012 h 608043"/>
                <a:gd name="connsiteX15" fmla="*/ 330368 w 1135189"/>
                <a:gd name="connsiteY15" fmla="*/ 289926 h 608043"/>
                <a:gd name="connsiteX16" fmla="*/ 439453 w 1135189"/>
                <a:gd name="connsiteY16" fmla="*/ 180841 h 608043"/>
                <a:gd name="connsiteX17" fmla="*/ 466870 w 1135189"/>
                <a:gd name="connsiteY17" fmla="*/ 208258 h 608043"/>
                <a:gd name="connsiteX18" fmla="*/ 385397 w 1135189"/>
                <a:gd name="connsiteY18" fmla="*/ 289926 h 608043"/>
                <a:gd name="connsiteX19" fmla="*/ 539400 w 1135189"/>
                <a:gd name="connsiteY19" fmla="*/ 412623 h 608043"/>
                <a:gd name="connsiteX20" fmla="*/ 503427 w 1135189"/>
                <a:gd name="connsiteY20" fmla="*/ 397651 h 608043"/>
                <a:gd name="connsiteX21" fmla="*/ 594623 w 1135189"/>
                <a:gd name="connsiteY21" fmla="*/ 177535 h 608043"/>
                <a:gd name="connsiteX22" fmla="*/ 630402 w 1135189"/>
                <a:gd name="connsiteY22" fmla="*/ 192508 h 608043"/>
                <a:gd name="connsiteX23" fmla="*/ 694958 w 1135189"/>
                <a:gd name="connsiteY23" fmla="*/ 399012 h 608043"/>
                <a:gd name="connsiteX24" fmla="*/ 667541 w 1135189"/>
                <a:gd name="connsiteY24" fmla="*/ 371595 h 608043"/>
                <a:gd name="connsiteX25" fmla="*/ 749015 w 1135189"/>
                <a:gd name="connsiteY25" fmla="*/ 289926 h 608043"/>
                <a:gd name="connsiteX26" fmla="*/ 667541 w 1135189"/>
                <a:gd name="connsiteY26" fmla="*/ 208258 h 608043"/>
                <a:gd name="connsiteX27" fmla="*/ 694958 w 1135189"/>
                <a:gd name="connsiteY27" fmla="*/ 180841 h 608043"/>
                <a:gd name="connsiteX28" fmla="*/ 804044 w 1135189"/>
                <a:gd name="connsiteY28" fmla="*/ 289926 h 60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35189" h="608043">
                  <a:moveTo>
                    <a:pt x="987020" y="533959"/>
                  </a:moveTo>
                  <a:lnTo>
                    <a:pt x="987020" y="49394"/>
                  </a:lnTo>
                  <a:cubicBezTo>
                    <a:pt x="987022" y="22117"/>
                    <a:pt x="964911" y="2"/>
                    <a:pt x="937634" y="0"/>
                  </a:cubicBezTo>
                  <a:cubicBezTo>
                    <a:pt x="937437" y="0"/>
                    <a:pt x="937243" y="2"/>
                    <a:pt x="937047" y="4"/>
                  </a:cubicBezTo>
                  <a:lnTo>
                    <a:pt x="198143" y="4"/>
                  </a:lnTo>
                  <a:cubicBezTo>
                    <a:pt x="170866" y="4"/>
                    <a:pt x="148753" y="22117"/>
                    <a:pt x="148753" y="49394"/>
                  </a:cubicBezTo>
                  <a:lnTo>
                    <a:pt x="148753" y="533959"/>
                  </a:lnTo>
                  <a:lnTo>
                    <a:pt x="0" y="533959"/>
                  </a:lnTo>
                  <a:lnTo>
                    <a:pt x="0" y="558654"/>
                  </a:lnTo>
                  <a:cubicBezTo>
                    <a:pt x="107" y="585886"/>
                    <a:pt x="22157" y="607937"/>
                    <a:pt x="49390" y="608044"/>
                  </a:cubicBezTo>
                  <a:lnTo>
                    <a:pt x="1085800" y="608044"/>
                  </a:lnTo>
                  <a:cubicBezTo>
                    <a:pt x="1113032" y="607937"/>
                    <a:pt x="1135083" y="585886"/>
                    <a:pt x="1135189" y="558654"/>
                  </a:cubicBezTo>
                  <a:lnTo>
                    <a:pt x="1135189" y="533959"/>
                  </a:lnTo>
                  <a:close/>
                  <a:moveTo>
                    <a:pt x="466870" y="371595"/>
                  </a:moveTo>
                  <a:lnTo>
                    <a:pt x="439453" y="399012"/>
                  </a:lnTo>
                  <a:lnTo>
                    <a:pt x="330368" y="289926"/>
                  </a:lnTo>
                  <a:lnTo>
                    <a:pt x="439453" y="180841"/>
                  </a:lnTo>
                  <a:lnTo>
                    <a:pt x="466870" y="208258"/>
                  </a:lnTo>
                  <a:lnTo>
                    <a:pt x="385397" y="289926"/>
                  </a:lnTo>
                  <a:close/>
                  <a:moveTo>
                    <a:pt x="539400" y="412623"/>
                  </a:moveTo>
                  <a:lnTo>
                    <a:pt x="503427" y="397651"/>
                  </a:lnTo>
                  <a:lnTo>
                    <a:pt x="594623" y="177535"/>
                  </a:lnTo>
                  <a:lnTo>
                    <a:pt x="630402" y="192508"/>
                  </a:lnTo>
                  <a:close/>
                  <a:moveTo>
                    <a:pt x="694958" y="399012"/>
                  </a:moveTo>
                  <a:lnTo>
                    <a:pt x="667541" y="371595"/>
                  </a:lnTo>
                  <a:lnTo>
                    <a:pt x="749015" y="289926"/>
                  </a:lnTo>
                  <a:lnTo>
                    <a:pt x="667541" y="208258"/>
                  </a:lnTo>
                  <a:lnTo>
                    <a:pt x="694958" y="180841"/>
                  </a:lnTo>
                  <a:lnTo>
                    <a:pt x="804044" y="289926"/>
                  </a:lnTo>
                  <a:close/>
                </a:path>
              </a:pathLst>
            </a:custGeom>
            <a:grpFill/>
            <a:ln w="193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7286B061-9614-46FE-99EB-49205F026DEB}"/>
                </a:ext>
              </a:extLst>
            </p:cNvPr>
            <p:cNvSpPr/>
            <p:nvPr/>
          </p:nvSpPr>
          <p:spPr>
            <a:xfrm>
              <a:off x="1546729" y="2615163"/>
              <a:ext cx="872577" cy="98558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FFF729E-1F89-4907-8481-85BCCEC0954C}"/>
                </a:ext>
              </a:extLst>
            </p:cNvPr>
            <p:cNvSpPr/>
            <p:nvPr/>
          </p:nvSpPr>
          <p:spPr>
            <a:xfrm>
              <a:off x="2127503" y="261872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0B73096-6AE3-4B3B-9AAC-05D944C155C6}"/>
                </a:ext>
              </a:extLst>
            </p:cNvPr>
            <p:cNvSpPr/>
            <p:nvPr/>
          </p:nvSpPr>
          <p:spPr>
            <a:xfrm>
              <a:off x="2206012" y="261872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D3D57E0-F1BC-4453-AACE-887C46B2C849}"/>
                </a:ext>
              </a:extLst>
            </p:cNvPr>
            <p:cNvSpPr/>
            <p:nvPr/>
          </p:nvSpPr>
          <p:spPr>
            <a:xfrm>
              <a:off x="2284521" y="2618722"/>
              <a:ext cx="45720" cy="45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</p:grpSp>
      <p:pic>
        <p:nvPicPr>
          <p:cNvPr id="122" name="Graphic 121" descr="Processor">
            <a:extLst>
              <a:ext uri="{FF2B5EF4-FFF2-40B4-BE49-F238E27FC236}">
                <a16:creationId xmlns:a16="http://schemas.microsoft.com/office/drawing/2014/main" id="{00AFC37B-44FA-498D-B658-ABB814D18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689" y="4152575"/>
            <a:ext cx="1097280" cy="1097280"/>
          </a:xfrm>
          <a:prstGeom prst="rect">
            <a:avLst/>
          </a:prstGeom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A0F5521-4345-43FD-B02E-8EB64F754B94}"/>
              </a:ext>
            </a:extLst>
          </p:cNvPr>
          <p:cNvCxnSpPr>
            <a:cxnSpLocks/>
          </p:cNvCxnSpPr>
          <p:nvPr/>
        </p:nvCxnSpPr>
        <p:spPr>
          <a:xfrm>
            <a:off x="1456341" y="3479549"/>
            <a:ext cx="0" cy="625022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正方形/長方形 190">
            <a:extLst>
              <a:ext uri="{FF2B5EF4-FFF2-40B4-BE49-F238E27FC236}">
                <a16:creationId xmlns:a16="http://schemas.microsoft.com/office/drawing/2014/main" id="{E9F9B897-053F-4ABD-BA45-54CD5C7D4370}"/>
              </a:ext>
            </a:extLst>
          </p:cNvPr>
          <p:cNvSpPr/>
          <p:nvPr/>
        </p:nvSpPr>
        <p:spPr>
          <a:xfrm>
            <a:off x="2903055" y="2978504"/>
            <a:ext cx="2459515" cy="44386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Logic Synthesis</a:t>
            </a:r>
          </a:p>
        </p:txBody>
      </p:sp>
      <p:sp>
        <p:nvSpPr>
          <p:cNvPr id="125" name="正方形/長方形 190">
            <a:extLst>
              <a:ext uri="{FF2B5EF4-FFF2-40B4-BE49-F238E27FC236}">
                <a16:creationId xmlns:a16="http://schemas.microsoft.com/office/drawing/2014/main" id="{BBAF8677-47A7-4A31-9A9E-3E4EFC4DB262}"/>
              </a:ext>
            </a:extLst>
          </p:cNvPr>
          <p:cNvSpPr/>
          <p:nvPr/>
        </p:nvSpPr>
        <p:spPr>
          <a:xfrm>
            <a:off x="2903055" y="3792060"/>
            <a:ext cx="2459515" cy="44386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Physical Synthesis</a:t>
            </a:r>
          </a:p>
        </p:txBody>
      </p: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6508EA45-9202-43DF-88D8-F9B1B4A6FD85}"/>
              </a:ext>
            </a:extLst>
          </p:cNvPr>
          <p:cNvCxnSpPr>
            <a:cxnSpLocks/>
            <a:endCxn id="113" idx="0"/>
          </p:cNvCxnSpPr>
          <p:nvPr/>
        </p:nvCxnSpPr>
        <p:spPr>
          <a:xfrm>
            <a:off x="2056326" y="1878552"/>
            <a:ext cx="2076487" cy="28639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BDA7968-7980-4AA7-A35F-D71A58C28289}"/>
              </a:ext>
            </a:extLst>
          </p:cNvPr>
          <p:cNvCxnSpPr>
            <a:cxnSpLocks/>
            <a:stCxn id="113" idx="2"/>
            <a:endCxn id="124" idx="0"/>
          </p:cNvCxnSpPr>
          <p:nvPr/>
        </p:nvCxnSpPr>
        <p:spPr>
          <a:xfrm>
            <a:off x="4132813" y="2608815"/>
            <a:ext cx="0" cy="369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9ECD209-BA14-42DE-98E4-57F1CEE4F020}"/>
              </a:ext>
            </a:extLst>
          </p:cNvPr>
          <p:cNvCxnSpPr>
            <a:cxnSpLocks/>
            <a:stCxn id="124" idx="2"/>
            <a:endCxn id="125" idx="0"/>
          </p:cNvCxnSpPr>
          <p:nvPr/>
        </p:nvCxnSpPr>
        <p:spPr>
          <a:xfrm>
            <a:off x="4132813" y="3422371"/>
            <a:ext cx="0" cy="369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301F418D-D73F-43B9-AFBD-51D20E233C8D}"/>
              </a:ext>
            </a:extLst>
          </p:cNvPr>
          <p:cNvCxnSpPr>
            <a:cxnSpLocks/>
            <a:stCxn id="125" idx="2"/>
            <a:endCxn id="122" idx="3"/>
          </p:cNvCxnSpPr>
          <p:nvPr/>
        </p:nvCxnSpPr>
        <p:spPr>
          <a:xfrm rot="5400000">
            <a:off x="2825247" y="3393649"/>
            <a:ext cx="465288" cy="214984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3E3442A6-0018-47E7-92AE-EA2F9778D0F5}"/>
              </a:ext>
            </a:extLst>
          </p:cNvPr>
          <p:cNvSpPr txBox="1"/>
          <p:nvPr/>
        </p:nvSpPr>
        <p:spPr>
          <a:xfrm>
            <a:off x="6096000" y="4087929"/>
            <a:ext cx="573103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Corbel" panose="020B0503020204020204" pitchFamily="34" charset="0"/>
              </a:rPr>
              <a:t>Why HLS?</a:t>
            </a:r>
          </a:p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2000" dirty="0">
                <a:latin typeface="Corbel" panose="020B0503020204020204" pitchFamily="34" charset="0"/>
              </a:rPr>
              <a:t>Easy programming: C/C++/Python </a:t>
            </a:r>
            <a:r>
              <a:rPr lang="en-US" sz="2000" dirty="0" err="1">
                <a:latin typeface="Corbel" panose="020B0503020204020204" pitchFamily="34" charset="0"/>
              </a:rPr>
              <a:t>v.s</a:t>
            </a:r>
            <a:r>
              <a:rPr lang="en-US" sz="2000" dirty="0">
                <a:latin typeface="Corbel" panose="020B0503020204020204" pitchFamily="34" charset="0"/>
              </a:rPr>
              <a:t>. Verilog</a:t>
            </a:r>
          </a:p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2000" dirty="0">
                <a:latin typeface="Corbel" panose="020B0503020204020204" pitchFamily="34" charset="0"/>
              </a:rPr>
              <a:t>Fast </a:t>
            </a:r>
            <a:r>
              <a:rPr lang="zh-CN" altLang="en-US" sz="2000" dirty="0">
                <a:latin typeface="Corbel" panose="020B0503020204020204" pitchFamily="34" charset="0"/>
              </a:rPr>
              <a:t>→ </a:t>
            </a:r>
            <a:r>
              <a:rPr lang="en-US" altLang="zh-CN" sz="2000" dirty="0">
                <a:latin typeface="Corbel" panose="020B0503020204020204" pitchFamily="34" charset="0"/>
              </a:rPr>
              <a:t>productivity</a:t>
            </a:r>
          </a:p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2000" dirty="0">
                <a:latin typeface="Corbel" panose="020B0503020204020204" pitchFamily="34" charset="0"/>
              </a:rPr>
              <a:t>Promote device usage</a:t>
            </a:r>
          </a:p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2000" dirty="0">
                <a:latin typeface="Corbel" panose="020B0503020204020204" pitchFamily="34" charset="0"/>
              </a:rPr>
              <a:t>More optimization opportunities at higher level</a:t>
            </a:r>
          </a:p>
        </p:txBody>
      </p:sp>
    </p:spTree>
    <p:extLst>
      <p:ext uri="{BB962C8B-B14F-4D97-AF65-F5344CB8AC3E}">
        <p14:creationId xmlns:p14="http://schemas.microsoft.com/office/powerpoint/2010/main" val="3897693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FDB0F6-939E-4FE1-96FD-8C81FC04B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6"/>
            <a:ext cx="11734422" cy="49501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Background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 Neural Network (GNN)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Reinforcement Learning (RL)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High Level Synthesis (HLS)</a:t>
            </a:r>
          </a:p>
          <a:p>
            <a:pPr>
              <a:lnSpc>
                <a:spcPct val="150000"/>
              </a:lnSpc>
            </a:pPr>
            <a:r>
              <a:rPr lang="en-US" dirty="0"/>
              <a:t>HLS: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Program-to-Circuit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IRONMAN: </a:t>
            </a:r>
            <a:r>
              <a:rPr kumimoji="1" lang="en-US" altLang="zh-CN" sz="2000" b="1" dirty="0">
                <a:solidFill>
                  <a:schemeClr val="bg1">
                    <a:lumMod val="85000"/>
                  </a:schemeClr>
                </a:solidFill>
              </a:rPr>
              <a:t>GNN</a:t>
            </a:r>
            <a:r>
              <a:rPr kumimoji="1" lang="en-US" altLang="zh-CN" sz="2000" dirty="0">
                <a:solidFill>
                  <a:schemeClr val="bg1">
                    <a:lumMod val="85000"/>
                  </a:schemeClr>
                </a:solidFill>
              </a:rPr>
              <a:t>-assisted design space exploration in high-level synthesis via reinforcement learning</a:t>
            </a:r>
          </a:p>
          <a:p>
            <a:pPr lvl="2"/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Nan Wu, Yuan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Xie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, and Cong Hao, GLSVLSI, 2021</a:t>
            </a:r>
          </a:p>
          <a:p>
            <a:pPr lvl="1"/>
            <a:r>
              <a:rPr kumimoji="1" lang="en-US" b="1" dirty="0">
                <a:solidFill>
                  <a:schemeClr val="bg1">
                    <a:lumMod val="85000"/>
                  </a:schemeClr>
                </a:solidFill>
              </a:rPr>
              <a:t>Program-to-Circuit:</a:t>
            </a:r>
            <a:r>
              <a:rPr kumimoji="1" lang="en-US" dirty="0">
                <a:solidFill>
                  <a:schemeClr val="bg1">
                    <a:lumMod val="85000"/>
                  </a:schemeClr>
                </a:solidFill>
              </a:rPr>
              <a:t> Exploiting GNNs for Program Representation and Circuit Translation</a:t>
            </a:r>
          </a:p>
          <a:p>
            <a:pPr lvl="2"/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Nan Wu, </a:t>
            </a:r>
            <a:r>
              <a:rPr lang="en-US" sz="1600" i="1" dirty="0" err="1">
                <a:solidFill>
                  <a:schemeClr val="bg1">
                    <a:lumMod val="85000"/>
                  </a:schemeClr>
                </a:solidFill>
              </a:rPr>
              <a:t>Huake</a:t>
            </a:r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 He, Yuan </a:t>
            </a:r>
            <a:r>
              <a:rPr lang="en-US" sz="1600" i="1" dirty="0" err="1">
                <a:solidFill>
                  <a:schemeClr val="bg1">
                    <a:lumMod val="85000"/>
                  </a:schemeClr>
                </a:solidFill>
              </a:rPr>
              <a:t>Xie</a:t>
            </a:r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, Pan Li, Cong Hao,</a:t>
            </a:r>
            <a:r>
              <a:rPr lang="zh-CN" altLang="en-US" sz="1600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600" i="1" dirty="0" err="1">
                <a:solidFill>
                  <a:schemeClr val="bg1">
                    <a:lumMod val="85000"/>
                  </a:schemeClr>
                </a:solidFill>
              </a:rPr>
              <a:t>arXiv</a:t>
            </a:r>
            <a:r>
              <a:rPr lang="en-US" altLang="zh-CN" sz="1600" i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zh-CN" altLang="en-US" sz="1600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bg1">
                    <a:lumMod val="85000"/>
                  </a:schemeClr>
                </a:solidFill>
              </a:rPr>
              <a:t>2021</a:t>
            </a:r>
            <a:endParaRPr lang="en-US" sz="1600" i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And beyond: Program-to-X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Call for future research interests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A070D-1EBF-4F23-9487-B4733D15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9B7415-E4AC-4FFA-9EC8-843C6215A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6863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FB3C09-826E-4A2A-9A19-9E45E39A3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6"/>
            <a:ext cx="11229974" cy="20656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Programs</a:t>
            </a:r>
            <a:r>
              <a:rPr lang="en-US" dirty="0"/>
              <a:t> are translated to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Data Flow Graphs (DFGs)</a:t>
            </a:r>
            <a:r>
              <a:rPr lang="en-US" dirty="0"/>
              <a:t> as the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Intermediate Representation (IR)</a:t>
            </a:r>
          </a:p>
          <a:p>
            <a:r>
              <a:rPr lang="en-US" dirty="0"/>
              <a:t>Techniques applied to DFGs: operation scheduling, resource allocation, resource binding, etc.</a:t>
            </a:r>
          </a:p>
          <a:p>
            <a:r>
              <a:rPr lang="en-US" dirty="0"/>
              <a:t>Finally translated to register-transfer level (RTL)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Circuit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1FAB9-AAF8-474C-9B4E-862C6384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2B48D-3957-484C-81E5-14D86E70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HLS: Program-to-Circuit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E0D8BA-F046-4576-9534-0BC61296135F}"/>
              </a:ext>
            </a:extLst>
          </p:cNvPr>
          <p:cNvGrpSpPr/>
          <p:nvPr/>
        </p:nvGrpSpPr>
        <p:grpSpPr>
          <a:xfrm>
            <a:off x="4713933" y="3502641"/>
            <a:ext cx="2487909" cy="2180616"/>
            <a:chOff x="4905684" y="3489141"/>
            <a:chExt cx="2487909" cy="218061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04A2DAB-2CFB-415E-9A10-48737A4A78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32306" y="3489141"/>
              <a:ext cx="2127387" cy="2011680"/>
              <a:chOff x="8515769" y="1488226"/>
              <a:chExt cx="1883452" cy="176699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2BCC9B2-EEC9-4CBF-86F0-CE471EFCF51A}"/>
                  </a:ext>
                </a:extLst>
              </p:cNvPr>
              <p:cNvSpPr/>
              <p:nvPr/>
            </p:nvSpPr>
            <p:spPr>
              <a:xfrm flipH="1">
                <a:off x="9292495" y="1496749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ED3482-E24D-4001-86B0-DC0164512334}"/>
                  </a:ext>
                </a:extLst>
              </p:cNvPr>
              <p:cNvSpPr/>
              <p:nvPr/>
            </p:nvSpPr>
            <p:spPr>
              <a:xfrm flipH="1">
                <a:off x="8515769" y="1488226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3F9F364-EE43-4B27-8F3C-CDBA22B96C1F}"/>
                  </a:ext>
                </a:extLst>
              </p:cNvPr>
              <p:cNvSpPr/>
              <p:nvPr/>
            </p:nvSpPr>
            <p:spPr>
              <a:xfrm flipH="1">
                <a:off x="10072302" y="1516260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BCDAEF1-58D5-4DB0-9683-C79F98E2F528}"/>
                  </a:ext>
                </a:extLst>
              </p:cNvPr>
              <p:cNvSpPr/>
              <p:nvPr/>
            </p:nvSpPr>
            <p:spPr>
              <a:xfrm flipH="1">
                <a:off x="8885286" y="2056610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85F0025-3FC0-44AE-B50D-36B2081A000D}"/>
                  </a:ext>
                </a:extLst>
              </p:cNvPr>
              <p:cNvSpPr/>
              <p:nvPr/>
            </p:nvSpPr>
            <p:spPr>
              <a:xfrm flipH="1">
                <a:off x="9681912" y="2056610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7E97F39-C3FD-4181-AED1-8CD461785DE7}"/>
                  </a:ext>
                </a:extLst>
              </p:cNvPr>
              <p:cNvSpPr/>
              <p:nvPr/>
            </p:nvSpPr>
            <p:spPr>
              <a:xfrm flipH="1">
                <a:off x="8885793" y="2720466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23EB032-4890-424C-AA49-51B080D34695}"/>
                  </a:ext>
                </a:extLst>
              </p:cNvPr>
              <p:cNvSpPr/>
              <p:nvPr/>
            </p:nvSpPr>
            <p:spPr>
              <a:xfrm flipH="1">
                <a:off x="9687618" y="2720613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C913AFF-FF56-4752-88F5-EB3B6E82464A}"/>
                  </a:ext>
                </a:extLst>
              </p:cNvPr>
              <p:cNvCxnSpPr>
                <a:cxnSpLocks/>
                <a:stCxn id="8" idx="4"/>
                <a:endCxn id="12" idx="7"/>
              </p:cNvCxnSpPr>
              <p:nvPr/>
            </p:nvCxnSpPr>
            <p:spPr>
              <a:xfrm>
                <a:off x="9455954" y="1818834"/>
                <a:ext cx="273834" cy="2849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F80AA5B-8EEB-4A4F-AF2F-5F905FE19A61}"/>
                  </a:ext>
                </a:extLst>
              </p:cNvPr>
              <p:cNvCxnSpPr>
                <a:cxnSpLocks/>
                <a:stCxn id="10" idx="4"/>
                <a:endCxn id="12" idx="1"/>
              </p:cNvCxnSpPr>
              <p:nvPr/>
            </p:nvCxnSpPr>
            <p:spPr>
              <a:xfrm flipH="1">
                <a:off x="9960955" y="1838345"/>
                <a:ext cx="274806" cy="2654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5DE9BEA-EC48-4575-97DE-2044BD06405E}"/>
                  </a:ext>
                </a:extLst>
              </p:cNvPr>
              <p:cNvCxnSpPr>
                <a:cxnSpLocks/>
                <a:stCxn id="8" idx="4"/>
                <a:endCxn id="11" idx="1"/>
              </p:cNvCxnSpPr>
              <p:nvPr/>
            </p:nvCxnSpPr>
            <p:spPr>
              <a:xfrm flipH="1">
                <a:off x="9164329" y="1818834"/>
                <a:ext cx="291625" cy="2849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CA92D48-154B-43B7-8336-973F3633BFDE}"/>
                  </a:ext>
                </a:extLst>
              </p:cNvPr>
              <p:cNvCxnSpPr>
                <a:cxnSpLocks/>
                <a:stCxn id="9" idx="4"/>
                <a:endCxn id="11" idx="7"/>
              </p:cNvCxnSpPr>
              <p:nvPr/>
            </p:nvCxnSpPr>
            <p:spPr>
              <a:xfrm>
                <a:off x="8679228" y="1810311"/>
                <a:ext cx="253934" cy="29346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EC50BB0-2935-4D2B-BDD8-D693EB1D886F}"/>
                  </a:ext>
                </a:extLst>
              </p:cNvPr>
              <p:cNvCxnSpPr>
                <a:cxnSpLocks/>
                <a:stCxn id="12" idx="4"/>
                <a:endCxn id="14" idx="0"/>
              </p:cNvCxnSpPr>
              <p:nvPr/>
            </p:nvCxnSpPr>
            <p:spPr>
              <a:xfrm>
                <a:off x="9845371" y="2378695"/>
                <a:ext cx="5706" cy="3419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3BC28A5-49F8-45F1-A285-07F493848260}"/>
                  </a:ext>
                </a:extLst>
              </p:cNvPr>
              <p:cNvCxnSpPr>
                <a:cxnSpLocks/>
                <a:stCxn id="11" idx="4"/>
                <a:endCxn id="13" idx="0"/>
              </p:cNvCxnSpPr>
              <p:nvPr/>
            </p:nvCxnSpPr>
            <p:spPr>
              <a:xfrm>
                <a:off x="9048745" y="2378695"/>
                <a:ext cx="507" cy="3417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CD7F5A9-8733-437D-B2BB-4ACE7412A4ED}"/>
                  </a:ext>
                </a:extLst>
              </p:cNvPr>
              <p:cNvCxnSpPr>
                <a:cxnSpLocks/>
                <a:stCxn id="11" idx="4"/>
                <a:endCxn id="14" idx="0"/>
              </p:cNvCxnSpPr>
              <p:nvPr/>
            </p:nvCxnSpPr>
            <p:spPr>
              <a:xfrm>
                <a:off x="9048745" y="2378695"/>
                <a:ext cx="802332" cy="3419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5D50425-05F5-43CA-83A0-A427CAC5CD23}"/>
                  </a:ext>
                </a:extLst>
              </p:cNvPr>
              <p:cNvCxnSpPr>
                <a:cxnSpLocks/>
                <a:stCxn id="14" idx="4"/>
              </p:cNvCxnSpPr>
              <p:nvPr/>
            </p:nvCxnSpPr>
            <p:spPr>
              <a:xfrm>
                <a:off x="9851077" y="3042698"/>
                <a:ext cx="0" cy="21252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7E7CFE4-74FD-4360-AB7B-89F6FA069F43}"/>
                  </a:ext>
                </a:extLst>
              </p:cNvPr>
              <p:cNvCxnSpPr>
                <a:cxnSpLocks/>
                <a:stCxn id="13" idx="4"/>
              </p:cNvCxnSpPr>
              <p:nvPr/>
            </p:nvCxnSpPr>
            <p:spPr>
              <a:xfrm flipH="1">
                <a:off x="9048745" y="3042551"/>
                <a:ext cx="507" cy="2126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DA5AF9-AEC1-4FC2-8E3C-F01785BC7AD7}"/>
                    </a:ext>
                  </a:extLst>
                </p:cNvPr>
                <p:cNvSpPr txBox="1"/>
                <p:nvPr/>
              </p:nvSpPr>
              <p:spPr>
                <a:xfrm flipH="1">
                  <a:off x="5164526" y="5276764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DA5AF9-AEC1-4FC2-8E3C-F01785BC7A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164526" y="5276764"/>
                  <a:ext cx="427813" cy="392993"/>
                </a:xfrm>
                <a:prstGeom prst="rect">
                  <a:avLst/>
                </a:prstGeom>
                <a:blipFill>
                  <a:blip r:embed="rId2"/>
                  <a:stretch>
                    <a:fillRect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5E0F7A5-7A76-46AF-8322-EA2AB140FF3D}"/>
                    </a:ext>
                  </a:extLst>
                </p:cNvPr>
                <p:cNvSpPr txBox="1"/>
                <p:nvPr/>
              </p:nvSpPr>
              <p:spPr>
                <a:xfrm flipH="1">
                  <a:off x="6146126" y="5272542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5E0F7A5-7A76-46AF-8322-EA2AB140F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146126" y="5272542"/>
                  <a:ext cx="427813" cy="392993"/>
                </a:xfrm>
                <a:prstGeom prst="rect">
                  <a:avLst/>
                </a:prstGeom>
                <a:blipFill>
                  <a:blip r:embed="rId3"/>
                  <a:stretch>
                    <a:fillRect b="-30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5EAAAF-2ADA-4937-A8B2-0697DF963F55}"/>
                    </a:ext>
                  </a:extLst>
                </p:cNvPr>
                <p:cNvSpPr txBox="1"/>
                <p:nvPr/>
              </p:nvSpPr>
              <p:spPr>
                <a:xfrm flipH="1">
                  <a:off x="5920192" y="3845085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5EAAAF-2ADA-4937-A8B2-0697DF963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920192" y="3845085"/>
                  <a:ext cx="427813" cy="392993"/>
                </a:xfrm>
                <a:prstGeom prst="rect">
                  <a:avLst/>
                </a:prstGeom>
                <a:blipFill>
                  <a:blip r:embed="rId4"/>
                  <a:stretch>
                    <a:fillRect b="-468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32628B8-5FD7-48DF-B24D-4010B6AF7D61}"/>
                    </a:ext>
                  </a:extLst>
                </p:cNvPr>
                <p:cNvSpPr txBox="1"/>
                <p:nvPr/>
              </p:nvSpPr>
              <p:spPr>
                <a:xfrm flipH="1">
                  <a:off x="4905684" y="3774888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32628B8-5FD7-48DF-B24D-4010B6AF7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905684" y="3774888"/>
                  <a:ext cx="427813" cy="392993"/>
                </a:xfrm>
                <a:prstGeom prst="rect">
                  <a:avLst/>
                </a:prstGeom>
                <a:blipFill>
                  <a:blip r:embed="rId5"/>
                  <a:stretch>
                    <a:fillRect b="-30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B90DA72-1CF3-4AC0-A6FB-A52A9135A91D}"/>
                    </a:ext>
                  </a:extLst>
                </p:cNvPr>
                <p:cNvSpPr txBox="1"/>
                <p:nvPr/>
              </p:nvSpPr>
              <p:spPr>
                <a:xfrm flipH="1">
                  <a:off x="6965780" y="3809716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B90DA72-1CF3-4AC0-A6FB-A52A9135A9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65780" y="3809716"/>
                  <a:ext cx="427813" cy="392993"/>
                </a:xfrm>
                <a:prstGeom prst="rect">
                  <a:avLst/>
                </a:prstGeom>
                <a:blipFill>
                  <a:blip r:embed="rId6"/>
                  <a:stretch>
                    <a:fillRect b="-30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814A151-F40C-42B9-A148-DD5F0758ADE4}"/>
                    </a:ext>
                  </a:extLst>
                </p:cNvPr>
                <p:cNvSpPr txBox="1"/>
                <p:nvPr/>
              </p:nvSpPr>
              <p:spPr>
                <a:xfrm flipH="1">
                  <a:off x="5189510" y="4445446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814A151-F40C-42B9-A148-DD5F0758A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189510" y="4445446"/>
                  <a:ext cx="427813" cy="392993"/>
                </a:xfrm>
                <a:prstGeom prst="rect">
                  <a:avLst/>
                </a:prstGeom>
                <a:blipFill>
                  <a:blip r:embed="rId7"/>
                  <a:stretch>
                    <a:fillRect l="-5714" b="-10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41B9D2-869D-45B2-9B23-45E13362282E}"/>
                    </a:ext>
                  </a:extLst>
                </p:cNvPr>
                <p:cNvSpPr txBox="1"/>
                <p:nvPr/>
              </p:nvSpPr>
              <p:spPr>
                <a:xfrm flipH="1">
                  <a:off x="6656661" y="4430088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41B9D2-869D-45B2-9B23-45E1336228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656661" y="4430088"/>
                  <a:ext cx="427813" cy="392993"/>
                </a:xfrm>
                <a:prstGeom prst="rect">
                  <a:avLst/>
                </a:prstGeom>
                <a:blipFill>
                  <a:blip r:embed="rId8"/>
                  <a:stretch>
                    <a:fillRect l="-5714" b="-109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正方形/長方形 187">
            <a:extLst>
              <a:ext uri="{FF2B5EF4-FFF2-40B4-BE49-F238E27FC236}">
                <a16:creationId xmlns:a16="http://schemas.microsoft.com/office/drawing/2014/main" id="{718B88D2-151D-4C33-B089-F0D389338AD9}"/>
              </a:ext>
            </a:extLst>
          </p:cNvPr>
          <p:cNvSpPr/>
          <p:nvPr/>
        </p:nvSpPr>
        <p:spPr>
          <a:xfrm>
            <a:off x="1576924" y="3463238"/>
            <a:ext cx="1873914" cy="201337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x1 = a + b;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x2 = b + c;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x3 = d * e;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y1 = x1 * x2;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y2 = x2 * x3;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o1 = y1 + 5;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o2 = y1 * y2;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645E8D-4976-4542-A04D-4C8A6A37B3C8}"/>
              </a:ext>
            </a:extLst>
          </p:cNvPr>
          <p:cNvSpPr txBox="1"/>
          <p:nvPr/>
        </p:nvSpPr>
        <p:spPr>
          <a:xfrm>
            <a:off x="3914290" y="5663845"/>
            <a:ext cx="3701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Data Flow Graph (DFG)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A9401B-F340-4676-8B1E-5DFFEC1ED786}"/>
              </a:ext>
            </a:extLst>
          </p:cNvPr>
          <p:cNvSpPr txBox="1"/>
          <p:nvPr/>
        </p:nvSpPr>
        <p:spPr>
          <a:xfrm>
            <a:off x="1698741" y="5663845"/>
            <a:ext cx="1633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rPr>
              <a:t>Program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A740393-8C5B-4D97-96C0-2B20460A9F94}"/>
              </a:ext>
            </a:extLst>
          </p:cNvPr>
          <p:cNvGrpSpPr/>
          <p:nvPr/>
        </p:nvGrpSpPr>
        <p:grpSpPr>
          <a:xfrm>
            <a:off x="8441047" y="3565513"/>
            <a:ext cx="2949213" cy="1994754"/>
            <a:chOff x="8319030" y="3636420"/>
            <a:chExt cx="3253839" cy="199475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D446071-C946-4952-8BA8-C9BEC9B7CB6A}"/>
                </a:ext>
              </a:extLst>
            </p:cNvPr>
            <p:cNvGrpSpPr/>
            <p:nvPr/>
          </p:nvGrpSpPr>
          <p:grpSpPr>
            <a:xfrm>
              <a:off x="8439892" y="4440974"/>
              <a:ext cx="1371600" cy="497082"/>
              <a:chOff x="7777556" y="4211385"/>
              <a:chExt cx="1533132" cy="701845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84080F2-67BE-4C8A-86E2-6414BE8FED0B}"/>
                  </a:ext>
                </a:extLst>
              </p:cNvPr>
              <p:cNvSpPr/>
              <p:nvPr/>
            </p:nvSpPr>
            <p:spPr>
              <a:xfrm rot="5400000">
                <a:off x="8221355" y="3767586"/>
                <a:ext cx="645534" cy="1533132"/>
              </a:xfrm>
              <a:custGeom>
                <a:avLst/>
                <a:gdLst>
                  <a:gd name="connsiteX0" fmla="*/ 0 w 478632"/>
                  <a:gd name="connsiteY0" fmla="*/ 0 h 871537"/>
                  <a:gd name="connsiteX1" fmla="*/ 0 w 478632"/>
                  <a:gd name="connsiteY1" fmla="*/ 314325 h 871537"/>
                  <a:gd name="connsiteX2" fmla="*/ 185738 w 478632"/>
                  <a:gd name="connsiteY2" fmla="*/ 445293 h 871537"/>
                  <a:gd name="connsiteX3" fmla="*/ 9525 w 478632"/>
                  <a:gd name="connsiteY3" fmla="*/ 561975 h 871537"/>
                  <a:gd name="connsiteX4" fmla="*/ 9525 w 478632"/>
                  <a:gd name="connsiteY4" fmla="*/ 871537 h 871537"/>
                  <a:gd name="connsiteX5" fmla="*/ 478632 w 478632"/>
                  <a:gd name="connsiteY5" fmla="*/ 571500 h 871537"/>
                  <a:gd name="connsiteX6" fmla="*/ 478632 w 478632"/>
                  <a:gd name="connsiteY6" fmla="*/ 309562 h 871537"/>
                  <a:gd name="connsiteX7" fmla="*/ 0 w 478632"/>
                  <a:gd name="connsiteY7" fmla="*/ 0 h 87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8632" h="871537">
                    <a:moveTo>
                      <a:pt x="0" y="0"/>
                    </a:moveTo>
                    <a:lnTo>
                      <a:pt x="0" y="314325"/>
                    </a:lnTo>
                    <a:lnTo>
                      <a:pt x="185738" y="445293"/>
                    </a:lnTo>
                    <a:lnTo>
                      <a:pt x="9525" y="561975"/>
                    </a:lnTo>
                    <a:lnTo>
                      <a:pt x="9525" y="871537"/>
                    </a:lnTo>
                    <a:lnTo>
                      <a:pt x="478632" y="571500"/>
                    </a:lnTo>
                    <a:lnTo>
                      <a:pt x="478632" y="309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362B1B-BC7E-4A8D-A0C1-5D6682BCE464}"/>
                  </a:ext>
                </a:extLst>
              </p:cNvPr>
              <p:cNvSpPr txBox="1"/>
              <p:nvPr/>
            </p:nvSpPr>
            <p:spPr>
              <a:xfrm>
                <a:off x="8154179" y="4391759"/>
                <a:ext cx="779885" cy="521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ADD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62B1D13-A5DD-451F-8B30-E3C7D1474297}"/>
                </a:ext>
              </a:extLst>
            </p:cNvPr>
            <p:cNvGrpSpPr/>
            <p:nvPr/>
          </p:nvGrpSpPr>
          <p:grpSpPr>
            <a:xfrm>
              <a:off x="10120612" y="4440971"/>
              <a:ext cx="1371600" cy="473941"/>
              <a:chOff x="7777557" y="4238149"/>
              <a:chExt cx="1533132" cy="669171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74CF9A0-E29A-40EA-813F-7086D69522F7}"/>
                  </a:ext>
                </a:extLst>
              </p:cNvPr>
              <p:cNvSpPr/>
              <p:nvPr/>
            </p:nvSpPr>
            <p:spPr>
              <a:xfrm rot="5400000">
                <a:off x="8234738" y="3780968"/>
                <a:ext cx="618769" cy="1533132"/>
              </a:xfrm>
              <a:custGeom>
                <a:avLst/>
                <a:gdLst>
                  <a:gd name="connsiteX0" fmla="*/ 0 w 478632"/>
                  <a:gd name="connsiteY0" fmla="*/ 0 h 871537"/>
                  <a:gd name="connsiteX1" fmla="*/ 0 w 478632"/>
                  <a:gd name="connsiteY1" fmla="*/ 314325 h 871537"/>
                  <a:gd name="connsiteX2" fmla="*/ 185738 w 478632"/>
                  <a:gd name="connsiteY2" fmla="*/ 445293 h 871537"/>
                  <a:gd name="connsiteX3" fmla="*/ 9525 w 478632"/>
                  <a:gd name="connsiteY3" fmla="*/ 561975 h 871537"/>
                  <a:gd name="connsiteX4" fmla="*/ 9525 w 478632"/>
                  <a:gd name="connsiteY4" fmla="*/ 871537 h 871537"/>
                  <a:gd name="connsiteX5" fmla="*/ 478632 w 478632"/>
                  <a:gd name="connsiteY5" fmla="*/ 571500 h 871537"/>
                  <a:gd name="connsiteX6" fmla="*/ 478632 w 478632"/>
                  <a:gd name="connsiteY6" fmla="*/ 309562 h 871537"/>
                  <a:gd name="connsiteX7" fmla="*/ 0 w 478632"/>
                  <a:gd name="connsiteY7" fmla="*/ 0 h 87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8632" h="871537">
                    <a:moveTo>
                      <a:pt x="0" y="0"/>
                    </a:moveTo>
                    <a:lnTo>
                      <a:pt x="0" y="314325"/>
                    </a:lnTo>
                    <a:lnTo>
                      <a:pt x="185738" y="445293"/>
                    </a:lnTo>
                    <a:lnTo>
                      <a:pt x="9525" y="561975"/>
                    </a:lnTo>
                    <a:lnTo>
                      <a:pt x="9525" y="871537"/>
                    </a:lnTo>
                    <a:lnTo>
                      <a:pt x="478632" y="571500"/>
                    </a:lnTo>
                    <a:lnTo>
                      <a:pt x="478632" y="309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B80DE7-BCD2-4C88-80B8-2737C3930829}"/>
                  </a:ext>
                </a:extLst>
              </p:cNvPr>
              <p:cNvSpPr txBox="1"/>
              <p:nvPr/>
            </p:nvSpPr>
            <p:spPr>
              <a:xfrm>
                <a:off x="8154179" y="4385849"/>
                <a:ext cx="779885" cy="521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MUL</a:t>
                </a:r>
              </a:p>
            </p:txBody>
          </p:sp>
        </p:grpSp>
        <p:sp>
          <p:nvSpPr>
            <p:cNvPr id="44" name="テキスト ボックス 217">
              <a:extLst>
                <a:ext uri="{FF2B5EF4-FFF2-40B4-BE49-F238E27FC236}">
                  <a16:creationId xmlns:a16="http://schemas.microsoft.com/office/drawing/2014/main" id="{5E3C6A2D-34C8-44A4-82A2-E46C8CBC517E}"/>
                </a:ext>
              </a:extLst>
            </p:cNvPr>
            <p:cNvSpPr txBox="1"/>
            <p:nvPr/>
          </p:nvSpPr>
          <p:spPr>
            <a:xfrm>
              <a:off x="8604205" y="5127415"/>
              <a:ext cx="1018013" cy="3692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4800">
                  <a:solidFill>
                    <a:schemeClr val="lt1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45" name="テキスト ボックス 217">
              <a:extLst>
                <a:ext uri="{FF2B5EF4-FFF2-40B4-BE49-F238E27FC236}">
                  <a16:creationId xmlns:a16="http://schemas.microsoft.com/office/drawing/2014/main" id="{F2DCE352-5EA6-45E1-9672-D5D5000AABF9}"/>
                </a:ext>
              </a:extLst>
            </p:cNvPr>
            <p:cNvSpPr txBox="1"/>
            <p:nvPr/>
          </p:nvSpPr>
          <p:spPr>
            <a:xfrm>
              <a:off x="10284924" y="5127414"/>
              <a:ext cx="1018013" cy="3692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4800">
                  <a:solidFill>
                    <a:schemeClr val="lt1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46" name="テキスト ボックス 217">
              <a:extLst>
                <a:ext uri="{FF2B5EF4-FFF2-40B4-BE49-F238E27FC236}">
                  <a16:creationId xmlns:a16="http://schemas.microsoft.com/office/drawing/2014/main" id="{B8A2907C-B12C-4D5D-B427-089EC2783E12}"/>
                </a:ext>
              </a:extLst>
            </p:cNvPr>
            <p:cNvSpPr txBox="1"/>
            <p:nvPr/>
          </p:nvSpPr>
          <p:spPr>
            <a:xfrm>
              <a:off x="8604205" y="3823216"/>
              <a:ext cx="1018013" cy="3692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4800">
                  <a:solidFill>
                    <a:schemeClr val="lt1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47" name="テキスト ボックス 217">
              <a:extLst>
                <a:ext uri="{FF2B5EF4-FFF2-40B4-BE49-F238E27FC236}">
                  <a16:creationId xmlns:a16="http://schemas.microsoft.com/office/drawing/2014/main" id="{EC99787E-BD4E-4116-82F7-A571B7703A1F}"/>
                </a:ext>
              </a:extLst>
            </p:cNvPr>
            <p:cNvSpPr txBox="1"/>
            <p:nvPr/>
          </p:nvSpPr>
          <p:spPr>
            <a:xfrm>
              <a:off x="10284924" y="3823215"/>
              <a:ext cx="1018013" cy="3692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4800">
                  <a:solidFill>
                    <a:schemeClr val="lt1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D637EF-C8FB-4CFF-B9D9-194DB80700F7}"/>
                </a:ext>
              </a:extLst>
            </p:cNvPr>
            <p:cNvSpPr/>
            <p:nvPr/>
          </p:nvSpPr>
          <p:spPr>
            <a:xfrm>
              <a:off x="8319030" y="3636420"/>
              <a:ext cx="3253839" cy="19947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17C4FFA-FD33-4400-A819-6F607ABE010A}"/>
              </a:ext>
            </a:extLst>
          </p:cNvPr>
          <p:cNvSpPr txBox="1"/>
          <p:nvPr/>
        </p:nvSpPr>
        <p:spPr>
          <a:xfrm>
            <a:off x="8733097" y="5663844"/>
            <a:ext cx="2500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RTL (Circuit)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83823925-AD09-438F-BC51-25F6492B4180}"/>
              </a:ext>
            </a:extLst>
          </p:cNvPr>
          <p:cNvSpPr/>
          <p:nvPr/>
        </p:nvSpPr>
        <p:spPr>
          <a:xfrm>
            <a:off x="3828792" y="4288756"/>
            <a:ext cx="667212" cy="36668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82F451BB-8865-441F-B466-4D0262C9A25B}"/>
              </a:ext>
            </a:extLst>
          </p:cNvPr>
          <p:cNvSpPr/>
          <p:nvPr/>
        </p:nvSpPr>
        <p:spPr>
          <a:xfrm>
            <a:off x="7421372" y="4286582"/>
            <a:ext cx="667212" cy="36668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8B4217-471F-43B1-BE40-033278865E2E}"/>
              </a:ext>
            </a:extLst>
          </p:cNvPr>
          <p:cNvCxnSpPr>
            <a:cxnSpLocks/>
          </p:cNvCxnSpPr>
          <p:nvPr/>
        </p:nvCxnSpPr>
        <p:spPr>
          <a:xfrm>
            <a:off x="8872185" y="4121565"/>
            <a:ext cx="0" cy="2485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E15B901-FDC8-4F5B-81E3-5E5702CA35C4}"/>
              </a:ext>
            </a:extLst>
          </p:cNvPr>
          <p:cNvCxnSpPr>
            <a:cxnSpLocks/>
          </p:cNvCxnSpPr>
          <p:nvPr/>
        </p:nvCxnSpPr>
        <p:spPr>
          <a:xfrm>
            <a:off x="9495971" y="4121565"/>
            <a:ext cx="0" cy="2485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58BD27D-6AA3-46B7-A54F-3E0B0382901E}"/>
              </a:ext>
            </a:extLst>
          </p:cNvPr>
          <p:cNvCxnSpPr>
            <a:cxnSpLocks/>
          </p:cNvCxnSpPr>
          <p:nvPr/>
        </p:nvCxnSpPr>
        <p:spPr>
          <a:xfrm flipH="1">
            <a:off x="9179153" y="4817455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F63432B-C19F-4509-A6D1-71B4ABA88D64}"/>
              </a:ext>
            </a:extLst>
          </p:cNvPr>
          <p:cNvCxnSpPr>
            <a:cxnSpLocks/>
          </p:cNvCxnSpPr>
          <p:nvPr/>
        </p:nvCxnSpPr>
        <p:spPr>
          <a:xfrm flipH="1">
            <a:off x="10695557" y="4808311"/>
            <a:ext cx="0" cy="2468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048D27C-7CB1-4E2D-A9E4-E4645DCF21F9}"/>
              </a:ext>
            </a:extLst>
          </p:cNvPr>
          <p:cNvCxnSpPr>
            <a:cxnSpLocks/>
          </p:cNvCxnSpPr>
          <p:nvPr/>
        </p:nvCxnSpPr>
        <p:spPr>
          <a:xfrm>
            <a:off x="10427935" y="4121565"/>
            <a:ext cx="0" cy="2485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F23B4FE-4F2C-44E0-892B-4866D30079EF}"/>
              </a:ext>
            </a:extLst>
          </p:cNvPr>
          <p:cNvCxnSpPr>
            <a:cxnSpLocks/>
          </p:cNvCxnSpPr>
          <p:nvPr/>
        </p:nvCxnSpPr>
        <p:spPr>
          <a:xfrm>
            <a:off x="11051721" y="4121565"/>
            <a:ext cx="0" cy="2485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69807AF-BD6B-4CF6-A1F0-0B4CF4E40793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 rot="5400000" flipH="1">
            <a:off x="8324149" y="4589037"/>
            <a:ext cx="1673456" cy="12700"/>
          </a:xfrm>
          <a:prstGeom prst="bentConnector5">
            <a:avLst>
              <a:gd name="adj1" fmla="val -4174"/>
              <a:gd name="adj2" fmla="val -5867299"/>
              <a:gd name="adj3" fmla="val 10645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ED611C5F-BE4A-4B5B-85F5-7D3824C2E08B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>
          <a:xfrm rot="5400000" flipH="1">
            <a:off x="9847518" y="4589036"/>
            <a:ext cx="1673456" cy="12700"/>
          </a:xfrm>
          <a:prstGeom prst="bentConnector5">
            <a:avLst>
              <a:gd name="adj1" fmla="val -4174"/>
              <a:gd name="adj2" fmla="val 6132701"/>
              <a:gd name="adj3" fmla="val 10645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090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1FAB9-AAF8-474C-9B4E-862C6384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2B48D-3957-484C-81E5-14D86E70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HLS: Program-to-Circuit Challenges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E0D8BA-F046-4576-9534-0BC61296135F}"/>
              </a:ext>
            </a:extLst>
          </p:cNvPr>
          <p:cNvGrpSpPr/>
          <p:nvPr/>
        </p:nvGrpSpPr>
        <p:grpSpPr>
          <a:xfrm>
            <a:off x="4713933" y="3502641"/>
            <a:ext cx="2487909" cy="2180616"/>
            <a:chOff x="4905684" y="3489141"/>
            <a:chExt cx="2487909" cy="218061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04A2DAB-2CFB-415E-9A10-48737A4A78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32306" y="3489141"/>
              <a:ext cx="2127387" cy="2011680"/>
              <a:chOff x="8515769" y="1488226"/>
              <a:chExt cx="1883452" cy="176699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2BCC9B2-EEC9-4CBF-86F0-CE471EFCF51A}"/>
                  </a:ext>
                </a:extLst>
              </p:cNvPr>
              <p:cNvSpPr/>
              <p:nvPr/>
            </p:nvSpPr>
            <p:spPr>
              <a:xfrm flipH="1">
                <a:off x="9292495" y="1496749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ED3482-E24D-4001-86B0-DC0164512334}"/>
                  </a:ext>
                </a:extLst>
              </p:cNvPr>
              <p:cNvSpPr/>
              <p:nvPr/>
            </p:nvSpPr>
            <p:spPr>
              <a:xfrm flipH="1">
                <a:off x="8515769" y="1488226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3F9F364-EE43-4B27-8F3C-CDBA22B96C1F}"/>
                  </a:ext>
                </a:extLst>
              </p:cNvPr>
              <p:cNvSpPr/>
              <p:nvPr/>
            </p:nvSpPr>
            <p:spPr>
              <a:xfrm flipH="1">
                <a:off x="10072302" y="1516260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BCDAEF1-58D5-4DB0-9683-C79F98E2F528}"/>
                  </a:ext>
                </a:extLst>
              </p:cNvPr>
              <p:cNvSpPr/>
              <p:nvPr/>
            </p:nvSpPr>
            <p:spPr>
              <a:xfrm flipH="1">
                <a:off x="8885286" y="2056610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85F0025-3FC0-44AE-B50D-36B2081A000D}"/>
                  </a:ext>
                </a:extLst>
              </p:cNvPr>
              <p:cNvSpPr/>
              <p:nvPr/>
            </p:nvSpPr>
            <p:spPr>
              <a:xfrm flipH="1">
                <a:off x="9681912" y="2056610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7E97F39-C3FD-4181-AED1-8CD461785DE7}"/>
                  </a:ext>
                </a:extLst>
              </p:cNvPr>
              <p:cNvSpPr/>
              <p:nvPr/>
            </p:nvSpPr>
            <p:spPr>
              <a:xfrm flipH="1">
                <a:off x="8885793" y="2720466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23EB032-4890-424C-AA49-51B080D34695}"/>
                  </a:ext>
                </a:extLst>
              </p:cNvPr>
              <p:cNvSpPr/>
              <p:nvPr/>
            </p:nvSpPr>
            <p:spPr>
              <a:xfrm flipH="1">
                <a:off x="9687618" y="2720613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C913AFF-FF56-4752-88F5-EB3B6E82464A}"/>
                  </a:ext>
                </a:extLst>
              </p:cNvPr>
              <p:cNvCxnSpPr>
                <a:cxnSpLocks/>
                <a:stCxn id="8" idx="4"/>
                <a:endCxn id="12" idx="7"/>
              </p:cNvCxnSpPr>
              <p:nvPr/>
            </p:nvCxnSpPr>
            <p:spPr>
              <a:xfrm>
                <a:off x="9455954" y="1818834"/>
                <a:ext cx="273834" cy="2849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F80AA5B-8EEB-4A4F-AF2F-5F905FE19A61}"/>
                  </a:ext>
                </a:extLst>
              </p:cNvPr>
              <p:cNvCxnSpPr>
                <a:cxnSpLocks/>
                <a:stCxn id="10" idx="4"/>
                <a:endCxn id="12" idx="1"/>
              </p:cNvCxnSpPr>
              <p:nvPr/>
            </p:nvCxnSpPr>
            <p:spPr>
              <a:xfrm flipH="1">
                <a:off x="9960955" y="1838345"/>
                <a:ext cx="274806" cy="2654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5DE9BEA-EC48-4575-97DE-2044BD06405E}"/>
                  </a:ext>
                </a:extLst>
              </p:cNvPr>
              <p:cNvCxnSpPr>
                <a:cxnSpLocks/>
                <a:stCxn id="8" idx="4"/>
                <a:endCxn id="11" idx="1"/>
              </p:cNvCxnSpPr>
              <p:nvPr/>
            </p:nvCxnSpPr>
            <p:spPr>
              <a:xfrm flipH="1">
                <a:off x="9164329" y="1818834"/>
                <a:ext cx="291625" cy="2849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CA92D48-154B-43B7-8336-973F3633BFDE}"/>
                  </a:ext>
                </a:extLst>
              </p:cNvPr>
              <p:cNvCxnSpPr>
                <a:cxnSpLocks/>
                <a:stCxn id="9" idx="4"/>
                <a:endCxn id="11" idx="7"/>
              </p:cNvCxnSpPr>
              <p:nvPr/>
            </p:nvCxnSpPr>
            <p:spPr>
              <a:xfrm>
                <a:off x="8679228" y="1810311"/>
                <a:ext cx="253934" cy="29346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EC50BB0-2935-4D2B-BDD8-D693EB1D886F}"/>
                  </a:ext>
                </a:extLst>
              </p:cNvPr>
              <p:cNvCxnSpPr>
                <a:cxnSpLocks/>
                <a:stCxn id="12" idx="4"/>
                <a:endCxn id="14" idx="0"/>
              </p:cNvCxnSpPr>
              <p:nvPr/>
            </p:nvCxnSpPr>
            <p:spPr>
              <a:xfrm>
                <a:off x="9845371" y="2378695"/>
                <a:ext cx="5706" cy="3419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3BC28A5-49F8-45F1-A285-07F493848260}"/>
                  </a:ext>
                </a:extLst>
              </p:cNvPr>
              <p:cNvCxnSpPr>
                <a:cxnSpLocks/>
                <a:stCxn id="11" idx="4"/>
                <a:endCxn id="13" idx="0"/>
              </p:cNvCxnSpPr>
              <p:nvPr/>
            </p:nvCxnSpPr>
            <p:spPr>
              <a:xfrm>
                <a:off x="9048745" y="2378695"/>
                <a:ext cx="507" cy="3417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CD7F5A9-8733-437D-B2BB-4ACE7412A4ED}"/>
                  </a:ext>
                </a:extLst>
              </p:cNvPr>
              <p:cNvCxnSpPr>
                <a:cxnSpLocks/>
                <a:stCxn id="11" idx="4"/>
                <a:endCxn id="14" idx="0"/>
              </p:cNvCxnSpPr>
              <p:nvPr/>
            </p:nvCxnSpPr>
            <p:spPr>
              <a:xfrm>
                <a:off x="9048745" y="2378695"/>
                <a:ext cx="802332" cy="3419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5D50425-05F5-43CA-83A0-A427CAC5CD23}"/>
                  </a:ext>
                </a:extLst>
              </p:cNvPr>
              <p:cNvCxnSpPr>
                <a:cxnSpLocks/>
                <a:stCxn id="14" idx="4"/>
              </p:cNvCxnSpPr>
              <p:nvPr/>
            </p:nvCxnSpPr>
            <p:spPr>
              <a:xfrm>
                <a:off x="9851077" y="3042698"/>
                <a:ext cx="0" cy="21252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7E7CFE4-74FD-4360-AB7B-89F6FA069F43}"/>
                  </a:ext>
                </a:extLst>
              </p:cNvPr>
              <p:cNvCxnSpPr>
                <a:cxnSpLocks/>
                <a:stCxn id="13" idx="4"/>
              </p:cNvCxnSpPr>
              <p:nvPr/>
            </p:nvCxnSpPr>
            <p:spPr>
              <a:xfrm flipH="1">
                <a:off x="9048745" y="3042551"/>
                <a:ext cx="507" cy="2126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DA5AF9-AEC1-4FC2-8E3C-F01785BC7AD7}"/>
                    </a:ext>
                  </a:extLst>
                </p:cNvPr>
                <p:cNvSpPr txBox="1"/>
                <p:nvPr/>
              </p:nvSpPr>
              <p:spPr>
                <a:xfrm flipH="1">
                  <a:off x="5164526" y="5276764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DA5AF9-AEC1-4FC2-8E3C-F01785BC7A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164526" y="5276764"/>
                  <a:ext cx="427813" cy="392993"/>
                </a:xfrm>
                <a:prstGeom prst="rect">
                  <a:avLst/>
                </a:prstGeom>
                <a:blipFill>
                  <a:blip r:embed="rId2"/>
                  <a:stretch>
                    <a:fillRect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5E0F7A5-7A76-46AF-8322-EA2AB140FF3D}"/>
                    </a:ext>
                  </a:extLst>
                </p:cNvPr>
                <p:cNvSpPr txBox="1"/>
                <p:nvPr/>
              </p:nvSpPr>
              <p:spPr>
                <a:xfrm flipH="1">
                  <a:off x="6146126" y="5272542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5E0F7A5-7A76-46AF-8322-EA2AB140F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146126" y="5272542"/>
                  <a:ext cx="427813" cy="392993"/>
                </a:xfrm>
                <a:prstGeom prst="rect">
                  <a:avLst/>
                </a:prstGeom>
                <a:blipFill>
                  <a:blip r:embed="rId3"/>
                  <a:stretch>
                    <a:fillRect b="-30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5EAAAF-2ADA-4937-A8B2-0697DF963F55}"/>
                    </a:ext>
                  </a:extLst>
                </p:cNvPr>
                <p:cNvSpPr txBox="1"/>
                <p:nvPr/>
              </p:nvSpPr>
              <p:spPr>
                <a:xfrm flipH="1">
                  <a:off x="5920192" y="3845085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5EAAAF-2ADA-4937-A8B2-0697DF963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920192" y="3845085"/>
                  <a:ext cx="427813" cy="392993"/>
                </a:xfrm>
                <a:prstGeom prst="rect">
                  <a:avLst/>
                </a:prstGeom>
                <a:blipFill>
                  <a:blip r:embed="rId4"/>
                  <a:stretch>
                    <a:fillRect b="-468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32628B8-5FD7-48DF-B24D-4010B6AF7D61}"/>
                    </a:ext>
                  </a:extLst>
                </p:cNvPr>
                <p:cNvSpPr txBox="1"/>
                <p:nvPr/>
              </p:nvSpPr>
              <p:spPr>
                <a:xfrm flipH="1">
                  <a:off x="4905684" y="3774888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32628B8-5FD7-48DF-B24D-4010B6AF7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905684" y="3774888"/>
                  <a:ext cx="427813" cy="392993"/>
                </a:xfrm>
                <a:prstGeom prst="rect">
                  <a:avLst/>
                </a:prstGeom>
                <a:blipFill>
                  <a:blip r:embed="rId5"/>
                  <a:stretch>
                    <a:fillRect b="-30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B90DA72-1CF3-4AC0-A6FB-A52A9135A91D}"/>
                    </a:ext>
                  </a:extLst>
                </p:cNvPr>
                <p:cNvSpPr txBox="1"/>
                <p:nvPr/>
              </p:nvSpPr>
              <p:spPr>
                <a:xfrm flipH="1">
                  <a:off x="6965780" y="3809716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B90DA72-1CF3-4AC0-A6FB-A52A9135A9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65780" y="3809716"/>
                  <a:ext cx="427813" cy="392993"/>
                </a:xfrm>
                <a:prstGeom prst="rect">
                  <a:avLst/>
                </a:prstGeom>
                <a:blipFill>
                  <a:blip r:embed="rId6"/>
                  <a:stretch>
                    <a:fillRect b="-30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814A151-F40C-42B9-A148-DD5F0758ADE4}"/>
                    </a:ext>
                  </a:extLst>
                </p:cNvPr>
                <p:cNvSpPr txBox="1"/>
                <p:nvPr/>
              </p:nvSpPr>
              <p:spPr>
                <a:xfrm flipH="1">
                  <a:off x="5189510" y="4445446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814A151-F40C-42B9-A148-DD5F0758A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189510" y="4445446"/>
                  <a:ext cx="427813" cy="392993"/>
                </a:xfrm>
                <a:prstGeom prst="rect">
                  <a:avLst/>
                </a:prstGeom>
                <a:blipFill>
                  <a:blip r:embed="rId7"/>
                  <a:stretch>
                    <a:fillRect l="-5714" b="-10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41B9D2-869D-45B2-9B23-45E13362282E}"/>
                    </a:ext>
                  </a:extLst>
                </p:cNvPr>
                <p:cNvSpPr txBox="1"/>
                <p:nvPr/>
              </p:nvSpPr>
              <p:spPr>
                <a:xfrm flipH="1">
                  <a:off x="6656661" y="4430088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41B9D2-869D-45B2-9B23-45E1336228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656661" y="4430088"/>
                  <a:ext cx="427813" cy="392993"/>
                </a:xfrm>
                <a:prstGeom prst="rect">
                  <a:avLst/>
                </a:prstGeom>
                <a:blipFill>
                  <a:blip r:embed="rId8"/>
                  <a:stretch>
                    <a:fillRect l="-5714" b="-109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正方形/長方形 187">
            <a:extLst>
              <a:ext uri="{FF2B5EF4-FFF2-40B4-BE49-F238E27FC236}">
                <a16:creationId xmlns:a16="http://schemas.microsoft.com/office/drawing/2014/main" id="{718B88D2-151D-4C33-B089-F0D389338AD9}"/>
              </a:ext>
            </a:extLst>
          </p:cNvPr>
          <p:cNvSpPr/>
          <p:nvPr/>
        </p:nvSpPr>
        <p:spPr>
          <a:xfrm>
            <a:off x="1576924" y="3463238"/>
            <a:ext cx="1873914" cy="201337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x1 = a + b;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x2 = b + c;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x3 = d * e;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y1 = x1 * x2;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y2 = x2 * x3;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o1 = y1 + 5;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o2 = y1 * y2;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645E8D-4976-4542-A04D-4C8A6A37B3C8}"/>
              </a:ext>
            </a:extLst>
          </p:cNvPr>
          <p:cNvSpPr txBox="1"/>
          <p:nvPr/>
        </p:nvSpPr>
        <p:spPr>
          <a:xfrm>
            <a:off x="3914290" y="5663845"/>
            <a:ext cx="3701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Data Flow Graph (DFG)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A9401B-F340-4676-8B1E-5DFFEC1ED786}"/>
              </a:ext>
            </a:extLst>
          </p:cNvPr>
          <p:cNvSpPr txBox="1"/>
          <p:nvPr/>
        </p:nvSpPr>
        <p:spPr>
          <a:xfrm>
            <a:off x="1698741" y="5663845"/>
            <a:ext cx="1633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rPr>
              <a:t>Program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17C4FFA-FD33-4400-A819-6F607ABE010A}"/>
              </a:ext>
            </a:extLst>
          </p:cNvPr>
          <p:cNvSpPr txBox="1"/>
          <p:nvPr/>
        </p:nvSpPr>
        <p:spPr>
          <a:xfrm>
            <a:off x="8733097" y="5663844"/>
            <a:ext cx="2500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RTL (Circuit)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83823925-AD09-438F-BC51-25F6492B4180}"/>
              </a:ext>
            </a:extLst>
          </p:cNvPr>
          <p:cNvSpPr/>
          <p:nvPr/>
        </p:nvSpPr>
        <p:spPr>
          <a:xfrm>
            <a:off x="3828792" y="4288756"/>
            <a:ext cx="667212" cy="36668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82F451BB-8865-441F-B466-4D0262C9A25B}"/>
              </a:ext>
            </a:extLst>
          </p:cNvPr>
          <p:cNvSpPr/>
          <p:nvPr/>
        </p:nvSpPr>
        <p:spPr>
          <a:xfrm>
            <a:off x="7421372" y="4286582"/>
            <a:ext cx="667212" cy="36668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924CBA2B-E00C-424D-ABE8-9514E97B9D4C}"/>
              </a:ext>
            </a:extLst>
          </p:cNvPr>
          <p:cNvSpPr/>
          <p:nvPr/>
        </p:nvSpPr>
        <p:spPr>
          <a:xfrm>
            <a:off x="2625504" y="2697933"/>
            <a:ext cx="7360467" cy="731520"/>
          </a:xfrm>
          <a:prstGeom prst="curved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966E54-888A-46D0-B7DF-AA8459C4EAE5}"/>
              </a:ext>
            </a:extLst>
          </p:cNvPr>
          <p:cNvSpPr txBox="1"/>
          <p:nvPr/>
        </p:nvSpPr>
        <p:spPr>
          <a:xfrm>
            <a:off x="4496004" y="2208455"/>
            <a:ext cx="3318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orbel" panose="020B0503020204020204" pitchFamily="34" charset="0"/>
              </a:rPr>
              <a:t>Program-to-Circuit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90D924-2D51-47DD-BCD1-70300D68F231}"/>
              </a:ext>
            </a:extLst>
          </p:cNvPr>
          <p:cNvSpPr txBox="1"/>
          <p:nvPr/>
        </p:nvSpPr>
        <p:spPr>
          <a:xfrm>
            <a:off x="761829" y="1187279"/>
            <a:ext cx="3032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</a:rPr>
              <a:t>Hard-to-predict RTL circuit quality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64CF91-CC14-4BCD-8F23-0EE1082BDAED}"/>
              </a:ext>
            </a:extLst>
          </p:cNvPr>
          <p:cNvSpPr txBox="1"/>
          <p:nvPr/>
        </p:nvSpPr>
        <p:spPr>
          <a:xfrm>
            <a:off x="4949323" y="1187279"/>
            <a:ext cx="24719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</a:rPr>
              <a:t>Multi-objective trade-offs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D2CF65-8B9F-4A74-A8AF-1ACE213D4E6B}"/>
              </a:ext>
            </a:extLst>
          </p:cNvPr>
          <p:cNvSpPr txBox="1"/>
          <p:nvPr/>
        </p:nvSpPr>
        <p:spPr>
          <a:xfrm>
            <a:off x="9091381" y="1187279"/>
            <a:ext cx="28095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</a:rPr>
              <a:t>Manual code transformation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33AF873-137F-4B60-8389-68AFC402B4D2}"/>
              </a:ext>
            </a:extLst>
          </p:cNvPr>
          <p:cNvSpPr/>
          <p:nvPr/>
        </p:nvSpPr>
        <p:spPr>
          <a:xfrm>
            <a:off x="616973" y="1187279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02199D-FB2A-458A-9602-41723FBFA4F7}"/>
              </a:ext>
            </a:extLst>
          </p:cNvPr>
          <p:cNvSpPr/>
          <p:nvPr/>
        </p:nvSpPr>
        <p:spPr>
          <a:xfrm>
            <a:off x="4797296" y="1187279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7A96BBD-9B2A-4B5F-AC81-BE7B9295054D}"/>
              </a:ext>
            </a:extLst>
          </p:cNvPr>
          <p:cNvSpPr/>
          <p:nvPr/>
        </p:nvSpPr>
        <p:spPr>
          <a:xfrm>
            <a:off x="8943588" y="1187279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rbel" panose="020B0503020204020204" pitchFamily="34" charset="0"/>
              </a:rPr>
              <a:t>3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57022D0-63FE-4A7C-84FA-52B49B757E44}"/>
              </a:ext>
            </a:extLst>
          </p:cNvPr>
          <p:cNvGrpSpPr/>
          <p:nvPr/>
        </p:nvGrpSpPr>
        <p:grpSpPr>
          <a:xfrm>
            <a:off x="8441047" y="3565513"/>
            <a:ext cx="2949213" cy="1994754"/>
            <a:chOff x="8319030" y="3636420"/>
            <a:chExt cx="3253839" cy="199475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B3E3B56-A141-49E1-B2C7-812A975EB15D}"/>
                </a:ext>
              </a:extLst>
            </p:cNvPr>
            <p:cNvGrpSpPr/>
            <p:nvPr/>
          </p:nvGrpSpPr>
          <p:grpSpPr>
            <a:xfrm>
              <a:off x="8439892" y="4440974"/>
              <a:ext cx="1371600" cy="497082"/>
              <a:chOff x="7777556" y="4211385"/>
              <a:chExt cx="1533132" cy="701845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07073DC-A85F-439F-A042-0176E0CEECE9}"/>
                  </a:ext>
                </a:extLst>
              </p:cNvPr>
              <p:cNvSpPr/>
              <p:nvPr/>
            </p:nvSpPr>
            <p:spPr>
              <a:xfrm rot="5400000">
                <a:off x="8221355" y="3767586"/>
                <a:ext cx="645534" cy="1533132"/>
              </a:xfrm>
              <a:custGeom>
                <a:avLst/>
                <a:gdLst>
                  <a:gd name="connsiteX0" fmla="*/ 0 w 478632"/>
                  <a:gd name="connsiteY0" fmla="*/ 0 h 871537"/>
                  <a:gd name="connsiteX1" fmla="*/ 0 w 478632"/>
                  <a:gd name="connsiteY1" fmla="*/ 314325 h 871537"/>
                  <a:gd name="connsiteX2" fmla="*/ 185738 w 478632"/>
                  <a:gd name="connsiteY2" fmla="*/ 445293 h 871537"/>
                  <a:gd name="connsiteX3" fmla="*/ 9525 w 478632"/>
                  <a:gd name="connsiteY3" fmla="*/ 561975 h 871537"/>
                  <a:gd name="connsiteX4" fmla="*/ 9525 w 478632"/>
                  <a:gd name="connsiteY4" fmla="*/ 871537 h 871537"/>
                  <a:gd name="connsiteX5" fmla="*/ 478632 w 478632"/>
                  <a:gd name="connsiteY5" fmla="*/ 571500 h 871537"/>
                  <a:gd name="connsiteX6" fmla="*/ 478632 w 478632"/>
                  <a:gd name="connsiteY6" fmla="*/ 309562 h 871537"/>
                  <a:gd name="connsiteX7" fmla="*/ 0 w 478632"/>
                  <a:gd name="connsiteY7" fmla="*/ 0 h 87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8632" h="871537">
                    <a:moveTo>
                      <a:pt x="0" y="0"/>
                    </a:moveTo>
                    <a:lnTo>
                      <a:pt x="0" y="314325"/>
                    </a:lnTo>
                    <a:lnTo>
                      <a:pt x="185738" y="445293"/>
                    </a:lnTo>
                    <a:lnTo>
                      <a:pt x="9525" y="561975"/>
                    </a:lnTo>
                    <a:lnTo>
                      <a:pt x="9525" y="871537"/>
                    </a:lnTo>
                    <a:lnTo>
                      <a:pt x="478632" y="571500"/>
                    </a:lnTo>
                    <a:lnTo>
                      <a:pt x="478632" y="309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98BF38A-4706-4564-9291-DA5C4DC587A5}"/>
                  </a:ext>
                </a:extLst>
              </p:cNvPr>
              <p:cNvSpPr txBox="1"/>
              <p:nvPr/>
            </p:nvSpPr>
            <p:spPr>
              <a:xfrm>
                <a:off x="8154179" y="4391759"/>
                <a:ext cx="779885" cy="521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ADD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D527A2D-4DE3-4049-8655-4DFD722CE4B1}"/>
                </a:ext>
              </a:extLst>
            </p:cNvPr>
            <p:cNvGrpSpPr/>
            <p:nvPr/>
          </p:nvGrpSpPr>
          <p:grpSpPr>
            <a:xfrm>
              <a:off x="10120612" y="4440971"/>
              <a:ext cx="1371600" cy="473941"/>
              <a:chOff x="7777557" y="4238149"/>
              <a:chExt cx="1533132" cy="669171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81E7F70E-F5CE-4623-96C4-A644E0B5E302}"/>
                  </a:ext>
                </a:extLst>
              </p:cNvPr>
              <p:cNvSpPr/>
              <p:nvPr/>
            </p:nvSpPr>
            <p:spPr>
              <a:xfrm rot="5400000">
                <a:off x="8234738" y="3780968"/>
                <a:ext cx="618769" cy="1533132"/>
              </a:xfrm>
              <a:custGeom>
                <a:avLst/>
                <a:gdLst>
                  <a:gd name="connsiteX0" fmla="*/ 0 w 478632"/>
                  <a:gd name="connsiteY0" fmla="*/ 0 h 871537"/>
                  <a:gd name="connsiteX1" fmla="*/ 0 w 478632"/>
                  <a:gd name="connsiteY1" fmla="*/ 314325 h 871537"/>
                  <a:gd name="connsiteX2" fmla="*/ 185738 w 478632"/>
                  <a:gd name="connsiteY2" fmla="*/ 445293 h 871537"/>
                  <a:gd name="connsiteX3" fmla="*/ 9525 w 478632"/>
                  <a:gd name="connsiteY3" fmla="*/ 561975 h 871537"/>
                  <a:gd name="connsiteX4" fmla="*/ 9525 w 478632"/>
                  <a:gd name="connsiteY4" fmla="*/ 871537 h 871537"/>
                  <a:gd name="connsiteX5" fmla="*/ 478632 w 478632"/>
                  <a:gd name="connsiteY5" fmla="*/ 571500 h 871537"/>
                  <a:gd name="connsiteX6" fmla="*/ 478632 w 478632"/>
                  <a:gd name="connsiteY6" fmla="*/ 309562 h 871537"/>
                  <a:gd name="connsiteX7" fmla="*/ 0 w 478632"/>
                  <a:gd name="connsiteY7" fmla="*/ 0 h 87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8632" h="871537">
                    <a:moveTo>
                      <a:pt x="0" y="0"/>
                    </a:moveTo>
                    <a:lnTo>
                      <a:pt x="0" y="314325"/>
                    </a:lnTo>
                    <a:lnTo>
                      <a:pt x="185738" y="445293"/>
                    </a:lnTo>
                    <a:lnTo>
                      <a:pt x="9525" y="561975"/>
                    </a:lnTo>
                    <a:lnTo>
                      <a:pt x="9525" y="871537"/>
                    </a:lnTo>
                    <a:lnTo>
                      <a:pt x="478632" y="571500"/>
                    </a:lnTo>
                    <a:lnTo>
                      <a:pt x="478632" y="309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F492CF0-AF36-4911-9504-65778BB373AF}"/>
                  </a:ext>
                </a:extLst>
              </p:cNvPr>
              <p:cNvSpPr txBox="1"/>
              <p:nvPr/>
            </p:nvSpPr>
            <p:spPr>
              <a:xfrm>
                <a:off x="8154179" y="4385849"/>
                <a:ext cx="779885" cy="521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MUL</a:t>
                </a:r>
              </a:p>
            </p:txBody>
          </p:sp>
        </p:grpSp>
        <p:sp>
          <p:nvSpPr>
            <p:cNvPr id="62" name="テキスト ボックス 217">
              <a:extLst>
                <a:ext uri="{FF2B5EF4-FFF2-40B4-BE49-F238E27FC236}">
                  <a16:creationId xmlns:a16="http://schemas.microsoft.com/office/drawing/2014/main" id="{FA1705EA-935F-4BBA-A3D4-DF450F7FF9A9}"/>
                </a:ext>
              </a:extLst>
            </p:cNvPr>
            <p:cNvSpPr txBox="1"/>
            <p:nvPr/>
          </p:nvSpPr>
          <p:spPr>
            <a:xfrm>
              <a:off x="8604205" y="5127415"/>
              <a:ext cx="1018013" cy="3692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4800">
                  <a:solidFill>
                    <a:schemeClr val="lt1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63" name="テキスト ボックス 217">
              <a:extLst>
                <a:ext uri="{FF2B5EF4-FFF2-40B4-BE49-F238E27FC236}">
                  <a16:creationId xmlns:a16="http://schemas.microsoft.com/office/drawing/2014/main" id="{01C20191-D6F2-40F1-BDDB-EDEA570A8972}"/>
                </a:ext>
              </a:extLst>
            </p:cNvPr>
            <p:cNvSpPr txBox="1"/>
            <p:nvPr/>
          </p:nvSpPr>
          <p:spPr>
            <a:xfrm>
              <a:off x="10284924" y="5127414"/>
              <a:ext cx="1018013" cy="3692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4800">
                  <a:solidFill>
                    <a:schemeClr val="lt1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64" name="テキスト ボックス 217">
              <a:extLst>
                <a:ext uri="{FF2B5EF4-FFF2-40B4-BE49-F238E27FC236}">
                  <a16:creationId xmlns:a16="http://schemas.microsoft.com/office/drawing/2014/main" id="{010DD7DC-7C86-491D-A4B9-AD4925D7F3F7}"/>
                </a:ext>
              </a:extLst>
            </p:cNvPr>
            <p:cNvSpPr txBox="1"/>
            <p:nvPr/>
          </p:nvSpPr>
          <p:spPr>
            <a:xfrm>
              <a:off x="8604205" y="3823216"/>
              <a:ext cx="1018013" cy="3692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4800">
                  <a:solidFill>
                    <a:schemeClr val="lt1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65" name="テキスト ボックス 217">
              <a:extLst>
                <a:ext uri="{FF2B5EF4-FFF2-40B4-BE49-F238E27FC236}">
                  <a16:creationId xmlns:a16="http://schemas.microsoft.com/office/drawing/2014/main" id="{AE53B693-04BD-437B-8468-575FAA3F966B}"/>
                </a:ext>
              </a:extLst>
            </p:cNvPr>
            <p:cNvSpPr txBox="1"/>
            <p:nvPr/>
          </p:nvSpPr>
          <p:spPr>
            <a:xfrm>
              <a:off x="10284924" y="3823215"/>
              <a:ext cx="1018013" cy="3692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4800">
                  <a:solidFill>
                    <a:schemeClr val="lt1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13A9335-696F-40FE-9B7C-6C1D28B74FD3}"/>
                </a:ext>
              </a:extLst>
            </p:cNvPr>
            <p:cNvSpPr/>
            <p:nvPr/>
          </p:nvSpPr>
          <p:spPr>
            <a:xfrm>
              <a:off x="8319030" y="3636420"/>
              <a:ext cx="3253839" cy="19947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B0EE855-008A-4B4F-917B-9FA2F0DDF47F}"/>
              </a:ext>
            </a:extLst>
          </p:cNvPr>
          <p:cNvCxnSpPr>
            <a:cxnSpLocks/>
          </p:cNvCxnSpPr>
          <p:nvPr/>
        </p:nvCxnSpPr>
        <p:spPr>
          <a:xfrm>
            <a:off x="8872185" y="4121565"/>
            <a:ext cx="0" cy="2485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F0A0CA3-3C47-420D-8FB7-A9C11BF39520}"/>
              </a:ext>
            </a:extLst>
          </p:cNvPr>
          <p:cNvCxnSpPr>
            <a:cxnSpLocks/>
          </p:cNvCxnSpPr>
          <p:nvPr/>
        </p:nvCxnSpPr>
        <p:spPr>
          <a:xfrm>
            <a:off x="9495971" y="4121565"/>
            <a:ext cx="0" cy="2485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C88E8E3-8DA8-4FD7-BE8E-499E2AECC4EF}"/>
              </a:ext>
            </a:extLst>
          </p:cNvPr>
          <p:cNvCxnSpPr>
            <a:cxnSpLocks/>
          </p:cNvCxnSpPr>
          <p:nvPr/>
        </p:nvCxnSpPr>
        <p:spPr>
          <a:xfrm flipH="1">
            <a:off x="9179153" y="4817455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BD3C450-47A7-4ED3-98F0-40C2BC0BC01D}"/>
              </a:ext>
            </a:extLst>
          </p:cNvPr>
          <p:cNvCxnSpPr>
            <a:cxnSpLocks/>
          </p:cNvCxnSpPr>
          <p:nvPr/>
        </p:nvCxnSpPr>
        <p:spPr>
          <a:xfrm flipH="1">
            <a:off x="10695557" y="4808311"/>
            <a:ext cx="0" cy="2468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57B5F33-5EAA-4131-A79D-845856DF08B7}"/>
              </a:ext>
            </a:extLst>
          </p:cNvPr>
          <p:cNvCxnSpPr>
            <a:cxnSpLocks/>
          </p:cNvCxnSpPr>
          <p:nvPr/>
        </p:nvCxnSpPr>
        <p:spPr>
          <a:xfrm>
            <a:off x="10427935" y="4121565"/>
            <a:ext cx="0" cy="2485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E07BD38-21FD-4CB2-92E8-7ED00B069344}"/>
              </a:ext>
            </a:extLst>
          </p:cNvPr>
          <p:cNvCxnSpPr>
            <a:cxnSpLocks/>
          </p:cNvCxnSpPr>
          <p:nvPr/>
        </p:nvCxnSpPr>
        <p:spPr>
          <a:xfrm>
            <a:off x="11051721" y="4121565"/>
            <a:ext cx="0" cy="2485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2677BC80-CAB8-4669-A72B-0D6680B45811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 rot="5400000" flipH="1">
            <a:off x="8324149" y="4589037"/>
            <a:ext cx="1673456" cy="12700"/>
          </a:xfrm>
          <a:prstGeom prst="bentConnector5">
            <a:avLst>
              <a:gd name="adj1" fmla="val -4174"/>
              <a:gd name="adj2" fmla="val -5867299"/>
              <a:gd name="adj3" fmla="val 10645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3AD8B390-9DAE-40EF-93DE-F9861FA05145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 rot="5400000" flipH="1">
            <a:off x="9847518" y="4589036"/>
            <a:ext cx="1673456" cy="12700"/>
          </a:xfrm>
          <a:prstGeom prst="bentConnector5">
            <a:avLst>
              <a:gd name="adj1" fmla="val -4174"/>
              <a:gd name="adj2" fmla="val 6132701"/>
              <a:gd name="adj3" fmla="val 10645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125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F6E65E-0A7F-4A37-8D70-003139CE1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6"/>
            <a:ext cx="11486417" cy="2733560"/>
          </a:xfrm>
        </p:spPr>
        <p:txBody>
          <a:bodyPr/>
          <a:lstStyle/>
          <a:p>
            <a:r>
              <a:rPr lang="en-US" dirty="0"/>
              <a:t>Getting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actual</a:t>
            </a:r>
            <a:r>
              <a:rPr lang="en-US" dirty="0"/>
              <a:t> circuit quality after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implementation</a:t>
            </a:r>
            <a:r>
              <a:rPr lang="en-US" dirty="0"/>
              <a:t> is very time-consuming</a:t>
            </a:r>
          </a:p>
          <a:p>
            <a:pPr lvl="1"/>
            <a:r>
              <a:rPr lang="en-US" altLang="zh-CN" dirty="0" err="1"/>
              <a:t>E.g</a:t>
            </a:r>
            <a:r>
              <a:rPr lang="en-US" altLang="zh-CN" dirty="0"/>
              <a:t>,. resource usage, critical path timing</a:t>
            </a:r>
            <a:endParaRPr lang="en-US" dirty="0"/>
          </a:p>
          <a:p>
            <a:pPr lvl="1"/>
            <a:r>
              <a:rPr lang="en-US" dirty="0"/>
              <a:t>How about quality prediction?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933885-82A9-439C-9269-A5E609FB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5E50D8-2D8B-4F89-AE65-BA957E70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 1: Hard-to-predict RTL Quality</a:t>
            </a:r>
          </a:p>
        </p:txBody>
      </p:sp>
      <p:sp>
        <p:nvSpPr>
          <p:cNvPr id="51" name="正方形/長方形 187">
            <a:extLst>
              <a:ext uri="{FF2B5EF4-FFF2-40B4-BE49-F238E27FC236}">
                <a16:creationId xmlns:a16="http://schemas.microsoft.com/office/drawing/2014/main" id="{33B63A95-23CA-4AE0-B305-A99F23DE8A78}"/>
              </a:ext>
            </a:extLst>
          </p:cNvPr>
          <p:cNvSpPr/>
          <p:nvPr/>
        </p:nvSpPr>
        <p:spPr>
          <a:xfrm>
            <a:off x="695221" y="4173155"/>
            <a:ext cx="1584630" cy="163580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x1 = a + b;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x2 = b + c;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x3 = d * e;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y1 = x1 * x2;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y2 = x2 * x3;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o1 = y1 + 5;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o2 = y1 * y2;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2D349C-704B-43C3-B179-168BE643C0C7}"/>
              </a:ext>
            </a:extLst>
          </p:cNvPr>
          <p:cNvSpPr txBox="1"/>
          <p:nvPr/>
        </p:nvSpPr>
        <p:spPr>
          <a:xfrm>
            <a:off x="695221" y="5852301"/>
            <a:ext cx="16332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orbel" panose="020B0503020204020204" pitchFamily="34" charset="0"/>
              </a:rPr>
              <a:t>Program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A525AB-0031-4D6C-984A-AF315E3F6F6A}"/>
              </a:ext>
            </a:extLst>
          </p:cNvPr>
          <p:cNvSpPr txBox="1"/>
          <p:nvPr/>
        </p:nvSpPr>
        <p:spPr>
          <a:xfrm>
            <a:off x="6909168" y="5857955"/>
            <a:ext cx="2500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</a:rPr>
              <a:t>RTL (Circuit)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8EE6E81-6AE4-46F1-B3EA-D693F8E0617A}"/>
              </a:ext>
            </a:extLst>
          </p:cNvPr>
          <p:cNvSpPr/>
          <p:nvPr/>
        </p:nvSpPr>
        <p:spPr>
          <a:xfrm>
            <a:off x="2387053" y="4853186"/>
            <a:ext cx="1286906" cy="21601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1A23A9-AFE0-4820-A30C-97FE852F5776}"/>
              </a:ext>
            </a:extLst>
          </p:cNvPr>
          <p:cNvGrpSpPr/>
          <p:nvPr/>
        </p:nvGrpSpPr>
        <p:grpSpPr>
          <a:xfrm>
            <a:off x="6895840" y="4200940"/>
            <a:ext cx="2482732" cy="1635810"/>
            <a:chOff x="7383772" y="4039534"/>
            <a:chExt cx="2949213" cy="199475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AA4195F-2522-473C-A34D-1F4EF30C09AE}"/>
                </a:ext>
              </a:extLst>
            </p:cNvPr>
            <p:cNvGrpSpPr/>
            <p:nvPr/>
          </p:nvGrpSpPr>
          <p:grpSpPr>
            <a:xfrm>
              <a:off x="7383772" y="4039534"/>
              <a:ext cx="2949213" cy="1994754"/>
              <a:chOff x="8319030" y="3636420"/>
              <a:chExt cx="3253839" cy="1994754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5AFB997-B209-49B6-A93F-D2E054C714F6}"/>
                  </a:ext>
                </a:extLst>
              </p:cNvPr>
              <p:cNvGrpSpPr/>
              <p:nvPr/>
            </p:nvGrpSpPr>
            <p:grpSpPr>
              <a:xfrm>
                <a:off x="8439892" y="4440969"/>
                <a:ext cx="1371600" cy="457199"/>
                <a:chOff x="7777556" y="4211385"/>
                <a:chExt cx="1533132" cy="645534"/>
              </a:xfrm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D3D9BC0-BCB8-4F3A-AD60-F903DE5E5387}"/>
                    </a:ext>
                  </a:extLst>
                </p:cNvPr>
                <p:cNvSpPr/>
                <p:nvPr/>
              </p:nvSpPr>
              <p:spPr>
                <a:xfrm rot="5400000">
                  <a:off x="8221355" y="3767586"/>
                  <a:ext cx="645534" cy="1533132"/>
                </a:xfrm>
                <a:custGeom>
                  <a:avLst/>
                  <a:gdLst>
                    <a:gd name="connsiteX0" fmla="*/ 0 w 478632"/>
                    <a:gd name="connsiteY0" fmla="*/ 0 h 871537"/>
                    <a:gd name="connsiteX1" fmla="*/ 0 w 478632"/>
                    <a:gd name="connsiteY1" fmla="*/ 314325 h 871537"/>
                    <a:gd name="connsiteX2" fmla="*/ 185738 w 478632"/>
                    <a:gd name="connsiteY2" fmla="*/ 445293 h 871537"/>
                    <a:gd name="connsiteX3" fmla="*/ 9525 w 478632"/>
                    <a:gd name="connsiteY3" fmla="*/ 561975 h 871537"/>
                    <a:gd name="connsiteX4" fmla="*/ 9525 w 478632"/>
                    <a:gd name="connsiteY4" fmla="*/ 871537 h 871537"/>
                    <a:gd name="connsiteX5" fmla="*/ 478632 w 478632"/>
                    <a:gd name="connsiteY5" fmla="*/ 571500 h 871537"/>
                    <a:gd name="connsiteX6" fmla="*/ 478632 w 478632"/>
                    <a:gd name="connsiteY6" fmla="*/ 309562 h 871537"/>
                    <a:gd name="connsiteX7" fmla="*/ 0 w 478632"/>
                    <a:gd name="connsiteY7" fmla="*/ 0 h 87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8632" h="871537">
                      <a:moveTo>
                        <a:pt x="0" y="0"/>
                      </a:moveTo>
                      <a:lnTo>
                        <a:pt x="0" y="314325"/>
                      </a:lnTo>
                      <a:lnTo>
                        <a:pt x="185738" y="445293"/>
                      </a:lnTo>
                      <a:lnTo>
                        <a:pt x="9525" y="561975"/>
                      </a:lnTo>
                      <a:lnTo>
                        <a:pt x="9525" y="871537"/>
                      </a:lnTo>
                      <a:lnTo>
                        <a:pt x="478632" y="571500"/>
                      </a:lnTo>
                      <a:lnTo>
                        <a:pt x="478632" y="3095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173704F-970D-45D9-B295-BDF9CE98DAF4}"/>
                    </a:ext>
                  </a:extLst>
                </p:cNvPr>
                <p:cNvSpPr txBox="1"/>
                <p:nvPr/>
              </p:nvSpPr>
              <p:spPr>
                <a:xfrm>
                  <a:off x="8154179" y="4391759"/>
                  <a:ext cx="779885" cy="4345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ADD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E362ECD-D667-4541-85C6-10AFB407232A}"/>
                  </a:ext>
                </a:extLst>
              </p:cNvPr>
              <p:cNvGrpSpPr/>
              <p:nvPr/>
            </p:nvGrpSpPr>
            <p:grpSpPr>
              <a:xfrm>
                <a:off x="10120612" y="4440973"/>
                <a:ext cx="1371600" cy="438244"/>
                <a:chOff x="7777557" y="4238149"/>
                <a:chExt cx="1533132" cy="618769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ED0EEE7E-4F2F-4F40-9570-14109A0A2D55}"/>
                    </a:ext>
                  </a:extLst>
                </p:cNvPr>
                <p:cNvSpPr/>
                <p:nvPr/>
              </p:nvSpPr>
              <p:spPr>
                <a:xfrm rot="5400000">
                  <a:off x="8234738" y="3780968"/>
                  <a:ext cx="618769" cy="1533132"/>
                </a:xfrm>
                <a:custGeom>
                  <a:avLst/>
                  <a:gdLst>
                    <a:gd name="connsiteX0" fmla="*/ 0 w 478632"/>
                    <a:gd name="connsiteY0" fmla="*/ 0 h 871537"/>
                    <a:gd name="connsiteX1" fmla="*/ 0 w 478632"/>
                    <a:gd name="connsiteY1" fmla="*/ 314325 h 871537"/>
                    <a:gd name="connsiteX2" fmla="*/ 185738 w 478632"/>
                    <a:gd name="connsiteY2" fmla="*/ 445293 h 871537"/>
                    <a:gd name="connsiteX3" fmla="*/ 9525 w 478632"/>
                    <a:gd name="connsiteY3" fmla="*/ 561975 h 871537"/>
                    <a:gd name="connsiteX4" fmla="*/ 9525 w 478632"/>
                    <a:gd name="connsiteY4" fmla="*/ 871537 h 871537"/>
                    <a:gd name="connsiteX5" fmla="*/ 478632 w 478632"/>
                    <a:gd name="connsiteY5" fmla="*/ 571500 h 871537"/>
                    <a:gd name="connsiteX6" fmla="*/ 478632 w 478632"/>
                    <a:gd name="connsiteY6" fmla="*/ 309562 h 871537"/>
                    <a:gd name="connsiteX7" fmla="*/ 0 w 478632"/>
                    <a:gd name="connsiteY7" fmla="*/ 0 h 87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8632" h="871537">
                      <a:moveTo>
                        <a:pt x="0" y="0"/>
                      </a:moveTo>
                      <a:lnTo>
                        <a:pt x="0" y="314325"/>
                      </a:lnTo>
                      <a:lnTo>
                        <a:pt x="185738" y="445293"/>
                      </a:lnTo>
                      <a:lnTo>
                        <a:pt x="9525" y="561975"/>
                      </a:lnTo>
                      <a:lnTo>
                        <a:pt x="9525" y="871537"/>
                      </a:lnTo>
                      <a:lnTo>
                        <a:pt x="478632" y="571500"/>
                      </a:lnTo>
                      <a:lnTo>
                        <a:pt x="478632" y="3095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7953D84-CCCC-4BFC-8CD4-D99408338E73}"/>
                    </a:ext>
                  </a:extLst>
                </p:cNvPr>
                <p:cNvSpPr txBox="1"/>
                <p:nvPr/>
              </p:nvSpPr>
              <p:spPr>
                <a:xfrm>
                  <a:off x="8154179" y="4385849"/>
                  <a:ext cx="779885" cy="4345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MUL</a:t>
                  </a:r>
                </a:p>
              </p:txBody>
            </p:sp>
          </p:grpSp>
          <p:sp>
            <p:nvSpPr>
              <p:cNvPr id="60" name="テキスト ボックス 217">
                <a:extLst>
                  <a:ext uri="{FF2B5EF4-FFF2-40B4-BE49-F238E27FC236}">
                    <a16:creationId xmlns:a16="http://schemas.microsoft.com/office/drawing/2014/main" id="{D9E8773C-034B-4D41-AFAF-D3310B7EBDD9}"/>
                  </a:ext>
                </a:extLst>
              </p:cNvPr>
              <p:cNvSpPr txBox="1"/>
              <p:nvPr/>
            </p:nvSpPr>
            <p:spPr>
              <a:xfrm>
                <a:off x="8604205" y="5127415"/>
                <a:ext cx="1018013" cy="36925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4800">
                    <a:solidFill>
                      <a:schemeClr val="lt1"/>
                    </a:solidFill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REG</a:t>
                </a:r>
              </a:p>
            </p:txBody>
          </p:sp>
          <p:sp>
            <p:nvSpPr>
              <p:cNvPr id="61" name="テキスト ボックス 217">
                <a:extLst>
                  <a:ext uri="{FF2B5EF4-FFF2-40B4-BE49-F238E27FC236}">
                    <a16:creationId xmlns:a16="http://schemas.microsoft.com/office/drawing/2014/main" id="{5E76C0CC-B1B0-4063-8B23-1BA348C3B3F4}"/>
                  </a:ext>
                </a:extLst>
              </p:cNvPr>
              <p:cNvSpPr txBox="1"/>
              <p:nvPr/>
            </p:nvSpPr>
            <p:spPr>
              <a:xfrm>
                <a:off x="10284924" y="5127414"/>
                <a:ext cx="1018013" cy="36925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4800">
                    <a:solidFill>
                      <a:schemeClr val="lt1"/>
                    </a:solidFill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REG</a:t>
                </a:r>
              </a:p>
            </p:txBody>
          </p:sp>
          <p:sp>
            <p:nvSpPr>
              <p:cNvPr id="62" name="テキスト ボックス 217">
                <a:extLst>
                  <a:ext uri="{FF2B5EF4-FFF2-40B4-BE49-F238E27FC236}">
                    <a16:creationId xmlns:a16="http://schemas.microsoft.com/office/drawing/2014/main" id="{977B8099-CC86-41E7-A6D5-37206780AC91}"/>
                  </a:ext>
                </a:extLst>
              </p:cNvPr>
              <p:cNvSpPr txBox="1"/>
              <p:nvPr/>
            </p:nvSpPr>
            <p:spPr>
              <a:xfrm>
                <a:off x="8604205" y="3823216"/>
                <a:ext cx="1018013" cy="36925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4800">
                    <a:solidFill>
                      <a:schemeClr val="lt1"/>
                    </a:solidFill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REG</a:t>
                </a:r>
              </a:p>
            </p:txBody>
          </p:sp>
          <p:sp>
            <p:nvSpPr>
              <p:cNvPr id="63" name="テキスト ボックス 217">
                <a:extLst>
                  <a:ext uri="{FF2B5EF4-FFF2-40B4-BE49-F238E27FC236}">
                    <a16:creationId xmlns:a16="http://schemas.microsoft.com/office/drawing/2014/main" id="{A5228CA8-00D4-43E3-A1CE-53CC685FE2BD}"/>
                  </a:ext>
                </a:extLst>
              </p:cNvPr>
              <p:cNvSpPr txBox="1"/>
              <p:nvPr/>
            </p:nvSpPr>
            <p:spPr>
              <a:xfrm>
                <a:off x="10284924" y="3823215"/>
                <a:ext cx="1018013" cy="36925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4800">
                    <a:solidFill>
                      <a:schemeClr val="lt1"/>
                    </a:solidFill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REG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B434E8C-7D98-4934-A0E5-C9197E00D181}"/>
                  </a:ext>
                </a:extLst>
              </p:cNvPr>
              <p:cNvSpPr/>
              <p:nvPr/>
            </p:nvSpPr>
            <p:spPr>
              <a:xfrm>
                <a:off x="8319030" y="3636420"/>
                <a:ext cx="3253839" cy="19947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B465E5A-7241-43AE-944E-7555343AD101}"/>
                </a:ext>
              </a:extLst>
            </p:cNvPr>
            <p:cNvCxnSpPr>
              <a:cxnSpLocks/>
            </p:cNvCxnSpPr>
            <p:nvPr/>
          </p:nvCxnSpPr>
          <p:spPr>
            <a:xfrm>
              <a:off x="7814910" y="4595586"/>
              <a:ext cx="0" cy="2485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FF9ED6E-CBB3-4D75-8165-821E6DA8EBDB}"/>
                </a:ext>
              </a:extLst>
            </p:cNvPr>
            <p:cNvCxnSpPr>
              <a:cxnSpLocks/>
            </p:cNvCxnSpPr>
            <p:nvPr/>
          </p:nvCxnSpPr>
          <p:spPr>
            <a:xfrm>
              <a:off x="8438696" y="4595586"/>
              <a:ext cx="0" cy="2485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46A9DEB-1EDC-496F-93F7-3410609BD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1878" y="5291476"/>
              <a:ext cx="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F80BFAD-3C0B-43D9-915D-398F9D4F7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38282" y="5282332"/>
              <a:ext cx="0" cy="2468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5932BEF-A8AB-402D-A4FA-77970CA38E7E}"/>
                </a:ext>
              </a:extLst>
            </p:cNvPr>
            <p:cNvCxnSpPr>
              <a:cxnSpLocks/>
            </p:cNvCxnSpPr>
            <p:nvPr/>
          </p:nvCxnSpPr>
          <p:spPr>
            <a:xfrm>
              <a:off x="9370660" y="4595586"/>
              <a:ext cx="0" cy="2485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3771A34-C555-454F-8E07-CA17E688C8B5}"/>
                </a:ext>
              </a:extLst>
            </p:cNvPr>
            <p:cNvCxnSpPr>
              <a:cxnSpLocks/>
            </p:cNvCxnSpPr>
            <p:nvPr/>
          </p:nvCxnSpPr>
          <p:spPr>
            <a:xfrm>
              <a:off x="9994446" y="4595586"/>
              <a:ext cx="0" cy="2485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09102F23-3CF3-4C6E-8FFA-7F7CE2DC53EF}"/>
                </a:ext>
              </a:extLst>
            </p:cNvPr>
            <p:cNvCxnSpPr>
              <a:cxnSpLocks/>
              <a:stCxn id="60" idx="2"/>
              <a:endCxn id="62" idx="0"/>
            </p:cNvCxnSpPr>
            <p:nvPr/>
          </p:nvCxnSpPr>
          <p:spPr>
            <a:xfrm rot="5400000" flipH="1">
              <a:off x="7266874" y="5063058"/>
              <a:ext cx="1673456" cy="12700"/>
            </a:xfrm>
            <a:prstGeom prst="bentConnector5">
              <a:avLst>
                <a:gd name="adj1" fmla="val -4174"/>
                <a:gd name="adj2" fmla="val -5867299"/>
                <a:gd name="adj3" fmla="val 10645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2DE9F382-FA04-4CE5-9BFC-55E8840FE3FF}"/>
                </a:ext>
              </a:extLst>
            </p:cNvPr>
            <p:cNvCxnSpPr>
              <a:cxnSpLocks/>
              <a:stCxn id="61" idx="2"/>
              <a:endCxn id="63" idx="0"/>
            </p:cNvCxnSpPr>
            <p:nvPr/>
          </p:nvCxnSpPr>
          <p:spPr>
            <a:xfrm rot="5400000" flipH="1">
              <a:off x="8790243" y="5063057"/>
              <a:ext cx="1673456" cy="12700"/>
            </a:xfrm>
            <a:prstGeom prst="bentConnector5">
              <a:avLst>
                <a:gd name="adj1" fmla="val -4174"/>
                <a:gd name="adj2" fmla="val 6132701"/>
                <a:gd name="adj3" fmla="val 10645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E61A836D-DCF2-402B-BB6C-5C562D23306D}"/>
              </a:ext>
            </a:extLst>
          </p:cNvPr>
          <p:cNvSpPr/>
          <p:nvPr/>
        </p:nvSpPr>
        <p:spPr>
          <a:xfrm>
            <a:off x="9476033" y="4898958"/>
            <a:ext cx="1097280" cy="21100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Graphic 78" descr="Processor">
            <a:extLst>
              <a:ext uri="{FF2B5EF4-FFF2-40B4-BE49-F238E27FC236}">
                <a16:creationId xmlns:a16="http://schemas.microsoft.com/office/drawing/2014/main" id="{22B75D56-4371-4DF0-8E4F-3F4CC17A0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822" y="4424428"/>
            <a:ext cx="1097280" cy="109728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F8443110-E3C3-4EE9-B747-4EAB759578BB}"/>
              </a:ext>
            </a:extLst>
          </p:cNvPr>
          <p:cNvSpPr txBox="1"/>
          <p:nvPr/>
        </p:nvSpPr>
        <p:spPr>
          <a:xfrm>
            <a:off x="9942319" y="5483380"/>
            <a:ext cx="21022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</a:rPr>
              <a:t>Actual Implementation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903D47B-D691-4E49-A60A-9C42FBD92AF8}"/>
              </a:ext>
            </a:extLst>
          </p:cNvPr>
          <p:cNvSpPr txBox="1"/>
          <p:nvPr/>
        </p:nvSpPr>
        <p:spPr>
          <a:xfrm>
            <a:off x="9272864" y="4229400"/>
            <a:ext cx="1433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>
                <a:solidFill>
                  <a:srgbClr val="990000"/>
                </a:solidFill>
              </a:rPr>
              <a:t>Hours to days…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400C9C-F320-45A3-BD82-6A43479AB41D}"/>
              </a:ext>
            </a:extLst>
          </p:cNvPr>
          <p:cNvSpPr txBox="1"/>
          <p:nvPr/>
        </p:nvSpPr>
        <p:spPr>
          <a:xfrm>
            <a:off x="2322764" y="4239039"/>
            <a:ext cx="13648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>
                <a:solidFill>
                  <a:schemeClr val="accent6"/>
                </a:solidFill>
              </a:rPr>
              <a:t>A few Seconds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4297115-1A30-4749-961E-9BFCB1CECB53}"/>
              </a:ext>
            </a:extLst>
          </p:cNvPr>
          <p:cNvGrpSpPr>
            <a:grpSpLocks noChangeAspect="1"/>
          </p:cNvGrpSpPr>
          <p:nvPr/>
        </p:nvGrpSpPr>
        <p:grpSpPr>
          <a:xfrm>
            <a:off x="3874414" y="4273101"/>
            <a:ext cx="1692504" cy="1518944"/>
            <a:chOff x="4905684" y="3489141"/>
            <a:chExt cx="2487909" cy="2232785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ECD980C-C950-462A-97CF-7DCA3F26B8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32306" y="3489141"/>
              <a:ext cx="2127387" cy="2011680"/>
              <a:chOff x="8515769" y="1488226"/>
              <a:chExt cx="1883452" cy="1766993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B095106-D75A-407F-AFE4-8D7C04219164}"/>
                  </a:ext>
                </a:extLst>
              </p:cNvPr>
              <p:cNvSpPr/>
              <p:nvPr/>
            </p:nvSpPr>
            <p:spPr>
              <a:xfrm flipH="1">
                <a:off x="9292495" y="1496749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736162-EB96-4D3B-A29E-5DC483B22D25}"/>
                  </a:ext>
                </a:extLst>
              </p:cNvPr>
              <p:cNvSpPr/>
              <p:nvPr/>
            </p:nvSpPr>
            <p:spPr>
              <a:xfrm flipH="1">
                <a:off x="8515769" y="1488226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1A5459E-874D-4A09-B5BE-38C244E8E2EE}"/>
                  </a:ext>
                </a:extLst>
              </p:cNvPr>
              <p:cNvSpPr/>
              <p:nvPr/>
            </p:nvSpPr>
            <p:spPr>
              <a:xfrm flipH="1">
                <a:off x="10072302" y="1516260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CB4F97F-0E8E-416F-9D2F-42D3933E029A}"/>
                  </a:ext>
                </a:extLst>
              </p:cNvPr>
              <p:cNvSpPr/>
              <p:nvPr/>
            </p:nvSpPr>
            <p:spPr>
              <a:xfrm flipH="1">
                <a:off x="8885286" y="2056610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056497E-5FB7-452A-8855-5E2BFC478EEA}"/>
                  </a:ext>
                </a:extLst>
              </p:cNvPr>
              <p:cNvSpPr/>
              <p:nvPr/>
            </p:nvSpPr>
            <p:spPr>
              <a:xfrm flipH="1">
                <a:off x="9681912" y="2056610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7B0B9EB-8970-4404-AC54-B5CE3D91470C}"/>
                  </a:ext>
                </a:extLst>
              </p:cNvPr>
              <p:cNvSpPr/>
              <p:nvPr/>
            </p:nvSpPr>
            <p:spPr>
              <a:xfrm flipH="1">
                <a:off x="8885793" y="2720466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EDBC28D-B62A-4294-89C3-B7875889AC2F}"/>
                  </a:ext>
                </a:extLst>
              </p:cNvPr>
              <p:cNvSpPr/>
              <p:nvPr/>
            </p:nvSpPr>
            <p:spPr>
              <a:xfrm flipH="1">
                <a:off x="9687618" y="2720613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855C6615-983E-4932-8547-0B8DEB804831}"/>
                  </a:ext>
                </a:extLst>
              </p:cNvPr>
              <p:cNvCxnSpPr>
                <a:cxnSpLocks/>
                <a:stCxn id="92" idx="4"/>
                <a:endCxn id="96" idx="7"/>
              </p:cNvCxnSpPr>
              <p:nvPr/>
            </p:nvCxnSpPr>
            <p:spPr>
              <a:xfrm>
                <a:off x="9455954" y="1818834"/>
                <a:ext cx="273834" cy="2849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970842AA-057B-4846-AB82-B0597A3914E7}"/>
                  </a:ext>
                </a:extLst>
              </p:cNvPr>
              <p:cNvCxnSpPr>
                <a:cxnSpLocks/>
                <a:stCxn id="94" idx="4"/>
                <a:endCxn id="96" idx="1"/>
              </p:cNvCxnSpPr>
              <p:nvPr/>
            </p:nvCxnSpPr>
            <p:spPr>
              <a:xfrm flipH="1">
                <a:off x="9960955" y="1838345"/>
                <a:ext cx="274806" cy="2654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9C4BD0B2-F6F9-4CFA-80CE-0AF55BE80821}"/>
                  </a:ext>
                </a:extLst>
              </p:cNvPr>
              <p:cNvCxnSpPr>
                <a:cxnSpLocks/>
                <a:stCxn id="92" idx="4"/>
                <a:endCxn id="95" idx="1"/>
              </p:cNvCxnSpPr>
              <p:nvPr/>
            </p:nvCxnSpPr>
            <p:spPr>
              <a:xfrm flipH="1">
                <a:off x="9164329" y="1818834"/>
                <a:ext cx="291625" cy="2849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21871561-2191-4FCB-99A8-F60CF9863F3E}"/>
                  </a:ext>
                </a:extLst>
              </p:cNvPr>
              <p:cNvCxnSpPr>
                <a:cxnSpLocks/>
                <a:stCxn id="93" idx="4"/>
                <a:endCxn id="95" idx="7"/>
              </p:cNvCxnSpPr>
              <p:nvPr/>
            </p:nvCxnSpPr>
            <p:spPr>
              <a:xfrm>
                <a:off x="8679228" y="1810311"/>
                <a:ext cx="253934" cy="29346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F736F2E7-B544-4A71-8CA0-E61DAF0AF7EF}"/>
                  </a:ext>
                </a:extLst>
              </p:cNvPr>
              <p:cNvCxnSpPr>
                <a:cxnSpLocks/>
                <a:stCxn id="96" idx="4"/>
                <a:endCxn id="98" idx="0"/>
              </p:cNvCxnSpPr>
              <p:nvPr/>
            </p:nvCxnSpPr>
            <p:spPr>
              <a:xfrm>
                <a:off x="9845371" y="2378695"/>
                <a:ext cx="5706" cy="3419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24E73A11-5D58-426F-AC27-7FE808BFCD6E}"/>
                  </a:ext>
                </a:extLst>
              </p:cNvPr>
              <p:cNvCxnSpPr>
                <a:cxnSpLocks/>
                <a:stCxn id="95" idx="4"/>
                <a:endCxn id="97" idx="0"/>
              </p:cNvCxnSpPr>
              <p:nvPr/>
            </p:nvCxnSpPr>
            <p:spPr>
              <a:xfrm>
                <a:off x="9048745" y="2378695"/>
                <a:ext cx="507" cy="3417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026F9709-297B-4551-A529-EE7703949DCB}"/>
                  </a:ext>
                </a:extLst>
              </p:cNvPr>
              <p:cNvCxnSpPr>
                <a:cxnSpLocks/>
                <a:stCxn id="95" idx="4"/>
                <a:endCxn id="98" idx="0"/>
              </p:cNvCxnSpPr>
              <p:nvPr/>
            </p:nvCxnSpPr>
            <p:spPr>
              <a:xfrm>
                <a:off x="9048745" y="2378695"/>
                <a:ext cx="802332" cy="3419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3799FFA3-F128-4C9C-8DCE-278A8F2125D6}"/>
                  </a:ext>
                </a:extLst>
              </p:cNvPr>
              <p:cNvCxnSpPr>
                <a:cxnSpLocks/>
                <a:stCxn id="98" idx="4"/>
              </p:cNvCxnSpPr>
              <p:nvPr/>
            </p:nvCxnSpPr>
            <p:spPr>
              <a:xfrm>
                <a:off x="9851077" y="3042698"/>
                <a:ext cx="0" cy="21252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0D3D842F-D8A0-4C2F-86BE-7A4868B5D894}"/>
                  </a:ext>
                </a:extLst>
              </p:cNvPr>
              <p:cNvCxnSpPr>
                <a:cxnSpLocks/>
                <a:stCxn id="97" idx="4"/>
              </p:cNvCxnSpPr>
              <p:nvPr/>
            </p:nvCxnSpPr>
            <p:spPr>
              <a:xfrm flipH="1">
                <a:off x="9048745" y="3042551"/>
                <a:ext cx="507" cy="2126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689207C-53E3-4F78-8714-FC9FE77EADCF}"/>
                    </a:ext>
                  </a:extLst>
                </p:cNvPr>
                <p:cNvSpPr txBox="1"/>
                <p:nvPr/>
              </p:nvSpPr>
              <p:spPr>
                <a:xfrm flipH="1">
                  <a:off x="5164526" y="5276764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689207C-53E3-4F78-8714-FC9FE77EA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164526" y="5276764"/>
                  <a:ext cx="427813" cy="4451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D6407E5-AC4B-455F-AAE4-9B7F31D952E7}"/>
                    </a:ext>
                  </a:extLst>
                </p:cNvPr>
                <p:cNvSpPr txBox="1"/>
                <p:nvPr/>
              </p:nvSpPr>
              <p:spPr>
                <a:xfrm flipH="1">
                  <a:off x="6146125" y="5272543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D6407E5-AC4B-455F-AAE4-9B7F31D95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146125" y="5272543"/>
                  <a:ext cx="427813" cy="4451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239A96D-FD27-4932-A580-D25FA5FA17C6}"/>
                    </a:ext>
                  </a:extLst>
                </p:cNvPr>
                <p:cNvSpPr txBox="1"/>
                <p:nvPr/>
              </p:nvSpPr>
              <p:spPr>
                <a:xfrm flipH="1">
                  <a:off x="5920191" y="3845086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239A96D-FD27-4932-A580-D25FA5FA17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920191" y="3845086"/>
                  <a:ext cx="427813" cy="4451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5B5C15A-DFB2-4F07-9239-243F968482FA}"/>
                    </a:ext>
                  </a:extLst>
                </p:cNvPr>
                <p:cNvSpPr txBox="1"/>
                <p:nvPr/>
              </p:nvSpPr>
              <p:spPr>
                <a:xfrm flipH="1">
                  <a:off x="4905684" y="3774888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5B5C15A-DFB2-4F07-9239-243F968482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905684" y="3774888"/>
                  <a:ext cx="427813" cy="4451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BF75A3F-0ED4-470E-A66E-9D22A6D41B73}"/>
                    </a:ext>
                  </a:extLst>
                </p:cNvPr>
                <p:cNvSpPr txBox="1"/>
                <p:nvPr/>
              </p:nvSpPr>
              <p:spPr>
                <a:xfrm flipH="1">
                  <a:off x="6965780" y="3809715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BF75A3F-0ED4-470E-A66E-9D22A6D41B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65780" y="3809715"/>
                  <a:ext cx="427813" cy="4451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E67A038-FF92-406F-8CC7-D87FDEE00460}"/>
                    </a:ext>
                  </a:extLst>
                </p:cNvPr>
                <p:cNvSpPr txBox="1"/>
                <p:nvPr/>
              </p:nvSpPr>
              <p:spPr>
                <a:xfrm flipH="1">
                  <a:off x="5189509" y="4445446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E67A038-FF92-406F-8CC7-D87FDEE00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189509" y="4445446"/>
                  <a:ext cx="427813" cy="445162"/>
                </a:xfrm>
                <a:prstGeom prst="rect">
                  <a:avLst/>
                </a:prstGeom>
                <a:blipFill>
                  <a:blip r:embed="rId9"/>
                  <a:stretch>
                    <a:fillRect l="-6250" b="-61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07B97ECE-8B5A-4CC6-BB56-7C99D3718521}"/>
                    </a:ext>
                  </a:extLst>
                </p:cNvPr>
                <p:cNvSpPr txBox="1"/>
                <p:nvPr/>
              </p:nvSpPr>
              <p:spPr>
                <a:xfrm flipH="1">
                  <a:off x="6656661" y="4430088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07B97ECE-8B5A-4CC6-BB56-7C99D3718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656661" y="4430088"/>
                  <a:ext cx="427813" cy="445162"/>
                </a:xfrm>
                <a:prstGeom prst="rect">
                  <a:avLst/>
                </a:prstGeom>
                <a:blipFill>
                  <a:blip r:embed="rId10"/>
                  <a:stretch>
                    <a:fillRect l="-6250" b="-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C21F614-BA87-4B3D-A31A-E824446B6CD9}"/>
              </a:ext>
            </a:extLst>
          </p:cNvPr>
          <p:cNvSpPr txBox="1"/>
          <p:nvPr/>
        </p:nvSpPr>
        <p:spPr>
          <a:xfrm>
            <a:off x="3328566" y="5852301"/>
            <a:ext cx="2699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b="1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Data Flow Graph (DFG) 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04A5A6B-2194-4942-B0EC-633313486A25}"/>
              </a:ext>
            </a:extLst>
          </p:cNvPr>
          <p:cNvSpPr/>
          <p:nvPr/>
        </p:nvSpPr>
        <p:spPr>
          <a:xfrm>
            <a:off x="3818041" y="4173154"/>
            <a:ext cx="1729952" cy="163581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B38544EA-0C83-4066-9239-3D4BF025488D}"/>
              </a:ext>
            </a:extLst>
          </p:cNvPr>
          <p:cNvSpPr/>
          <p:nvPr/>
        </p:nvSpPr>
        <p:spPr>
          <a:xfrm>
            <a:off x="5597619" y="4853186"/>
            <a:ext cx="1286906" cy="21601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E90E58C-2CF3-4548-9625-C3784900FC85}"/>
              </a:ext>
            </a:extLst>
          </p:cNvPr>
          <p:cNvSpPr txBox="1"/>
          <p:nvPr/>
        </p:nvSpPr>
        <p:spPr>
          <a:xfrm>
            <a:off x="5638391" y="4239039"/>
            <a:ext cx="11711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/>
              <a:t>Minutes to hours</a:t>
            </a:r>
          </a:p>
        </p:txBody>
      </p:sp>
      <p:pic>
        <p:nvPicPr>
          <p:cNvPr id="121" name="Graphic 120" descr="Stopwatch 25% with solid fill">
            <a:extLst>
              <a:ext uri="{FF2B5EF4-FFF2-40B4-BE49-F238E27FC236}">
                <a16:creationId xmlns:a16="http://schemas.microsoft.com/office/drawing/2014/main" id="{65DD4AD0-38A5-4479-9D41-501084AE9E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9351" y="5001295"/>
            <a:ext cx="640080" cy="640080"/>
          </a:xfrm>
          <a:prstGeom prst="rect">
            <a:avLst/>
          </a:prstGeom>
        </p:spPr>
      </p:pic>
      <p:pic>
        <p:nvPicPr>
          <p:cNvPr id="123" name="Graphic 122" descr="Stopwatch 50% with solid fill">
            <a:extLst>
              <a:ext uri="{FF2B5EF4-FFF2-40B4-BE49-F238E27FC236}">
                <a16:creationId xmlns:a16="http://schemas.microsoft.com/office/drawing/2014/main" id="{AD7ADE7A-3B9E-4D45-B61E-83AA8FAFB1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3998" y="5001295"/>
            <a:ext cx="640080" cy="640080"/>
          </a:xfrm>
          <a:prstGeom prst="rect">
            <a:avLst/>
          </a:prstGeom>
        </p:spPr>
      </p:pic>
      <p:pic>
        <p:nvPicPr>
          <p:cNvPr id="124" name="Graphic 123" descr="Stopwatch 75% with solid fill">
            <a:extLst>
              <a:ext uri="{FF2B5EF4-FFF2-40B4-BE49-F238E27FC236}">
                <a16:creationId xmlns:a16="http://schemas.microsoft.com/office/drawing/2014/main" id="{9083FDD6-F4B7-4850-867D-2E3A17010E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669799" y="5018973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44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F6E65E-0A7F-4A37-8D70-003139CE1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6"/>
            <a:ext cx="11486417" cy="2733560"/>
          </a:xfrm>
        </p:spPr>
        <p:txBody>
          <a:bodyPr/>
          <a:lstStyle/>
          <a:p>
            <a:r>
              <a:rPr lang="en-US" dirty="0"/>
              <a:t>Getting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actual</a:t>
            </a:r>
            <a:r>
              <a:rPr lang="en-US" dirty="0"/>
              <a:t> circuit quality after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implementation</a:t>
            </a:r>
            <a:r>
              <a:rPr lang="en-US" dirty="0"/>
              <a:t> is very time-consuming</a:t>
            </a:r>
          </a:p>
          <a:p>
            <a:pPr lvl="1"/>
            <a:r>
              <a:rPr lang="en-US" altLang="zh-CN" dirty="0" err="1"/>
              <a:t>E.g</a:t>
            </a:r>
            <a:r>
              <a:rPr lang="en-US" altLang="zh-CN" dirty="0"/>
              <a:t>,. resource usage, critical path timing</a:t>
            </a:r>
            <a:endParaRPr lang="en-US" dirty="0"/>
          </a:p>
          <a:p>
            <a:pPr lvl="1"/>
            <a:r>
              <a:rPr lang="en-US" dirty="0"/>
              <a:t>How about quality prediction?</a:t>
            </a:r>
          </a:p>
          <a:p>
            <a:pPr lvl="1"/>
            <a:endParaRPr lang="en-US" dirty="0"/>
          </a:p>
          <a:p>
            <a:r>
              <a:rPr lang="en-US" altLang="zh-CN" dirty="0">
                <a:solidFill>
                  <a:schemeClr val="tx1"/>
                </a:solidFill>
              </a:rPr>
              <a:t>RTL design quality is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hard to predict</a:t>
            </a:r>
            <a:r>
              <a:rPr lang="en-US" altLang="zh-CN" dirty="0">
                <a:solidFill>
                  <a:schemeClr val="tx1"/>
                </a:solidFill>
              </a:rPr>
              <a:t>, especially for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irregular data paths</a:t>
            </a:r>
          </a:p>
          <a:p>
            <a:pPr lvl="1"/>
            <a:r>
              <a:rPr lang="en-US" altLang="zh-CN" b="1" dirty="0"/>
              <a:t>Existing HLS tools</a:t>
            </a:r>
            <a:r>
              <a:rPr lang="en-US" altLang="zh-CN" dirty="0"/>
              <a:t>’ estimation sometimes can be far from accurate</a:t>
            </a:r>
          </a:p>
          <a:p>
            <a:pPr lvl="1"/>
            <a:r>
              <a:rPr kumimoji="1" lang="en-US" altLang="zh-CN" b="1" dirty="0">
                <a:solidFill>
                  <a:schemeClr val="tx1"/>
                </a:solidFill>
              </a:rPr>
              <a:t>Analytical-model-based</a:t>
            </a:r>
            <a:r>
              <a:rPr kumimoji="1" lang="en-US" altLang="zh-CN" dirty="0">
                <a:solidFill>
                  <a:schemeClr val="tx1"/>
                </a:solidFill>
              </a:rPr>
              <a:t> predictors only work for </a:t>
            </a:r>
            <a:r>
              <a:rPr kumimoji="1" lang="en-US" altLang="zh-CN" dirty="0">
                <a:solidFill>
                  <a:schemeClr val="accent4">
                    <a:lumMod val="75000"/>
                  </a:schemeClr>
                </a:solidFill>
              </a:rPr>
              <a:t>well-structured data flows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zh-CN" b="1" dirty="0">
                <a:solidFill>
                  <a:schemeClr val="tx1"/>
                </a:solidFill>
              </a:rPr>
              <a:t>ML-based</a:t>
            </a:r>
            <a:r>
              <a:rPr lang="en-US" altLang="zh-CN" dirty="0">
                <a:solidFill>
                  <a:schemeClr val="tx1"/>
                </a:solidFill>
              </a:rPr>
              <a:t> predictors requires abundant features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after design synthesis and/or implementation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933885-82A9-439C-9269-A5E609FB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5E50D8-2D8B-4F89-AE65-BA957E70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 1: Hard-to-predict RTL Quality</a:t>
            </a:r>
          </a:p>
        </p:txBody>
      </p:sp>
      <p:sp>
        <p:nvSpPr>
          <p:cNvPr id="51" name="正方形/長方形 187">
            <a:extLst>
              <a:ext uri="{FF2B5EF4-FFF2-40B4-BE49-F238E27FC236}">
                <a16:creationId xmlns:a16="http://schemas.microsoft.com/office/drawing/2014/main" id="{33B63A95-23CA-4AE0-B305-A99F23DE8A78}"/>
              </a:ext>
            </a:extLst>
          </p:cNvPr>
          <p:cNvSpPr/>
          <p:nvPr/>
        </p:nvSpPr>
        <p:spPr>
          <a:xfrm>
            <a:off x="695221" y="4173155"/>
            <a:ext cx="1584630" cy="163580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x1 = a + b;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x2 = b + c;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x3 = d * e;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y1 = x1 * x2;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y2 = x2 * x3;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o1 = y1 + 5;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o2 = y1 * y2;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2D349C-704B-43C3-B179-168BE643C0C7}"/>
              </a:ext>
            </a:extLst>
          </p:cNvPr>
          <p:cNvSpPr txBox="1"/>
          <p:nvPr/>
        </p:nvSpPr>
        <p:spPr>
          <a:xfrm>
            <a:off x="695221" y="5852301"/>
            <a:ext cx="16332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orbel" panose="020B0503020204020204" pitchFamily="34" charset="0"/>
              </a:rPr>
              <a:t>Program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A525AB-0031-4D6C-984A-AF315E3F6F6A}"/>
              </a:ext>
            </a:extLst>
          </p:cNvPr>
          <p:cNvSpPr txBox="1"/>
          <p:nvPr/>
        </p:nvSpPr>
        <p:spPr>
          <a:xfrm>
            <a:off x="6909168" y="5857955"/>
            <a:ext cx="2500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</a:rPr>
              <a:t>RTL (Circuit)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8EE6E81-6AE4-46F1-B3EA-D693F8E0617A}"/>
              </a:ext>
            </a:extLst>
          </p:cNvPr>
          <p:cNvSpPr/>
          <p:nvPr/>
        </p:nvSpPr>
        <p:spPr>
          <a:xfrm>
            <a:off x="2387053" y="4853186"/>
            <a:ext cx="1286906" cy="21601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1A23A9-AFE0-4820-A30C-97FE852F5776}"/>
              </a:ext>
            </a:extLst>
          </p:cNvPr>
          <p:cNvGrpSpPr/>
          <p:nvPr/>
        </p:nvGrpSpPr>
        <p:grpSpPr>
          <a:xfrm>
            <a:off x="6895840" y="4200940"/>
            <a:ext cx="2482732" cy="1635810"/>
            <a:chOff x="7383772" y="4039534"/>
            <a:chExt cx="2949213" cy="199475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AA4195F-2522-473C-A34D-1F4EF30C09AE}"/>
                </a:ext>
              </a:extLst>
            </p:cNvPr>
            <p:cNvGrpSpPr/>
            <p:nvPr/>
          </p:nvGrpSpPr>
          <p:grpSpPr>
            <a:xfrm>
              <a:off x="7383772" y="4039534"/>
              <a:ext cx="2949213" cy="1994754"/>
              <a:chOff x="8319030" y="3636420"/>
              <a:chExt cx="3253839" cy="1994754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5AFB997-B209-49B6-A93F-D2E054C714F6}"/>
                  </a:ext>
                </a:extLst>
              </p:cNvPr>
              <p:cNvGrpSpPr/>
              <p:nvPr/>
            </p:nvGrpSpPr>
            <p:grpSpPr>
              <a:xfrm>
                <a:off x="8439892" y="4440969"/>
                <a:ext cx="1371600" cy="457199"/>
                <a:chOff x="7777556" y="4211385"/>
                <a:chExt cx="1533132" cy="645534"/>
              </a:xfrm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D3D9BC0-BCB8-4F3A-AD60-F903DE5E5387}"/>
                    </a:ext>
                  </a:extLst>
                </p:cNvPr>
                <p:cNvSpPr/>
                <p:nvPr/>
              </p:nvSpPr>
              <p:spPr>
                <a:xfrm rot="5400000">
                  <a:off x="8221355" y="3767586"/>
                  <a:ext cx="645534" cy="1533132"/>
                </a:xfrm>
                <a:custGeom>
                  <a:avLst/>
                  <a:gdLst>
                    <a:gd name="connsiteX0" fmla="*/ 0 w 478632"/>
                    <a:gd name="connsiteY0" fmla="*/ 0 h 871537"/>
                    <a:gd name="connsiteX1" fmla="*/ 0 w 478632"/>
                    <a:gd name="connsiteY1" fmla="*/ 314325 h 871537"/>
                    <a:gd name="connsiteX2" fmla="*/ 185738 w 478632"/>
                    <a:gd name="connsiteY2" fmla="*/ 445293 h 871537"/>
                    <a:gd name="connsiteX3" fmla="*/ 9525 w 478632"/>
                    <a:gd name="connsiteY3" fmla="*/ 561975 h 871537"/>
                    <a:gd name="connsiteX4" fmla="*/ 9525 w 478632"/>
                    <a:gd name="connsiteY4" fmla="*/ 871537 h 871537"/>
                    <a:gd name="connsiteX5" fmla="*/ 478632 w 478632"/>
                    <a:gd name="connsiteY5" fmla="*/ 571500 h 871537"/>
                    <a:gd name="connsiteX6" fmla="*/ 478632 w 478632"/>
                    <a:gd name="connsiteY6" fmla="*/ 309562 h 871537"/>
                    <a:gd name="connsiteX7" fmla="*/ 0 w 478632"/>
                    <a:gd name="connsiteY7" fmla="*/ 0 h 87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8632" h="871537">
                      <a:moveTo>
                        <a:pt x="0" y="0"/>
                      </a:moveTo>
                      <a:lnTo>
                        <a:pt x="0" y="314325"/>
                      </a:lnTo>
                      <a:lnTo>
                        <a:pt x="185738" y="445293"/>
                      </a:lnTo>
                      <a:lnTo>
                        <a:pt x="9525" y="561975"/>
                      </a:lnTo>
                      <a:lnTo>
                        <a:pt x="9525" y="871537"/>
                      </a:lnTo>
                      <a:lnTo>
                        <a:pt x="478632" y="571500"/>
                      </a:lnTo>
                      <a:lnTo>
                        <a:pt x="478632" y="3095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173704F-970D-45D9-B295-BDF9CE98DAF4}"/>
                    </a:ext>
                  </a:extLst>
                </p:cNvPr>
                <p:cNvSpPr txBox="1"/>
                <p:nvPr/>
              </p:nvSpPr>
              <p:spPr>
                <a:xfrm>
                  <a:off x="8154179" y="4391759"/>
                  <a:ext cx="779885" cy="4345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ADD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E362ECD-D667-4541-85C6-10AFB407232A}"/>
                  </a:ext>
                </a:extLst>
              </p:cNvPr>
              <p:cNvGrpSpPr/>
              <p:nvPr/>
            </p:nvGrpSpPr>
            <p:grpSpPr>
              <a:xfrm>
                <a:off x="10120612" y="4440973"/>
                <a:ext cx="1371600" cy="438244"/>
                <a:chOff x="7777557" y="4238149"/>
                <a:chExt cx="1533132" cy="618769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ED0EEE7E-4F2F-4F40-9570-14109A0A2D55}"/>
                    </a:ext>
                  </a:extLst>
                </p:cNvPr>
                <p:cNvSpPr/>
                <p:nvPr/>
              </p:nvSpPr>
              <p:spPr>
                <a:xfrm rot="5400000">
                  <a:off x="8234738" y="3780968"/>
                  <a:ext cx="618769" cy="1533132"/>
                </a:xfrm>
                <a:custGeom>
                  <a:avLst/>
                  <a:gdLst>
                    <a:gd name="connsiteX0" fmla="*/ 0 w 478632"/>
                    <a:gd name="connsiteY0" fmla="*/ 0 h 871537"/>
                    <a:gd name="connsiteX1" fmla="*/ 0 w 478632"/>
                    <a:gd name="connsiteY1" fmla="*/ 314325 h 871537"/>
                    <a:gd name="connsiteX2" fmla="*/ 185738 w 478632"/>
                    <a:gd name="connsiteY2" fmla="*/ 445293 h 871537"/>
                    <a:gd name="connsiteX3" fmla="*/ 9525 w 478632"/>
                    <a:gd name="connsiteY3" fmla="*/ 561975 h 871537"/>
                    <a:gd name="connsiteX4" fmla="*/ 9525 w 478632"/>
                    <a:gd name="connsiteY4" fmla="*/ 871537 h 871537"/>
                    <a:gd name="connsiteX5" fmla="*/ 478632 w 478632"/>
                    <a:gd name="connsiteY5" fmla="*/ 571500 h 871537"/>
                    <a:gd name="connsiteX6" fmla="*/ 478632 w 478632"/>
                    <a:gd name="connsiteY6" fmla="*/ 309562 h 871537"/>
                    <a:gd name="connsiteX7" fmla="*/ 0 w 478632"/>
                    <a:gd name="connsiteY7" fmla="*/ 0 h 87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8632" h="871537">
                      <a:moveTo>
                        <a:pt x="0" y="0"/>
                      </a:moveTo>
                      <a:lnTo>
                        <a:pt x="0" y="314325"/>
                      </a:lnTo>
                      <a:lnTo>
                        <a:pt x="185738" y="445293"/>
                      </a:lnTo>
                      <a:lnTo>
                        <a:pt x="9525" y="561975"/>
                      </a:lnTo>
                      <a:lnTo>
                        <a:pt x="9525" y="871537"/>
                      </a:lnTo>
                      <a:lnTo>
                        <a:pt x="478632" y="571500"/>
                      </a:lnTo>
                      <a:lnTo>
                        <a:pt x="478632" y="3095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7953D84-CCCC-4BFC-8CD4-D99408338E73}"/>
                    </a:ext>
                  </a:extLst>
                </p:cNvPr>
                <p:cNvSpPr txBox="1"/>
                <p:nvPr/>
              </p:nvSpPr>
              <p:spPr>
                <a:xfrm>
                  <a:off x="8154179" y="4385849"/>
                  <a:ext cx="779885" cy="4345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MUL</a:t>
                  </a:r>
                </a:p>
              </p:txBody>
            </p:sp>
          </p:grpSp>
          <p:sp>
            <p:nvSpPr>
              <p:cNvPr id="60" name="テキスト ボックス 217">
                <a:extLst>
                  <a:ext uri="{FF2B5EF4-FFF2-40B4-BE49-F238E27FC236}">
                    <a16:creationId xmlns:a16="http://schemas.microsoft.com/office/drawing/2014/main" id="{D9E8773C-034B-4D41-AFAF-D3310B7EBDD9}"/>
                  </a:ext>
                </a:extLst>
              </p:cNvPr>
              <p:cNvSpPr txBox="1"/>
              <p:nvPr/>
            </p:nvSpPr>
            <p:spPr>
              <a:xfrm>
                <a:off x="8604205" y="5127415"/>
                <a:ext cx="1018013" cy="36925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4800">
                    <a:solidFill>
                      <a:schemeClr val="lt1"/>
                    </a:solidFill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REG</a:t>
                </a:r>
              </a:p>
            </p:txBody>
          </p:sp>
          <p:sp>
            <p:nvSpPr>
              <p:cNvPr id="61" name="テキスト ボックス 217">
                <a:extLst>
                  <a:ext uri="{FF2B5EF4-FFF2-40B4-BE49-F238E27FC236}">
                    <a16:creationId xmlns:a16="http://schemas.microsoft.com/office/drawing/2014/main" id="{5E76C0CC-B1B0-4063-8B23-1BA348C3B3F4}"/>
                  </a:ext>
                </a:extLst>
              </p:cNvPr>
              <p:cNvSpPr txBox="1"/>
              <p:nvPr/>
            </p:nvSpPr>
            <p:spPr>
              <a:xfrm>
                <a:off x="10284924" y="5127414"/>
                <a:ext cx="1018013" cy="36925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4800">
                    <a:solidFill>
                      <a:schemeClr val="lt1"/>
                    </a:solidFill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REG</a:t>
                </a:r>
              </a:p>
            </p:txBody>
          </p:sp>
          <p:sp>
            <p:nvSpPr>
              <p:cNvPr id="62" name="テキスト ボックス 217">
                <a:extLst>
                  <a:ext uri="{FF2B5EF4-FFF2-40B4-BE49-F238E27FC236}">
                    <a16:creationId xmlns:a16="http://schemas.microsoft.com/office/drawing/2014/main" id="{977B8099-CC86-41E7-A6D5-37206780AC91}"/>
                  </a:ext>
                </a:extLst>
              </p:cNvPr>
              <p:cNvSpPr txBox="1"/>
              <p:nvPr/>
            </p:nvSpPr>
            <p:spPr>
              <a:xfrm>
                <a:off x="8604205" y="3823216"/>
                <a:ext cx="1018013" cy="36925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4800">
                    <a:solidFill>
                      <a:schemeClr val="lt1"/>
                    </a:solidFill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REG</a:t>
                </a:r>
              </a:p>
            </p:txBody>
          </p:sp>
          <p:sp>
            <p:nvSpPr>
              <p:cNvPr id="63" name="テキスト ボックス 217">
                <a:extLst>
                  <a:ext uri="{FF2B5EF4-FFF2-40B4-BE49-F238E27FC236}">
                    <a16:creationId xmlns:a16="http://schemas.microsoft.com/office/drawing/2014/main" id="{A5228CA8-00D4-43E3-A1CE-53CC685FE2BD}"/>
                  </a:ext>
                </a:extLst>
              </p:cNvPr>
              <p:cNvSpPr txBox="1"/>
              <p:nvPr/>
            </p:nvSpPr>
            <p:spPr>
              <a:xfrm>
                <a:off x="10284924" y="3823215"/>
                <a:ext cx="1018013" cy="36925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4800">
                    <a:solidFill>
                      <a:schemeClr val="lt1"/>
                    </a:solidFill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REG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B434E8C-7D98-4934-A0E5-C9197E00D181}"/>
                  </a:ext>
                </a:extLst>
              </p:cNvPr>
              <p:cNvSpPr/>
              <p:nvPr/>
            </p:nvSpPr>
            <p:spPr>
              <a:xfrm>
                <a:off x="8319030" y="3636420"/>
                <a:ext cx="3253839" cy="19947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B465E5A-7241-43AE-944E-7555343AD101}"/>
                </a:ext>
              </a:extLst>
            </p:cNvPr>
            <p:cNvCxnSpPr>
              <a:cxnSpLocks/>
            </p:cNvCxnSpPr>
            <p:nvPr/>
          </p:nvCxnSpPr>
          <p:spPr>
            <a:xfrm>
              <a:off x="7814910" y="4595586"/>
              <a:ext cx="0" cy="2485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FF9ED6E-CBB3-4D75-8165-821E6DA8EBDB}"/>
                </a:ext>
              </a:extLst>
            </p:cNvPr>
            <p:cNvCxnSpPr>
              <a:cxnSpLocks/>
            </p:cNvCxnSpPr>
            <p:nvPr/>
          </p:nvCxnSpPr>
          <p:spPr>
            <a:xfrm>
              <a:off x="8438696" y="4595586"/>
              <a:ext cx="0" cy="2485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46A9DEB-1EDC-496F-93F7-3410609BD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1878" y="5291476"/>
              <a:ext cx="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F80BFAD-3C0B-43D9-915D-398F9D4F7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38282" y="5282332"/>
              <a:ext cx="0" cy="2468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5932BEF-A8AB-402D-A4FA-77970CA38E7E}"/>
                </a:ext>
              </a:extLst>
            </p:cNvPr>
            <p:cNvCxnSpPr>
              <a:cxnSpLocks/>
            </p:cNvCxnSpPr>
            <p:nvPr/>
          </p:nvCxnSpPr>
          <p:spPr>
            <a:xfrm>
              <a:off x="9370660" y="4595586"/>
              <a:ext cx="0" cy="2485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3771A34-C555-454F-8E07-CA17E688C8B5}"/>
                </a:ext>
              </a:extLst>
            </p:cNvPr>
            <p:cNvCxnSpPr>
              <a:cxnSpLocks/>
            </p:cNvCxnSpPr>
            <p:nvPr/>
          </p:nvCxnSpPr>
          <p:spPr>
            <a:xfrm>
              <a:off x="9994446" y="4595586"/>
              <a:ext cx="0" cy="2485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09102F23-3CF3-4C6E-8FFA-7F7CE2DC53EF}"/>
                </a:ext>
              </a:extLst>
            </p:cNvPr>
            <p:cNvCxnSpPr>
              <a:cxnSpLocks/>
              <a:stCxn id="60" idx="2"/>
              <a:endCxn id="62" idx="0"/>
            </p:cNvCxnSpPr>
            <p:nvPr/>
          </p:nvCxnSpPr>
          <p:spPr>
            <a:xfrm rot="5400000" flipH="1">
              <a:off x="7266874" y="5063058"/>
              <a:ext cx="1673456" cy="12700"/>
            </a:xfrm>
            <a:prstGeom prst="bentConnector5">
              <a:avLst>
                <a:gd name="adj1" fmla="val -4174"/>
                <a:gd name="adj2" fmla="val -5867299"/>
                <a:gd name="adj3" fmla="val 10645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2DE9F382-FA04-4CE5-9BFC-55E8840FE3FF}"/>
                </a:ext>
              </a:extLst>
            </p:cNvPr>
            <p:cNvCxnSpPr>
              <a:cxnSpLocks/>
              <a:stCxn id="61" idx="2"/>
              <a:endCxn id="63" idx="0"/>
            </p:cNvCxnSpPr>
            <p:nvPr/>
          </p:nvCxnSpPr>
          <p:spPr>
            <a:xfrm rot="5400000" flipH="1">
              <a:off x="8790243" y="5063057"/>
              <a:ext cx="1673456" cy="12700"/>
            </a:xfrm>
            <a:prstGeom prst="bentConnector5">
              <a:avLst>
                <a:gd name="adj1" fmla="val -4174"/>
                <a:gd name="adj2" fmla="val 6132701"/>
                <a:gd name="adj3" fmla="val 10645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E61A836D-DCF2-402B-BB6C-5C562D23306D}"/>
              </a:ext>
            </a:extLst>
          </p:cNvPr>
          <p:cNvSpPr/>
          <p:nvPr/>
        </p:nvSpPr>
        <p:spPr>
          <a:xfrm>
            <a:off x="9476033" y="4898958"/>
            <a:ext cx="1097280" cy="21100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Graphic 78" descr="Processor">
            <a:extLst>
              <a:ext uri="{FF2B5EF4-FFF2-40B4-BE49-F238E27FC236}">
                <a16:creationId xmlns:a16="http://schemas.microsoft.com/office/drawing/2014/main" id="{22B75D56-4371-4DF0-8E4F-3F4CC17A0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822" y="4424428"/>
            <a:ext cx="1097280" cy="109728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F8443110-E3C3-4EE9-B747-4EAB759578BB}"/>
              </a:ext>
            </a:extLst>
          </p:cNvPr>
          <p:cNvSpPr txBox="1"/>
          <p:nvPr/>
        </p:nvSpPr>
        <p:spPr>
          <a:xfrm>
            <a:off x="9942319" y="5483380"/>
            <a:ext cx="21022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</a:rPr>
              <a:t>Actual Implementation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903D47B-D691-4E49-A60A-9C42FBD92AF8}"/>
              </a:ext>
            </a:extLst>
          </p:cNvPr>
          <p:cNvSpPr txBox="1"/>
          <p:nvPr/>
        </p:nvSpPr>
        <p:spPr>
          <a:xfrm>
            <a:off x="9272864" y="4229400"/>
            <a:ext cx="1433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>
                <a:solidFill>
                  <a:srgbClr val="990000"/>
                </a:solidFill>
              </a:rPr>
              <a:t>Hours to days…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400C9C-F320-45A3-BD82-6A43479AB41D}"/>
              </a:ext>
            </a:extLst>
          </p:cNvPr>
          <p:cNvSpPr txBox="1"/>
          <p:nvPr/>
        </p:nvSpPr>
        <p:spPr>
          <a:xfrm>
            <a:off x="2322764" y="4239039"/>
            <a:ext cx="13648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>
                <a:solidFill>
                  <a:schemeClr val="accent6"/>
                </a:solidFill>
              </a:rPr>
              <a:t>A few Seconds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4297115-1A30-4749-961E-9BFCB1CECB53}"/>
              </a:ext>
            </a:extLst>
          </p:cNvPr>
          <p:cNvGrpSpPr>
            <a:grpSpLocks noChangeAspect="1"/>
          </p:cNvGrpSpPr>
          <p:nvPr/>
        </p:nvGrpSpPr>
        <p:grpSpPr>
          <a:xfrm>
            <a:off x="3874414" y="4273101"/>
            <a:ext cx="1692504" cy="1518944"/>
            <a:chOff x="4905684" y="3489141"/>
            <a:chExt cx="2487909" cy="2232785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ECD980C-C950-462A-97CF-7DCA3F26B8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32306" y="3489141"/>
              <a:ext cx="2127387" cy="2011680"/>
              <a:chOff x="8515769" y="1488226"/>
              <a:chExt cx="1883452" cy="1766993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B095106-D75A-407F-AFE4-8D7C04219164}"/>
                  </a:ext>
                </a:extLst>
              </p:cNvPr>
              <p:cNvSpPr/>
              <p:nvPr/>
            </p:nvSpPr>
            <p:spPr>
              <a:xfrm flipH="1">
                <a:off x="9292495" y="1496749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736162-EB96-4D3B-A29E-5DC483B22D25}"/>
                  </a:ext>
                </a:extLst>
              </p:cNvPr>
              <p:cNvSpPr/>
              <p:nvPr/>
            </p:nvSpPr>
            <p:spPr>
              <a:xfrm flipH="1">
                <a:off x="8515769" y="1488226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1A5459E-874D-4A09-B5BE-38C244E8E2EE}"/>
                  </a:ext>
                </a:extLst>
              </p:cNvPr>
              <p:cNvSpPr/>
              <p:nvPr/>
            </p:nvSpPr>
            <p:spPr>
              <a:xfrm flipH="1">
                <a:off x="10072302" y="1516260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CB4F97F-0E8E-416F-9D2F-42D3933E029A}"/>
                  </a:ext>
                </a:extLst>
              </p:cNvPr>
              <p:cNvSpPr/>
              <p:nvPr/>
            </p:nvSpPr>
            <p:spPr>
              <a:xfrm flipH="1">
                <a:off x="8885286" y="2056610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056497E-5FB7-452A-8855-5E2BFC478EEA}"/>
                  </a:ext>
                </a:extLst>
              </p:cNvPr>
              <p:cNvSpPr/>
              <p:nvPr/>
            </p:nvSpPr>
            <p:spPr>
              <a:xfrm flipH="1">
                <a:off x="9681912" y="2056610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7B0B9EB-8970-4404-AC54-B5CE3D91470C}"/>
                  </a:ext>
                </a:extLst>
              </p:cNvPr>
              <p:cNvSpPr/>
              <p:nvPr/>
            </p:nvSpPr>
            <p:spPr>
              <a:xfrm flipH="1">
                <a:off x="8885793" y="2720466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EDBC28D-B62A-4294-89C3-B7875889AC2F}"/>
                  </a:ext>
                </a:extLst>
              </p:cNvPr>
              <p:cNvSpPr/>
              <p:nvPr/>
            </p:nvSpPr>
            <p:spPr>
              <a:xfrm flipH="1">
                <a:off x="9687618" y="2720613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855C6615-983E-4932-8547-0B8DEB804831}"/>
                  </a:ext>
                </a:extLst>
              </p:cNvPr>
              <p:cNvCxnSpPr>
                <a:cxnSpLocks/>
                <a:stCxn id="92" idx="4"/>
                <a:endCxn id="96" idx="7"/>
              </p:cNvCxnSpPr>
              <p:nvPr/>
            </p:nvCxnSpPr>
            <p:spPr>
              <a:xfrm>
                <a:off x="9455954" y="1818834"/>
                <a:ext cx="273834" cy="2849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970842AA-057B-4846-AB82-B0597A3914E7}"/>
                  </a:ext>
                </a:extLst>
              </p:cNvPr>
              <p:cNvCxnSpPr>
                <a:cxnSpLocks/>
                <a:stCxn id="94" idx="4"/>
                <a:endCxn id="96" idx="1"/>
              </p:cNvCxnSpPr>
              <p:nvPr/>
            </p:nvCxnSpPr>
            <p:spPr>
              <a:xfrm flipH="1">
                <a:off x="9960955" y="1838345"/>
                <a:ext cx="274806" cy="2654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9C4BD0B2-F6F9-4CFA-80CE-0AF55BE80821}"/>
                  </a:ext>
                </a:extLst>
              </p:cNvPr>
              <p:cNvCxnSpPr>
                <a:cxnSpLocks/>
                <a:stCxn id="92" idx="4"/>
                <a:endCxn id="95" idx="1"/>
              </p:cNvCxnSpPr>
              <p:nvPr/>
            </p:nvCxnSpPr>
            <p:spPr>
              <a:xfrm flipH="1">
                <a:off x="9164329" y="1818834"/>
                <a:ext cx="291625" cy="2849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21871561-2191-4FCB-99A8-F60CF9863F3E}"/>
                  </a:ext>
                </a:extLst>
              </p:cNvPr>
              <p:cNvCxnSpPr>
                <a:cxnSpLocks/>
                <a:stCxn id="93" idx="4"/>
                <a:endCxn id="95" idx="7"/>
              </p:cNvCxnSpPr>
              <p:nvPr/>
            </p:nvCxnSpPr>
            <p:spPr>
              <a:xfrm>
                <a:off x="8679228" y="1810311"/>
                <a:ext cx="253934" cy="29346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F736F2E7-B544-4A71-8CA0-E61DAF0AF7EF}"/>
                  </a:ext>
                </a:extLst>
              </p:cNvPr>
              <p:cNvCxnSpPr>
                <a:cxnSpLocks/>
                <a:stCxn id="96" idx="4"/>
                <a:endCxn id="98" idx="0"/>
              </p:cNvCxnSpPr>
              <p:nvPr/>
            </p:nvCxnSpPr>
            <p:spPr>
              <a:xfrm>
                <a:off x="9845371" y="2378695"/>
                <a:ext cx="5706" cy="3419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24E73A11-5D58-426F-AC27-7FE808BFCD6E}"/>
                  </a:ext>
                </a:extLst>
              </p:cNvPr>
              <p:cNvCxnSpPr>
                <a:cxnSpLocks/>
                <a:stCxn id="95" idx="4"/>
                <a:endCxn id="97" idx="0"/>
              </p:cNvCxnSpPr>
              <p:nvPr/>
            </p:nvCxnSpPr>
            <p:spPr>
              <a:xfrm>
                <a:off x="9048745" y="2378695"/>
                <a:ext cx="507" cy="3417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026F9709-297B-4551-A529-EE7703949DCB}"/>
                  </a:ext>
                </a:extLst>
              </p:cNvPr>
              <p:cNvCxnSpPr>
                <a:cxnSpLocks/>
                <a:stCxn id="95" idx="4"/>
                <a:endCxn id="98" idx="0"/>
              </p:cNvCxnSpPr>
              <p:nvPr/>
            </p:nvCxnSpPr>
            <p:spPr>
              <a:xfrm>
                <a:off x="9048745" y="2378695"/>
                <a:ext cx="802332" cy="3419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3799FFA3-F128-4C9C-8DCE-278A8F2125D6}"/>
                  </a:ext>
                </a:extLst>
              </p:cNvPr>
              <p:cNvCxnSpPr>
                <a:cxnSpLocks/>
                <a:stCxn id="98" idx="4"/>
              </p:cNvCxnSpPr>
              <p:nvPr/>
            </p:nvCxnSpPr>
            <p:spPr>
              <a:xfrm>
                <a:off x="9851077" y="3042698"/>
                <a:ext cx="0" cy="21252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0D3D842F-D8A0-4C2F-86BE-7A4868B5D894}"/>
                  </a:ext>
                </a:extLst>
              </p:cNvPr>
              <p:cNvCxnSpPr>
                <a:cxnSpLocks/>
                <a:stCxn id="97" idx="4"/>
              </p:cNvCxnSpPr>
              <p:nvPr/>
            </p:nvCxnSpPr>
            <p:spPr>
              <a:xfrm flipH="1">
                <a:off x="9048745" y="3042551"/>
                <a:ext cx="507" cy="2126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689207C-53E3-4F78-8714-FC9FE77EADCF}"/>
                    </a:ext>
                  </a:extLst>
                </p:cNvPr>
                <p:cNvSpPr txBox="1"/>
                <p:nvPr/>
              </p:nvSpPr>
              <p:spPr>
                <a:xfrm flipH="1">
                  <a:off x="5164526" y="5276764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689207C-53E3-4F78-8714-FC9FE77EA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164526" y="5276764"/>
                  <a:ext cx="427813" cy="4451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D6407E5-AC4B-455F-AAE4-9B7F31D952E7}"/>
                    </a:ext>
                  </a:extLst>
                </p:cNvPr>
                <p:cNvSpPr txBox="1"/>
                <p:nvPr/>
              </p:nvSpPr>
              <p:spPr>
                <a:xfrm flipH="1">
                  <a:off x="6146125" y="5272543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D6407E5-AC4B-455F-AAE4-9B7F31D95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146125" y="5272543"/>
                  <a:ext cx="427813" cy="4451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239A96D-FD27-4932-A580-D25FA5FA17C6}"/>
                    </a:ext>
                  </a:extLst>
                </p:cNvPr>
                <p:cNvSpPr txBox="1"/>
                <p:nvPr/>
              </p:nvSpPr>
              <p:spPr>
                <a:xfrm flipH="1">
                  <a:off x="5920191" y="3845086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239A96D-FD27-4932-A580-D25FA5FA17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920191" y="3845086"/>
                  <a:ext cx="427813" cy="4451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5B5C15A-DFB2-4F07-9239-243F968482FA}"/>
                    </a:ext>
                  </a:extLst>
                </p:cNvPr>
                <p:cNvSpPr txBox="1"/>
                <p:nvPr/>
              </p:nvSpPr>
              <p:spPr>
                <a:xfrm flipH="1">
                  <a:off x="4905684" y="3774888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5B5C15A-DFB2-4F07-9239-243F968482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905684" y="3774888"/>
                  <a:ext cx="427813" cy="4451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BF75A3F-0ED4-470E-A66E-9D22A6D41B73}"/>
                    </a:ext>
                  </a:extLst>
                </p:cNvPr>
                <p:cNvSpPr txBox="1"/>
                <p:nvPr/>
              </p:nvSpPr>
              <p:spPr>
                <a:xfrm flipH="1">
                  <a:off x="6965780" y="3809715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BF75A3F-0ED4-470E-A66E-9D22A6D41B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65780" y="3809715"/>
                  <a:ext cx="427813" cy="4451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E67A038-FF92-406F-8CC7-D87FDEE00460}"/>
                    </a:ext>
                  </a:extLst>
                </p:cNvPr>
                <p:cNvSpPr txBox="1"/>
                <p:nvPr/>
              </p:nvSpPr>
              <p:spPr>
                <a:xfrm flipH="1">
                  <a:off x="5189509" y="4445446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E67A038-FF92-406F-8CC7-D87FDEE00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189509" y="4445446"/>
                  <a:ext cx="427813" cy="445162"/>
                </a:xfrm>
                <a:prstGeom prst="rect">
                  <a:avLst/>
                </a:prstGeom>
                <a:blipFill>
                  <a:blip r:embed="rId9"/>
                  <a:stretch>
                    <a:fillRect l="-6250" b="-61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07B97ECE-8B5A-4CC6-BB56-7C99D3718521}"/>
                    </a:ext>
                  </a:extLst>
                </p:cNvPr>
                <p:cNvSpPr txBox="1"/>
                <p:nvPr/>
              </p:nvSpPr>
              <p:spPr>
                <a:xfrm flipH="1">
                  <a:off x="6656661" y="4430088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07B97ECE-8B5A-4CC6-BB56-7C99D3718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656661" y="4430088"/>
                  <a:ext cx="427813" cy="445162"/>
                </a:xfrm>
                <a:prstGeom prst="rect">
                  <a:avLst/>
                </a:prstGeom>
                <a:blipFill>
                  <a:blip r:embed="rId10"/>
                  <a:stretch>
                    <a:fillRect l="-6250" b="-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C21F614-BA87-4B3D-A31A-E824446B6CD9}"/>
              </a:ext>
            </a:extLst>
          </p:cNvPr>
          <p:cNvSpPr txBox="1"/>
          <p:nvPr/>
        </p:nvSpPr>
        <p:spPr>
          <a:xfrm>
            <a:off x="3328566" y="5852301"/>
            <a:ext cx="2699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b="1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Data Flow Graph (DFG) 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04A5A6B-2194-4942-B0EC-633313486A25}"/>
              </a:ext>
            </a:extLst>
          </p:cNvPr>
          <p:cNvSpPr/>
          <p:nvPr/>
        </p:nvSpPr>
        <p:spPr>
          <a:xfrm>
            <a:off x="3818041" y="4173154"/>
            <a:ext cx="1729952" cy="163581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B38544EA-0C83-4066-9239-3D4BF025488D}"/>
              </a:ext>
            </a:extLst>
          </p:cNvPr>
          <p:cNvSpPr/>
          <p:nvPr/>
        </p:nvSpPr>
        <p:spPr>
          <a:xfrm>
            <a:off x="5597619" y="4853186"/>
            <a:ext cx="1286906" cy="21601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E90E58C-2CF3-4548-9625-C3784900FC85}"/>
              </a:ext>
            </a:extLst>
          </p:cNvPr>
          <p:cNvSpPr txBox="1"/>
          <p:nvPr/>
        </p:nvSpPr>
        <p:spPr>
          <a:xfrm>
            <a:off x="5638391" y="4239039"/>
            <a:ext cx="11711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/>
              <a:t>Minutes to hours</a:t>
            </a:r>
          </a:p>
        </p:txBody>
      </p:sp>
      <p:pic>
        <p:nvPicPr>
          <p:cNvPr id="121" name="Graphic 120" descr="Stopwatch 25% with solid fill">
            <a:extLst>
              <a:ext uri="{FF2B5EF4-FFF2-40B4-BE49-F238E27FC236}">
                <a16:creationId xmlns:a16="http://schemas.microsoft.com/office/drawing/2014/main" id="{65DD4AD0-38A5-4479-9D41-501084AE9E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9351" y="5001295"/>
            <a:ext cx="640080" cy="640080"/>
          </a:xfrm>
          <a:prstGeom prst="rect">
            <a:avLst/>
          </a:prstGeom>
        </p:spPr>
      </p:pic>
      <p:pic>
        <p:nvPicPr>
          <p:cNvPr id="123" name="Graphic 122" descr="Stopwatch 50% with solid fill">
            <a:extLst>
              <a:ext uri="{FF2B5EF4-FFF2-40B4-BE49-F238E27FC236}">
                <a16:creationId xmlns:a16="http://schemas.microsoft.com/office/drawing/2014/main" id="{AD7ADE7A-3B9E-4D45-B61E-83AA8FAFB1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3998" y="5001295"/>
            <a:ext cx="640080" cy="640080"/>
          </a:xfrm>
          <a:prstGeom prst="rect">
            <a:avLst/>
          </a:prstGeom>
        </p:spPr>
      </p:pic>
      <p:pic>
        <p:nvPicPr>
          <p:cNvPr id="124" name="Graphic 123" descr="Stopwatch 75% with solid fill">
            <a:extLst>
              <a:ext uri="{FF2B5EF4-FFF2-40B4-BE49-F238E27FC236}">
                <a16:creationId xmlns:a16="http://schemas.microsoft.com/office/drawing/2014/main" id="{9083FDD6-F4B7-4850-867D-2E3A17010E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669799" y="5018973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4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FDB0F6-939E-4FE1-96FD-8C81FC04B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6"/>
            <a:ext cx="11734422" cy="49501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Background</a:t>
            </a:r>
          </a:p>
          <a:p>
            <a:pPr lvl="1"/>
            <a:r>
              <a:rPr lang="en-US" dirty="0"/>
              <a:t>Graph Neural Network (GNN)</a:t>
            </a:r>
          </a:p>
          <a:p>
            <a:pPr lvl="1"/>
            <a:r>
              <a:rPr lang="en-US" dirty="0"/>
              <a:t>Reinforcement Learning (RL)</a:t>
            </a:r>
          </a:p>
          <a:p>
            <a:pPr lvl="1"/>
            <a:r>
              <a:rPr lang="en-US" dirty="0"/>
              <a:t>High Level Synthesis (HLS)</a:t>
            </a:r>
          </a:p>
          <a:p>
            <a:pPr>
              <a:lnSpc>
                <a:spcPct val="150000"/>
              </a:lnSpc>
            </a:pPr>
            <a:r>
              <a:rPr lang="en-US" dirty="0"/>
              <a:t>HLS: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Program-to-Circuit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IRONMAN: </a:t>
            </a:r>
            <a:r>
              <a:rPr kumimoji="1"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GNN</a:t>
            </a:r>
            <a:r>
              <a:rPr kumimoji="1" lang="en-US" altLang="zh-CN" sz="2000" dirty="0"/>
              <a:t>-assisted design space exploration in high-level synthesis via </a:t>
            </a:r>
            <a:r>
              <a:rPr kumimoji="1" lang="en-US" altLang="zh-CN" sz="2000" dirty="0">
                <a:solidFill>
                  <a:schemeClr val="accent4">
                    <a:lumMod val="75000"/>
                  </a:schemeClr>
                </a:solidFill>
              </a:rPr>
              <a:t>reinforcement learning</a:t>
            </a:r>
          </a:p>
          <a:p>
            <a:pPr lvl="2"/>
            <a:r>
              <a:rPr lang="en-US" i="1" dirty="0"/>
              <a:t>Nan Wu, Yuan </a:t>
            </a:r>
            <a:r>
              <a:rPr lang="en-US" i="1" dirty="0" err="1"/>
              <a:t>Xie</a:t>
            </a:r>
            <a:r>
              <a:rPr lang="en-US" i="1" dirty="0"/>
              <a:t>, and Cong Hao, GLSVLSI, 2021</a:t>
            </a:r>
          </a:p>
          <a:p>
            <a:pPr lvl="1"/>
            <a:r>
              <a:rPr kumimoji="1" lang="en-US" b="1" dirty="0"/>
              <a:t>Program-to-Circuit:</a:t>
            </a:r>
            <a:r>
              <a:rPr kumimoji="1" lang="en-US" dirty="0"/>
              <a:t> Exploiting GNNs for Program Representation and Circuit Translation</a:t>
            </a:r>
          </a:p>
          <a:p>
            <a:pPr lvl="2"/>
            <a:r>
              <a:rPr lang="en-US" sz="1600" i="1" dirty="0"/>
              <a:t>Nan Wu, </a:t>
            </a:r>
            <a:r>
              <a:rPr lang="en-US" sz="1600" i="1" dirty="0" err="1"/>
              <a:t>Huake</a:t>
            </a:r>
            <a:r>
              <a:rPr lang="en-US" sz="1600" i="1" dirty="0"/>
              <a:t> He, Yuan </a:t>
            </a:r>
            <a:r>
              <a:rPr lang="en-US" sz="1600" i="1" dirty="0" err="1"/>
              <a:t>Xie</a:t>
            </a:r>
            <a:r>
              <a:rPr lang="en-US" sz="1600" i="1" dirty="0"/>
              <a:t>, Pan Li, Cong Hao,</a:t>
            </a:r>
            <a:r>
              <a:rPr lang="zh-CN" altLang="en-US" sz="1600" i="1" dirty="0"/>
              <a:t> </a:t>
            </a:r>
            <a:r>
              <a:rPr lang="en-US" altLang="zh-CN" sz="1600" i="1" dirty="0" err="1"/>
              <a:t>arXiv</a:t>
            </a:r>
            <a:r>
              <a:rPr lang="en-US" altLang="zh-CN" sz="1600" i="1" dirty="0"/>
              <a:t>,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2021</a:t>
            </a:r>
            <a:endParaRPr lang="en-US" sz="1600" i="1" dirty="0"/>
          </a:p>
          <a:p>
            <a:pPr>
              <a:lnSpc>
                <a:spcPct val="150000"/>
              </a:lnSpc>
            </a:pPr>
            <a:r>
              <a:rPr lang="en-US" dirty="0"/>
              <a:t>And beyond: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Program-to-X</a:t>
            </a:r>
          </a:p>
          <a:p>
            <a:pPr lvl="1"/>
            <a:r>
              <a:rPr lang="en-US" altLang="zh-CN" dirty="0"/>
              <a:t>Call for future research interests </a:t>
            </a:r>
            <a:r>
              <a:rPr lang="en-US" altLang="zh-CN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A070D-1EBF-4F23-9487-B4733D15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9B7415-E4AC-4FFA-9EC8-843C6215A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35261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204A5A6B-2194-4942-B0EC-633313486A25}"/>
              </a:ext>
            </a:extLst>
          </p:cNvPr>
          <p:cNvSpPr/>
          <p:nvPr/>
        </p:nvSpPr>
        <p:spPr>
          <a:xfrm>
            <a:off x="3818041" y="4173154"/>
            <a:ext cx="1729952" cy="163581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933885-82A9-439C-9269-A5E609FB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5E50D8-2D8B-4F89-AE65-BA957E70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 1: Predict </a:t>
            </a:r>
            <a:r>
              <a:rPr lang="en-US" dirty="0" err="1"/>
              <a:t>Impl</a:t>
            </a:r>
            <a:r>
              <a:rPr lang="en-US" dirty="0"/>
              <a:t>. Quality Accurately</a:t>
            </a:r>
          </a:p>
        </p:txBody>
      </p:sp>
      <p:sp>
        <p:nvSpPr>
          <p:cNvPr id="51" name="正方形/長方形 187">
            <a:extLst>
              <a:ext uri="{FF2B5EF4-FFF2-40B4-BE49-F238E27FC236}">
                <a16:creationId xmlns:a16="http://schemas.microsoft.com/office/drawing/2014/main" id="{33B63A95-23CA-4AE0-B305-A99F23DE8A78}"/>
              </a:ext>
            </a:extLst>
          </p:cNvPr>
          <p:cNvSpPr/>
          <p:nvPr/>
        </p:nvSpPr>
        <p:spPr>
          <a:xfrm>
            <a:off x="695221" y="4173155"/>
            <a:ext cx="1584630" cy="163580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x1 = a + b;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x2 = b + c;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x3 = d * e;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y1 = x1 * x2;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y2 = x2 * x3;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o1 = y1 + 5;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o2 = y1 * y2;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2D349C-704B-43C3-B179-168BE643C0C7}"/>
              </a:ext>
            </a:extLst>
          </p:cNvPr>
          <p:cNvSpPr txBox="1"/>
          <p:nvPr/>
        </p:nvSpPr>
        <p:spPr>
          <a:xfrm>
            <a:off x="695221" y="5852301"/>
            <a:ext cx="16332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orbel" panose="020B0503020204020204" pitchFamily="34" charset="0"/>
              </a:rPr>
              <a:t>Program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A525AB-0031-4D6C-984A-AF315E3F6F6A}"/>
              </a:ext>
            </a:extLst>
          </p:cNvPr>
          <p:cNvSpPr txBox="1"/>
          <p:nvPr/>
        </p:nvSpPr>
        <p:spPr>
          <a:xfrm>
            <a:off x="6909168" y="5857955"/>
            <a:ext cx="2500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</a:rPr>
              <a:t>RTL (Circuit)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8EE6E81-6AE4-46F1-B3EA-D693F8E0617A}"/>
              </a:ext>
            </a:extLst>
          </p:cNvPr>
          <p:cNvSpPr/>
          <p:nvPr/>
        </p:nvSpPr>
        <p:spPr>
          <a:xfrm>
            <a:off x="2387053" y="4853186"/>
            <a:ext cx="1286906" cy="21601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1A23A9-AFE0-4820-A30C-97FE852F5776}"/>
              </a:ext>
            </a:extLst>
          </p:cNvPr>
          <p:cNvGrpSpPr/>
          <p:nvPr/>
        </p:nvGrpSpPr>
        <p:grpSpPr>
          <a:xfrm>
            <a:off x="6895840" y="4200940"/>
            <a:ext cx="2482732" cy="1635810"/>
            <a:chOff x="7383772" y="4039534"/>
            <a:chExt cx="2949213" cy="199475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AA4195F-2522-473C-A34D-1F4EF30C09AE}"/>
                </a:ext>
              </a:extLst>
            </p:cNvPr>
            <p:cNvGrpSpPr/>
            <p:nvPr/>
          </p:nvGrpSpPr>
          <p:grpSpPr>
            <a:xfrm>
              <a:off x="7383772" y="4039534"/>
              <a:ext cx="2949213" cy="1994754"/>
              <a:chOff x="8319030" y="3636420"/>
              <a:chExt cx="3253839" cy="1994754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5AFB997-B209-49B6-A93F-D2E054C714F6}"/>
                  </a:ext>
                </a:extLst>
              </p:cNvPr>
              <p:cNvGrpSpPr/>
              <p:nvPr/>
            </p:nvGrpSpPr>
            <p:grpSpPr>
              <a:xfrm>
                <a:off x="8439892" y="4440969"/>
                <a:ext cx="1371600" cy="457199"/>
                <a:chOff x="7777556" y="4211385"/>
                <a:chExt cx="1533132" cy="645534"/>
              </a:xfrm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D3D9BC0-BCB8-4F3A-AD60-F903DE5E5387}"/>
                    </a:ext>
                  </a:extLst>
                </p:cNvPr>
                <p:cNvSpPr/>
                <p:nvPr/>
              </p:nvSpPr>
              <p:spPr>
                <a:xfrm rot="5400000">
                  <a:off x="8221355" y="3767586"/>
                  <a:ext cx="645534" cy="1533132"/>
                </a:xfrm>
                <a:custGeom>
                  <a:avLst/>
                  <a:gdLst>
                    <a:gd name="connsiteX0" fmla="*/ 0 w 478632"/>
                    <a:gd name="connsiteY0" fmla="*/ 0 h 871537"/>
                    <a:gd name="connsiteX1" fmla="*/ 0 w 478632"/>
                    <a:gd name="connsiteY1" fmla="*/ 314325 h 871537"/>
                    <a:gd name="connsiteX2" fmla="*/ 185738 w 478632"/>
                    <a:gd name="connsiteY2" fmla="*/ 445293 h 871537"/>
                    <a:gd name="connsiteX3" fmla="*/ 9525 w 478632"/>
                    <a:gd name="connsiteY3" fmla="*/ 561975 h 871537"/>
                    <a:gd name="connsiteX4" fmla="*/ 9525 w 478632"/>
                    <a:gd name="connsiteY4" fmla="*/ 871537 h 871537"/>
                    <a:gd name="connsiteX5" fmla="*/ 478632 w 478632"/>
                    <a:gd name="connsiteY5" fmla="*/ 571500 h 871537"/>
                    <a:gd name="connsiteX6" fmla="*/ 478632 w 478632"/>
                    <a:gd name="connsiteY6" fmla="*/ 309562 h 871537"/>
                    <a:gd name="connsiteX7" fmla="*/ 0 w 478632"/>
                    <a:gd name="connsiteY7" fmla="*/ 0 h 87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8632" h="871537">
                      <a:moveTo>
                        <a:pt x="0" y="0"/>
                      </a:moveTo>
                      <a:lnTo>
                        <a:pt x="0" y="314325"/>
                      </a:lnTo>
                      <a:lnTo>
                        <a:pt x="185738" y="445293"/>
                      </a:lnTo>
                      <a:lnTo>
                        <a:pt x="9525" y="561975"/>
                      </a:lnTo>
                      <a:lnTo>
                        <a:pt x="9525" y="871537"/>
                      </a:lnTo>
                      <a:lnTo>
                        <a:pt x="478632" y="571500"/>
                      </a:lnTo>
                      <a:lnTo>
                        <a:pt x="478632" y="3095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173704F-970D-45D9-B295-BDF9CE98DAF4}"/>
                    </a:ext>
                  </a:extLst>
                </p:cNvPr>
                <p:cNvSpPr txBox="1"/>
                <p:nvPr/>
              </p:nvSpPr>
              <p:spPr>
                <a:xfrm>
                  <a:off x="8154179" y="4391759"/>
                  <a:ext cx="779885" cy="4345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ADD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E362ECD-D667-4541-85C6-10AFB407232A}"/>
                  </a:ext>
                </a:extLst>
              </p:cNvPr>
              <p:cNvGrpSpPr/>
              <p:nvPr/>
            </p:nvGrpSpPr>
            <p:grpSpPr>
              <a:xfrm>
                <a:off x="10120612" y="4440973"/>
                <a:ext cx="1371600" cy="438244"/>
                <a:chOff x="7777557" y="4238149"/>
                <a:chExt cx="1533132" cy="618769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ED0EEE7E-4F2F-4F40-9570-14109A0A2D55}"/>
                    </a:ext>
                  </a:extLst>
                </p:cNvPr>
                <p:cNvSpPr/>
                <p:nvPr/>
              </p:nvSpPr>
              <p:spPr>
                <a:xfrm rot="5400000">
                  <a:off x="8234738" y="3780968"/>
                  <a:ext cx="618769" cy="1533132"/>
                </a:xfrm>
                <a:custGeom>
                  <a:avLst/>
                  <a:gdLst>
                    <a:gd name="connsiteX0" fmla="*/ 0 w 478632"/>
                    <a:gd name="connsiteY0" fmla="*/ 0 h 871537"/>
                    <a:gd name="connsiteX1" fmla="*/ 0 w 478632"/>
                    <a:gd name="connsiteY1" fmla="*/ 314325 h 871537"/>
                    <a:gd name="connsiteX2" fmla="*/ 185738 w 478632"/>
                    <a:gd name="connsiteY2" fmla="*/ 445293 h 871537"/>
                    <a:gd name="connsiteX3" fmla="*/ 9525 w 478632"/>
                    <a:gd name="connsiteY3" fmla="*/ 561975 h 871537"/>
                    <a:gd name="connsiteX4" fmla="*/ 9525 w 478632"/>
                    <a:gd name="connsiteY4" fmla="*/ 871537 h 871537"/>
                    <a:gd name="connsiteX5" fmla="*/ 478632 w 478632"/>
                    <a:gd name="connsiteY5" fmla="*/ 571500 h 871537"/>
                    <a:gd name="connsiteX6" fmla="*/ 478632 w 478632"/>
                    <a:gd name="connsiteY6" fmla="*/ 309562 h 871537"/>
                    <a:gd name="connsiteX7" fmla="*/ 0 w 478632"/>
                    <a:gd name="connsiteY7" fmla="*/ 0 h 87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8632" h="871537">
                      <a:moveTo>
                        <a:pt x="0" y="0"/>
                      </a:moveTo>
                      <a:lnTo>
                        <a:pt x="0" y="314325"/>
                      </a:lnTo>
                      <a:lnTo>
                        <a:pt x="185738" y="445293"/>
                      </a:lnTo>
                      <a:lnTo>
                        <a:pt x="9525" y="561975"/>
                      </a:lnTo>
                      <a:lnTo>
                        <a:pt x="9525" y="871537"/>
                      </a:lnTo>
                      <a:lnTo>
                        <a:pt x="478632" y="571500"/>
                      </a:lnTo>
                      <a:lnTo>
                        <a:pt x="478632" y="3095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7953D84-CCCC-4BFC-8CD4-D99408338E73}"/>
                    </a:ext>
                  </a:extLst>
                </p:cNvPr>
                <p:cNvSpPr txBox="1"/>
                <p:nvPr/>
              </p:nvSpPr>
              <p:spPr>
                <a:xfrm>
                  <a:off x="8154179" y="4385849"/>
                  <a:ext cx="779885" cy="4345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MUL</a:t>
                  </a:r>
                </a:p>
              </p:txBody>
            </p:sp>
          </p:grpSp>
          <p:sp>
            <p:nvSpPr>
              <p:cNvPr id="60" name="テキスト ボックス 217">
                <a:extLst>
                  <a:ext uri="{FF2B5EF4-FFF2-40B4-BE49-F238E27FC236}">
                    <a16:creationId xmlns:a16="http://schemas.microsoft.com/office/drawing/2014/main" id="{D9E8773C-034B-4D41-AFAF-D3310B7EBDD9}"/>
                  </a:ext>
                </a:extLst>
              </p:cNvPr>
              <p:cNvSpPr txBox="1"/>
              <p:nvPr/>
            </p:nvSpPr>
            <p:spPr>
              <a:xfrm>
                <a:off x="8604205" y="5127415"/>
                <a:ext cx="1018013" cy="36925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4800">
                    <a:solidFill>
                      <a:schemeClr val="lt1"/>
                    </a:solidFill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REG</a:t>
                </a:r>
              </a:p>
            </p:txBody>
          </p:sp>
          <p:sp>
            <p:nvSpPr>
              <p:cNvPr id="61" name="テキスト ボックス 217">
                <a:extLst>
                  <a:ext uri="{FF2B5EF4-FFF2-40B4-BE49-F238E27FC236}">
                    <a16:creationId xmlns:a16="http://schemas.microsoft.com/office/drawing/2014/main" id="{5E76C0CC-B1B0-4063-8B23-1BA348C3B3F4}"/>
                  </a:ext>
                </a:extLst>
              </p:cNvPr>
              <p:cNvSpPr txBox="1"/>
              <p:nvPr/>
            </p:nvSpPr>
            <p:spPr>
              <a:xfrm>
                <a:off x="10284924" y="5127414"/>
                <a:ext cx="1018013" cy="36925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4800">
                    <a:solidFill>
                      <a:schemeClr val="lt1"/>
                    </a:solidFill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REG</a:t>
                </a:r>
              </a:p>
            </p:txBody>
          </p:sp>
          <p:sp>
            <p:nvSpPr>
              <p:cNvPr id="62" name="テキスト ボックス 217">
                <a:extLst>
                  <a:ext uri="{FF2B5EF4-FFF2-40B4-BE49-F238E27FC236}">
                    <a16:creationId xmlns:a16="http://schemas.microsoft.com/office/drawing/2014/main" id="{977B8099-CC86-41E7-A6D5-37206780AC91}"/>
                  </a:ext>
                </a:extLst>
              </p:cNvPr>
              <p:cNvSpPr txBox="1"/>
              <p:nvPr/>
            </p:nvSpPr>
            <p:spPr>
              <a:xfrm>
                <a:off x="8604205" y="3823216"/>
                <a:ext cx="1018013" cy="36925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4800">
                    <a:solidFill>
                      <a:schemeClr val="lt1"/>
                    </a:solidFill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REG</a:t>
                </a:r>
              </a:p>
            </p:txBody>
          </p:sp>
          <p:sp>
            <p:nvSpPr>
              <p:cNvPr id="63" name="テキスト ボックス 217">
                <a:extLst>
                  <a:ext uri="{FF2B5EF4-FFF2-40B4-BE49-F238E27FC236}">
                    <a16:creationId xmlns:a16="http://schemas.microsoft.com/office/drawing/2014/main" id="{A5228CA8-00D4-43E3-A1CE-53CC685FE2BD}"/>
                  </a:ext>
                </a:extLst>
              </p:cNvPr>
              <p:cNvSpPr txBox="1"/>
              <p:nvPr/>
            </p:nvSpPr>
            <p:spPr>
              <a:xfrm>
                <a:off x="10284924" y="3823215"/>
                <a:ext cx="1018013" cy="36925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4800">
                    <a:solidFill>
                      <a:schemeClr val="lt1"/>
                    </a:solidFill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REG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B434E8C-7D98-4934-A0E5-C9197E00D181}"/>
                  </a:ext>
                </a:extLst>
              </p:cNvPr>
              <p:cNvSpPr/>
              <p:nvPr/>
            </p:nvSpPr>
            <p:spPr>
              <a:xfrm>
                <a:off x="8319030" y="3636420"/>
                <a:ext cx="3253839" cy="19947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B465E5A-7241-43AE-944E-7555343AD101}"/>
                </a:ext>
              </a:extLst>
            </p:cNvPr>
            <p:cNvCxnSpPr>
              <a:cxnSpLocks/>
            </p:cNvCxnSpPr>
            <p:nvPr/>
          </p:nvCxnSpPr>
          <p:spPr>
            <a:xfrm>
              <a:off x="7814910" y="4595586"/>
              <a:ext cx="0" cy="2485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FF9ED6E-CBB3-4D75-8165-821E6DA8EBDB}"/>
                </a:ext>
              </a:extLst>
            </p:cNvPr>
            <p:cNvCxnSpPr>
              <a:cxnSpLocks/>
            </p:cNvCxnSpPr>
            <p:nvPr/>
          </p:nvCxnSpPr>
          <p:spPr>
            <a:xfrm>
              <a:off x="8438696" y="4595586"/>
              <a:ext cx="0" cy="2485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46A9DEB-1EDC-496F-93F7-3410609BD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1878" y="5291476"/>
              <a:ext cx="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F80BFAD-3C0B-43D9-915D-398F9D4F7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38282" y="5282332"/>
              <a:ext cx="0" cy="2468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5932BEF-A8AB-402D-A4FA-77970CA38E7E}"/>
                </a:ext>
              </a:extLst>
            </p:cNvPr>
            <p:cNvCxnSpPr>
              <a:cxnSpLocks/>
            </p:cNvCxnSpPr>
            <p:nvPr/>
          </p:nvCxnSpPr>
          <p:spPr>
            <a:xfrm>
              <a:off x="9370660" y="4595586"/>
              <a:ext cx="0" cy="2485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3771A34-C555-454F-8E07-CA17E688C8B5}"/>
                </a:ext>
              </a:extLst>
            </p:cNvPr>
            <p:cNvCxnSpPr>
              <a:cxnSpLocks/>
            </p:cNvCxnSpPr>
            <p:nvPr/>
          </p:nvCxnSpPr>
          <p:spPr>
            <a:xfrm>
              <a:off x="9994446" y="4595586"/>
              <a:ext cx="0" cy="2485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09102F23-3CF3-4C6E-8FFA-7F7CE2DC53EF}"/>
                </a:ext>
              </a:extLst>
            </p:cNvPr>
            <p:cNvCxnSpPr>
              <a:cxnSpLocks/>
              <a:stCxn id="60" idx="2"/>
              <a:endCxn id="62" idx="0"/>
            </p:cNvCxnSpPr>
            <p:nvPr/>
          </p:nvCxnSpPr>
          <p:spPr>
            <a:xfrm rot="5400000" flipH="1">
              <a:off x="7266874" y="5063058"/>
              <a:ext cx="1673456" cy="12700"/>
            </a:xfrm>
            <a:prstGeom prst="bentConnector5">
              <a:avLst>
                <a:gd name="adj1" fmla="val -4174"/>
                <a:gd name="adj2" fmla="val -5867299"/>
                <a:gd name="adj3" fmla="val 10645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2DE9F382-FA04-4CE5-9BFC-55E8840FE3FF}"/>
                </a:ext>
              </a:extLst>
            </p:cNvPr>
            <p:cNvCxnSpPr>
              <a:cxnSpLocks/>
              <a:stCxn id="61" idx="2"/>
              <a:endCxn id="63" idx="0"/>
            </p:cNvCxnSpPr>
            <p:nvPr/>
          </p:nvCxnSpPr>
          <p:spPr>
            <a:xfrm rot="5400000" flipH="1">
              <a:off x="8790243" y="5063057"/>
              <a:ext cx="1673456" cy="12700"/>
            </a:xfrm>
            <a:prstGeom prst="bentConnector5">
              <a:avLst>
                <a:gd name="adj1" fmla="val -4174"/>
                <a:gd name="adj2" fmla="val 6132701"/>
                <a:gd name="adj3" fmla="val 10645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E61A836D-DCF2-402B-BB6C-5C562D23306D}"/>
              </a:ext>
            </a:extLst>
          </p:cNvPr>
          <p:cNvSpPr/>
          <p:nvPr/>
        </p:nvSpPr>
        <p:spPr>
          <a:xfrm>
            <a:off x="9476033" y="4898958"/>
            <a:ext cx="1097280" cy="21100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Graphic 78" descr="Processor">
            <a:extLst>
              <a:ext uri="{FF2B5EF4-FFF2-40B4-BE49-F238E27FC236}">
                <a16:creationId xmlns:a16="http://schemas.microsoft.com/office/drawing/2014/main" id="{22B75D56-4371-4DF0-8E4F-3F4CC17A0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822" y="4424428"/>
            <a:ext cx="1097280" cy="109728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F8443110-E3C3-4EE9-B747-4EAB759578BB}"/>
              </a:ext>
            </a:extLst>
          </p:cNvPr>
          <p:cNvSpPr txBox="1"/>
          <p:nvPr/>
        </p:nvSpPr>
        <p:spPr>
          <a:xfrm>
            <a:off x="9942319" y="5483380"/>
            <a:ext cx="21022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</a:rPr>
              <a:t>Actual Implementation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903D47B-D691-4E49-A60A-9C42FBD92AF8}"/>
              </a:ext>
            </a:extLst>
          </p:cNvPr>
          <p:cNvSpPr txBox="1"/>
          <p:nvPr/>
        </p:nvSpPr>
        <p:spPr>
          <a:xfrm>
            <a:off x="9272864" y="4229400"/>
            <a:ext cx="1433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>
                <a:solidFill>
                  <a:srgbClr val="990000"/>
                </a:solidFill>
              </a:rPr>
              <a:t>Hours to days…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400C9C-F320-45A3-BD82-6A43479AB41D}"/>
              </a:ext>
            </a:extLst>
          </p:cNvPr>
          <p:cNvSpPr txBox="1"/>
          <p:nvPr/>
        </p:nvSpPr>
        <p:spPr>
          <a:xfrm>
            <a:off x="2322764" y="4239039"/>
            <a:ext cx="13648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>
                <a:solidFill>
                  <a:schemeClr val="accent6"/>
                </a:solidFill>
              </a:rPr>
              <a:t>A few Seconds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4297115-1A30-4749-961E-9BFCB1CECB53}"/>
              </a:ext>
            </a:extLst>
          </p:cNvPr>
          <p:cNvGrpSpPr>
            <a:grpSpLocks noChangeAspect="1"/>
          </p:cNvGrpSpPr>
          <p:nvPr/>
        </p:nvGrpSpPr>
        <p:grpSpPr>
          <a:xfrm>
            <a:off x="3874414" y="4273101"/>
            <a:ext cx="1692504" cy="1518944"/>
            <a:chOff x="4905684" y="3489141"/>
            <a:chExt cx="2487909" cy="2232785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ECD980C-C950-462A-97CF-7DCA3F26B8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32306" y="3489141"/>
              <a:ext cx="2127387" cy="2011680"/>
              <a:chOff x="8515769" y="1488226"/>
              <a:chExt cx="1883452" cy="1766993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B095106-D75A-407F-AFE4-8D7C04219164}"/>
                  </a:ext>
                </a:extLst>
              </p:cNvPr>
              <p:cNvSpPr/>
              <p:nvPr/>
            </p:nvSpPr>
            <p:spPr>
              <a:xfrm flipH="1">
                <a:off x="9292495" y="1496749"/>
                <a:ext cx="326919" cy="32208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736162-EB96-4D3B-A29E-5DC483B22D25}"/>
                  </a:ext>
                </a:extLst>
              </p:cNvPr>
              <p:cNvSpPr/>
              <p:nvPr/>
            </p:nvSpPr>
            <p:spPr>
              <a:xfrm flipH="1">
                <a:off x="8515769" y="1488226"/>
                <a:ext cx="326919" cy="32208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1A5459E-874D-4A09-B5BE-38C244E8E2EE}"/>
                  </a:ext>
                </a:extLst>
              </p:cNvPr>
              <p:cNvSpPr/>
              <p:nvPr/>
            </p:nvSpPr>
            <p:spPr>
              <a:xfrm flipH="1">
                <a:off x="10072302" y="1516260"/>
                <a:ext cx="326919" cy="32208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CB4F97F-0E8E-416F-9D2F-42D3933E029A}"/>
                  </a:ext>
                </a:extLst>
              </p:cNvPr>
              <p:cNvSpPr/>
              <p:nvPr/>
            </p:nvSpPr>
            <p:spPr>
              <a:xfrm flipH="1">
                <a:off x="8885286" y="2056610"/>
                <a:ext cx="326919" cy="32208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056497E-5FB7-452A-8855-5E2BFC478EEA}"/>
                  </a:ext>
                </a:extLst>
              </p:cNvPr>
              <p:cNvSpPr/>
              <p:nvPr/>
            </p:nvSpPr>
            <p:spPr>
              <a:xfrm flipH="1">
                <a:off x="9681912" y="2056610"/>
                <a:ext cx="326919" cy="32208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7B0B9EB-8970-4404-AC54-B5CE3D91470C}"/>
                  </a:ext>
                </a:extLst>
              </p:cNvPr>
              <p:cNvSpPr/>
              <p:nvPr/>
            </p:nvSpPr>
            <p:spPr>
              <a:xfrm flipH="1">
                <a:off x="8885793" y="2720466"/>
                <a:ext cx="326919" cy="32208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EDBC28D-B62A-4294-89C3-B7875889AC2F}"/>
                  </a:ext>
                </a:extLst>
              </p:cNvPr>
              <p:cNvSpPr/>
              <p:nvPr/>
            </p:nvSpPr>
            <p:spPr>
              <a:xfrm flipH="1">
                <a:off x="9687618" y="2720613"/>
                <a:ext cx="326919" cy="32208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855C6615-983E-4932-8547-0B8DEB804831}"/>
                  </a:ext>
                </a:extLst>
              </p:cNvPr>
              <p:cNvCxnSpPr>
                <a:cxnSpLocks/>
                <a:stCxn id="92" idx="4"/>
                <a:endCxn id="96" idx="7"/>
              </p:cNvCxnSpPr>
              <p:nvPr/>
            </p:nvCxnSpPr>
            <p:spPr>
              <a:xfrm>
                <a:off x="9455954" y="1818834"/>
                <a:ext cx="273834" cy="2849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970842AA-057B-4846-AB82-B0597A3914E7}"/>
                  </a:ext>
                </a:extLst>
              </p:cNvPr>
              <p:cNvCxnSpPr>
                <a:cxnSpLocks/>
                <a:stCxn id="94" idx="4"/>
                <a:endCxn id="96" idx="1"/>
              </p:cNvCxnSpPr>
              <p:nvPr/>
            </p:nvCxnSpPr>
            <p:spPr>
              <a:xfrm flipH="1">
                <a:off x="9960955" y="1838345"/>
                <a:ext cx="274806" cy="2654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9C4BD0B2-F6F9-4CFA-80CE-0AF55BE80821}"/>
                  </a:ext>
                </a:extLst>
              </p:cNvPr>
              <p:cNvCxnSpPr>
                <a:cxnSpLocks/>
                <a:stCxn id="92" idx="4"/>
                <a:endCxn id="95" idx="1"/>
              </p:cNvCxnSpPr>
              <p:nvPr/>
            </p:nvCxnSpPr>
            <p:spPr>
              <a:xfrm flipH="1">
                <a:off x="9164329" y="1818834"/>
                <a:ext cx="291625" cy="2849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21871561-2191-4FCB-99A8-F60CF9863F3E}"/>
                  </a:ext>
                </a:extLst>
              </p:cNvPr>
              <p:cNvCxnSpPr>
                <a:cxnSpLocks/>
                <a:stCxn id="93" idx="4"/>
                <a:endCxn id="95" idx="7"/>
              </p:cNvCxnSpPr>
              <p:nvPr/>
            </p:nvCxnSpPr>
            <p:spPr>
              <a:xfrm>
                <a:off x="8679228" y="1810311"/>
                <a:ext cx="253934" cy="29346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F736F2E7-B544-4A71-8CA0-E61DAF0AF7EF}"/>
                  </a:ext>
                </a:extLst>
              </p:cNvPr>
              <p:cNvCxnSpPr>
                <a:cxnSpLocks/>
                <a:stCxn id="96" idx="4"/>
                <a:endCxn id="98" idx="0"/>
              </p:cNvCxnSpPr>
              <p:nvPr/>
            </p:nvCxnSpPr>
            <p:spPr>
              <a:xfrm>
                <a:off x="9845371" y="2378695"/>
                <a:ext cx="5706" cy="3419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24E73A11-5D58-426F-AC27-7FE808BFCD6E}"/>
                  </a:ext>
                </a:extLst>
              </p:cNvPr>
              <p:cNvCxnSpPr>
                <a:cxnSpLocks/>
                <a:stCxn id="95" idx="4"/>
                <a:endCxn id="97" idx="0"/>
              </p:cNvCxnSpPr>
              <p:nvPr/>
            </p:nvCxnSpPr>
            <p:spPr>
              <a:xfrm>
                <a:off x="9048745" y="2378695"/>
                <a:ext cx="507" cy="3417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026F9709-297B-4551-A529-EE7703949DCB}"/>
                  </a:ext>
                </a:extLst>
              </p:cNvPr>
              <p:cNvCxnSpPr>
                <a:cxnSpLocks/>
                <a:stCxn id="95" idx="4"/>
                <a:endCxn id="98" idx="0"/>
              </p:cNvCxnSpPr>
              <p:nvPr/>
            </p:nvCxnSpPr>
            <p:spPr>
              <a:xfrm>
                <a:off x="9048745" y="2378695"/>
                <a:ext cx="802332" cy="3419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3799FFA3-F128-4C9C-8DCE-278A8F2125D6}"/>
                  </a:ext>
                </a:extLst>
              </p:cNvPr>
              <p:cNvCxnSpPr>
                <a:cxnSpLocks/>
                <a:stCxn id="98" idx="4"/>
              </p:cNvCxnSpPr>
              <p:nvPr/>
            </p:nvCxnSpPr>
            <p:spPr>
              <a:xfrm>
                <a:off x="9851077" y="3042698"/>
                <a:ext cx="0" cy="21252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0D3D842F-D8A0-4C2F-86BE-7A4868B5D894}"/>
                  </a:ext>
                </a:extLst>
              </p:cNvPr>
              <p:cNvCxnSpPr>
                <a:cxnSpLocks/>
                <a:stCxn id="97" idx="4"/>
              </p:cNvCxnSpPr>
              <p:nvPr/>
            </p:nvCxnSpPr>
            <p:spPr>
              <a:xfrm flipH="1">
                <a:off x="9048745" y="3042551"/>
                <a:ext cx="507" cy="2126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689207C-53E3-4F78-8714-FC9FE77EADCF}"/>
                    </a:ext>
                  </a:extLst>
                </p:cNvPr>
                <p:cNvSpPr txBox="1"/>
                <p:nvPr/>
              </p:nvSpPr>
              <p:spPr>
                <a:xfrm flipH="1">
                  <a:off x="5164526" y="5276764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689207C-53E3-4F78-8714-FC9FE77EA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164526" y="5276764"/>
                  <a:ext cx="427813" cy="4451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D6407E5-AC4B-455F-AAE4-9B7F31D952E7}"/>
                    </a:ext>
                  </a:extLst>
                </p:cNvPr>
                <p:cNvSpPr txBox="1"/>
                <p:nvPr/>
              </p:nvSpPr>
              <p:spPr>
                <a:xfrm flipH="1">
                  <a:off x="6146125" y="5272543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D6407E5-AC4B-455F-AAE4-9B7F31D95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146125" y="5272543"/>
                  <a:ext cx="427813" cy="4451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239A96D-FD27-4932-A580-D25FA5FA17C6}"/>
                    </a:ext>
                  </a:extLst>
                </p:cNvPr>
                <p:cNvSpPr txBox="1"/>
                <p:nvPr/>
              </p:nvSpPr>
              <p:spPr>
                <a:xfrm flipH="1">
                  <a:off x="5920191" y="3845086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239A96D-FD27-4932-A580-D25FA5FA17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920191" y="3845086"/>
                  <a:ext cx="427813" cy="4451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5B5C15A-DFB2-4F07-9239-243F968482FA}"/>
                    </a:ext>
                  </a:extLst>
                </p:cNvPr>
                <p:cNvSpPr txBox="1"/>
                <p:nvPr/>
              </p:nvSpPr>
              <p:spPr>
                <a:xfrm flipH="1">
                  <a:off x="4905684" y="3774888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5B5C15A-DFB2-4F07-9239-243F968482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905684" y="3774888"/>
                  <a:ext cx="427813" cy="4451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BF75A3F-0ED4-470E-A66E-9D22A6D41B73}"/>
                    </a:ext>
                  </a:extLst>
                </p:cNvPr>
                <p:cNvSpPr txBox="1"/>
                <p:nvPr/>
              </p:nvSpPr>
              <p:spPr>
                <a:xfrm flipH="1">
                  <a:off x="6965780" y="3809715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BF75A3F-0ED4-470E-A66E-9D22A6D41B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65780" y="3809715"/>
                  <a:ext cx="427813" cy="4451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E67A038-FF92-406F-8CC7-D87FDEE00460}"/>
                    </a:ext>
                  </a:extLst>
                </p:cNvPr>
                <p:cNvSpPr txBox="1"/>
                <p:nvPr/>
              </p:nvSpPr>
              <p:spPr>
                <a:xfrm flipH="1">
                  <a:off x="5189509" y="4445446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E67A038-FF92-406F-8CC7-D87FDEE00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189509" y="4445446"/>
                  <a:ext cx="427813" cy="445162"/>
                </a:xfrm>
                <a:prstGeom prst="rect">
                  <a:avLst/>
                </a:prstGeom>
                <a:blipFill>
                  <a:blip r:embed="rId9"/>
                  <a:stretch>
                    <a:fillRect l="-6250" b="-61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07B97ECE-8B5A-4CC6-BB56-7C99D3718521}"/>
                    </a:ext>
                  </a:extLst>
                </p:cNvPr>
                <p:cNvSpPr txBox="1"/>
                <p:nvPr/>
              </p:nvSpPr>
              <p:spPr>
                <a:xfrm flipH="1">
                  <a:off x="6656661" y="4430088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07B97ECE-8B5A-4CC6-BB56-7C99D3718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656661" y="4430088"/>
                  <a:ext cx="427813" cy="445162"/>
                </a:xfrm>
                <a:prstGeom prst="rect">
                  <a:avLst/>
                </a:prstGeom>
                <a:blipFill>
                  <a:blip r:embed="rId10"/>
                  <a:stretch>
                    <a:fillRect l="-6250" b="-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C21F614-BA87-4B3D-A31A-E824446B6CD9}"/>
              </a:ext>
            </a:extLst>
          </p:cNvPr>
          <p:cNvSpPr txBox="1"/>
          <p:nvPr/>
        </p:nvSpPr>
        <p:spPr>
          <a:xfrm>
            <a:off x="3328566" y="5852301"/>
            <a:ext cx="2699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b="1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Data Flow Graph (DFG) </a:t>
            </a:r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B38544EA-0C83-4066-9239-3D4BF025488D}"/>
              </a:ext>
            </a:extLst>
          </p:cNvPr>
          <p:cNvSpPr/>
          <p:nvPr/>
        </p:nvSpPr>
        <p:spPr>
          <a:xfrm>
            <a:off x="5597619" y="4853186"/>
            <a:ext cx="1286906" cy="21601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E90E58C-2CF3-4548-9625-C3784900FC85}"/>
              </a:ext>
            </a:extLst>
          </p:cNvPr>
          <p:cNvSpPr txBox="1"/>
          <p:nvPr/>
        </p:nvSpPr>
        <p:spPr>
          <a:xfrm>
            <a:off x="5638391" y="4239039"/>
            <a:ext cx="11711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/>
              <a:t>Minutes to hours</a:t>
            </a:r>
          </a:p>
        </p:txBody>
      </p:sp>
      <p:sp>
        <p:nvSpPr>
          <p:cNvPr id="112" name="Arrow: Curved Down 111">
            <a:extLst>
              <a:ext uri="{FF2B5EF4-FFF2-40B4-BE49-F238E27FC236}">
                <a16:creationId xmlns:a16="http://schemas.microsoft.com/office/drawing/2014/main" id="{879A1F41-61E6-4BBA-9A03-3C41AF07BA53}"/>
              </a:ext>
            </a:extLst>
          </p:cNvPr>
          <p:cNvSpPr/>
          <p:nvPr/>
        </p:nvSpPr>
        <p:spPr>
          <a:xfrm>
            <a:off x="1418416" y="3200407"/>
            <a:ext cx="3146159" cy="905958"/>
          </a:xfrm>
          <a:prstGeom prst="curvedDownArrow">
            <a:avLst>
              <a:gd name="adj1" fmla="val 4396"/>
              <a:gd name="adj2" fmla="val 20084"/>
              <a:gd name="adj3" fmla="val 752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Arrow: Curved Down 112">
            <a:extLst>
              <a:ext uri="{FF2B5EF4-FFF2-40B4-BE49-F238E27FC236}">
                <a16:creationId xmlns:a16="http://schemas.microsoft.com/office/drawing/2014/main" id="{ACFD618F-0DC3-48BB-86AB-597880C8A239}"/>
              </a:ext>
            </a:extLst>
          </p:cNvPr>
          <p:cNvSpPr/>
          <p:nvPr/>
        </p:nvSpPr>
        <p:spPr>
          <a:xfrm>
            <a:off x="5095637" y="3200407"/>
            <a:ext cx="6143863" cy="905958"/>
          </a:xfrm>
          <a:prstGeom prst="curvedDownArrow">
            <a:avLst>
              <a:gd name="adj1" fmla="val 4396"/>
              <a:gd name="adj2" fmla="val 20084"/>
              <a:gd name="adj3" fmla="val 7525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Graphic 116" descr="Stopwatch 25% with solid fill">
            <a:extLst>
              <a:ext uri="{FF2B5EF4-FFF2-40B4-BE49-F238E27FC236}">
                <a16:creationId xmlns:a16="http://schemas.microsoft.com/office/drawing/2014/main" id="{9A37BC2F-D195-493B-B2B8-7355FAEBEA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9351" y="5001295"/>
            <a:ext cx="640080" cy="640080"/>
          </a:xfrm>
          <a:prstGeom prst="rect">
            <a:avLst/>
          </a:prstGeom>
        </p:spPr>
      </p:pic>
      <p:pic>
        <p:nvPicPr>
          <p:cNvPr id="118" name="Graphic 117" descr="Stopwatch 50% with solid fill">
            <a:extLst>
              <a:ext uri="{FF2B5EF4-FFF2-40B4-BE49-F238E27FC236}">
                <a16:creationId xmlns:a16="http://schemas.microsoft.com/office/drawing/2014/main" id="{CB31CBCB-8AC4-4FBB-B94A-9953B5230A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3998" y="5001295"/>
            <a:ext cx="640080" cy="640080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00ACF1A3-53B5-41BB-B7A2-05F628673728}"/>
              </a:ext>
            </a:extLst>
          </p:cNvPr>
          <p:cNvSpPr txBox="1"/>
          <p:nvPr/>
        </p:nvSpPr>
        <p:spPr>
          <a:xfrm>
            <a:off x="2121562" y="2348313"/>
            <a:ext cx="16332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Corbel" panose="020B0503020204020204" pitchFamily="34" charset="0"/>
              </a:rPr>
              <a:t>Extract the DFG…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67B94A4-1D2F-4518-8BBE-6D2DE06A0A7D}"/>
              </a:ext>
            </a:extLst>
          </p:cNvPr>
          <p:cNvSpPr txBox="1"/>
          <p:nvPr/>
        </p:nvSpPr>
        <p:spPr>
          <a:xfrm>
            <a:off x="6241072" y="2348313"/>
            <a:ext cx="4876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Corbel" panose="020B0503020204020204" pitchFamily="34" charset="0"/>
              </a:rPr>
              <a:t>… and predict the implementation quality accurately</a:t>
            </a:r>
          </a:p>
        </p:txBody>
      </p:sp>
      <p:pic>
        <p:nvPicPr>
          <p:cNvPr id="124" name="Graphic 123" descr="Stopwatch 75% with solid fill">
            <a:extLst>
              <a:ext uri="{FF2B5EF4-FFF2-40B4-BE49-F238E27FC236}">
                <a16:creationId xmlns:a16="http://schemas.microsoft.com/office/drawing/2014/main" id="{EF16B8CA-DD28-4B8E-ABBF-643F2CE3693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669799" y="5018973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30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204A5A6B-2194-4942-B0EC-633313486A25}"/>
              </a:ext>
            </a:extLst>
          </p:cNvPr>
          <p:cNvSpPr/>
          <p:nvPr/>
        </p:nvSpPr>
        <p:spPr>
          <a:xfrm>
            <a:off x="3818041" y="4173154"/>
            <a:ext cx="1729952" cy="163581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933885-82A9-439C-9269-A5E609FB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5E50D8-2D8B-4F89-AE65-BA957E70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1: Use Graph Neural Network (GNN)</a:t>
            </a:r>
          </a:p>
        </p:txBody>
      </p:sp>
      <p:sp>
        <p:nvSpPr>
          <p:cNvPr id="51" name="正方形/長方形 187">
            <a:extLst>
              <a:ext uri="{FF2B5EF4-FFF2-40B4-BE49-F238E27FC236}">
                <a16:creationId xmlns:a16="http://schemas.microsoft.com/office/drawing/2014/main" id="{33B63A95-23CA-4AE0-B305-A99F23DE8A78}"/>
              </a:ext>
            </a:extLst>
          </p:cNvPr>
          <p:cNvSpPr/>
          <p:nvPr/>
        </p:nvSpPr>
        <p:spPr>
          <a:xfrm>
            <a:off x="695221" y="4173155"/>
            <a:ext cx="1584630" cy="163580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x1 = a + b;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x2 = b + c;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x3 = d * e;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y1 = x1 * x2;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y2 = x2 * x3;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o1 = y1 + 5;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o2 = y1 * y2;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2D349C-704B-43C3-B179-168BE643C0C7}"/>
              </a:ext>
            </a:extLst>
          </p:cNvPr>
          <p:cNvSpPr txBox="1"/>
          <p:nvPr/>
        </p:nvSpPr>
        <p:spPr>
          <a:xfrm>
            <a:off x="695221" y="5852301"/>
            <a:ext cx="16332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orbel" panose="020B0503020204020204" pitchFamily="34" charset="0"/>
              </a:rPr>
              <a:t>Program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A525AB-0031-4D6C-984A-AF315E3F6F6A}"/>
              </a:ext>
            </a:extLst>
          </p:cNvPr>
          <p:cNvSpPr txBox="1"/>
          <p:nvPr/>
        </p:nvSpPr>
        <p:spPr>
          <a:xfrm>
            <a:off x="6909168" y="5857955"/>
            <a:ext cx="2500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</a:rPr>
              <a:t>RTL (Circuit)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8EE6E81-6AE4-46F1-B3EA-D693F8E0617A}"/>
              </a:ext>
            </a:extLst>
          </p:cNvPr>
          <p:cNvSpPr/>
          <p:nvPr/>
        </p:nvSpPr>
        <p:spPr>
          <a:xfrm>
            <a:off x="2387053" y="4853186"/>
            <a:ext cx="1286906" cy="21601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1A23A9-AFE0-4820-A30C-97FE852F5776}"/>
              </a:ext>
            </a:extLst>
          </p:cNvPr>
          <p:cNvGrpSpPr/>
          <p:nvPr/>
        </p:nvGrpSpPr>
        <p:grpSpPr>
          <a:xfrm>
            <a:off x="6895840" y="4200940"/>
            <a:ext cx="2482732" cy="1635810"/>
            <a:chOff x="7383772" y="4039534"/>
            <a:chExt cx="2949213" cy="199475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AA4195F-2522-473C-A34D-1F4EF30C09AE}"/>
                </a:ext>
              </a:extLst>
            </p:cNvPr>
            <p:cNvGrpSpPr/>
            <p:nvPr/>
          </p:nvGrpSpPr>
          <p:grpSpPr>
            <a:xfrm>
              <a:off x="7383772" y="4039534"/>
              <a:ext cx="2949213" cy="1994754"/>
              <a:chOff x="8319030" y="3636420"/>
              <a:chExt cx="3253839" cy="1994754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5AFB997-B209-49B6-A93F-D2E054C714F6}"/>
                  </a:ext>
                </a:extLst>
              </p:cNvPr>
              <p:cNvGrpSpPr/>
              <p:nvPr/>
            </p:nvGrpSpPr>
            <p:grpSpPr>
              <a:xfrm>
                <a:off x="8439892" y="4440969"/>
                <a:ext cx="1371600" cy="457199"/>
                <a:chOff x="7777556" y="4211385"/>
                <a:chExt cx="1533132" cy="645534"/>
              </a:xfrm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D3D9BC0-BCB8-4F3A-AD60-F903DE5E5387}"/>
                    </a:ext>
                  </a:extLst>
                </p:cNvPr>
                <p:cNvSpPr/>
                <p:nvPr/>
              </p:nvSpPr>
              <p:spPr>
                <a:xfrm rot="5400000">
                  <a:off x="8221355" y="3767586"/>
                  <a:ext cx="645534" cy="1533132"/>
                </a:xfrm>
                <a:custGeom>
                  <a:avLst/>
                  <a:gdLst>
                    <a:gd name="connsiteX0" fmla="*/ 0 w 478632"/>
                    <a:gd name="connsiteY0" fmla="*/ 0 h 871537"/>
                    <a:gd name="connsiteX1" fmla="*/ 0 w 478632"/>
                    <a:gd name="connsiteY1" fmla="*/ 314325 h 871537"/>
                    <a:gd name="connsiteX2" fmla="*/ 185738 w 478632"/>
                    <a:gd name="connsiteY2" fmla="*/ 445293 h 871537"/>
                    <a:gd name="connsiteX3" fmla="*/ 9525 w 478632"/>
                    <a:gd name="connsiteY3" fmla="*/ 561975 h 871537"/>
                    <a:gd name="connsiteX4" fmla="*/ 9525 w 478632"/>
                    <a:gd name="connsiteY4" fmla="*/ 871537 h 871537"/>
                    <a:gd name="connsiteX5" fmla="*/ 478632 w 478632"/>
                    <a:gd name="connsiteY5" fmla="*/ 571500 h 871537"/>
                    <a:gd name="connsiteX6" fmla="*/ 478632 w 478632"/>
                    <a:gd name="connsiteY6" fmla="*/ 309562 h 871537"/>
                    <a:gd name="connsiteX7" fmla="*/ 0 w 478632"/>
                    <a:gd name="connsiteY7" fmla="*/ 0 h 87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8632" h="871537">
                      <a:moveTo>
                        <a:pt x="0" y="0"/>
                      </a:moveTo>
                      <a:lnTo>
                        <a:pt x="0" y="314325"/>
                      </a:lnTo>
                      <a:lnTo>
                        <a:pt x="185738" y="445293"/>
                      </a:lnTo>
                      <a:lnTo>
                        <a:pt x="9525" y="561975"/>
                      </a:lnTo>
                      <a:lnTo>
                        <a:pt x="9525" y="871537"/>
                      </a:lnTo>
                      <a:lnTo>
                        <a:pt x="478632" y="571500"/>
                      </a:lnTo>
                      <a:lnTo>
                        <a:pt x="478632" y="3095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173704F-970D-45D9-B295-BDF9CE98DAF4}"/>
                    </a:ext>
                  </a:extLst>
                </p:cNvPr>
                <p:cNvSpPr txBox="1"/>
                <p:nvPr/>
              </p:nvSpPr>
              <p:spPr>
                <a:xfrm>
                  <a:off x="8154179" y="4391759"/>
                  <a:ext cx="779885" cy="4345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ADD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E362ECD-D667-4541-85C6-10AFB407232A}"/>
                  </a:ext>
                </a:extLst>
              </p:cNvPr>
              <p:cNvGrpSpPr/>
              <p:nvPr/>
            </p:nvGrpSpPr>
            <p:grpSpPr>
              <a:xfrm>
                <a:off x="10120612" y="4440973"/>
                <a:ext cx="1371600" cy="438244"/>
                <a:chOff x="7777557" y="4238149"/>
                <a:chExt cx="1533132" cy="618769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ED0EEE7E-4F2F-4F40-9570-14109A0A2D55}"/>
                    </a:ext>
                  </a:extLst>
                </p:cNvPr>
                <p:cNvSpPr/>
                <p:nvPr/>
              </p:nvSpPr>
              <p:spPr>
                <a:xfrm rot="5400000">
                  <a:off x="8234738" y="3780968"/>
                  <a:ext cx="618769" cy="1533132"/>
                </a:xfrm>
                <a:custGeom>
                  <a:avLst/>
                  <a:gdLst>
                    <a:gd name="connsiteX0" fmla="*/ 0 w 478632"/>
                    <a:gd name="connsiteY0" fmla="*/ 0 h 871537"/>
                    <a:gd name="connsiteX1" fmla="*/ 0 w 478632"/>
                    <a:gd name="connsiteY1" fmla="*/ 314325 h 871537"/>
                    <a:gd name="connsiteX2" fmla="*/ 185738 w 478632"/>
                    <a:gd name="connsiteY2" fmla="*/ 445293 h 871537"/>
                    <a:gd name="connsiteX3" fmla="*/ 9525 w 478632"/>
                    <a:gd name="connsiteY3" fmla="*/ 561975 h 871537"/>
                    <a:gd name="connsiteX4" fmla="*/ 9525 w 478632"/>
                    <a:gd name="connsiteY4" fmla="*/ 871537 h 871537"/>
                    <a:gd name="connsiteX5" fmla="*/ 478632 w 478632"/>
                    <a:gd name="connsiteY5" fmla="*/ 571500 h 871537"/>
                    <a:gd name="connsiteX6" fmla="*/ 478632 w 478632"/>
                    <a:gd name="connsiteY6" fmla="*/ 309562 h 871537"/>
                    <a:gd name="connsiteX7" fmla="*/ 0 w 478632"/>
                    <a:gd name="connsiteY7" fmla="*/ 0 h 87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8632" h="871537">
                      <a:moveTo>
                        <a:pt x="0" y="0"/>
                      </a:moveTo>
                      <a:lnTo>
                        <a:pt x="0" y="314325"/>
                      </a:lnTo>
                      <a:lnTo>
                        <a:pt x="185738" y="445293"/>
                      </a:lnTo>
                      <a:lnTo>
                        <a:pt x="9525" y="561975"/>
                      </a:lnTo>
                      <a:lnTo>
                        <a:pt x="9525" y="871537"/>
                      </a:lnTo>
                      <a:lnTo>
                        <a:pt x="478632" y="571500"/>
                      </a:lnTo>
                      <a:lnTo>
                        <a:pt x="478632" y="3095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7953D84-CCCC-4BFC-8CD4-D99408338E73}"/>
                    </a:ext>
                  </a:extLst>
                </p:cNvPr>
                <p:cNvSpPr txBox="1"/>
                <p:nvPr/>
              </p:nvSpPr>
              <p:spPr>
                <a:xfrm>
                  <a:off x="8154179" y="4385849"/>
                  <a:ext cx="779885" cy="4345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MUL</a:t>
                  </a:r>
                </a:p>
              </p:txBody>
            </p:sp>
          </p:grpSp>
          <p:sp>
            <p:nvSpPr>
              <p:cNvPr id="60" name="テキスト ボックス 217">
                <a:extLst>
                  <a:ext uri="{FF2B5EF4-FFF2-40B4-BE49-F238E27FC236}">
                    <a16:creationId xmlns:a16="http://schemas.microsoft.com/office/drawing/2014/main" id="{D9E8773C-034B-4D41-AFAF-D3310B7EBDD9}"/>
                  </a:ext>
                </a:extLst>
              </p:cNvPr>
              <p:cNvSpPr txBox="1"/>
              <p:nvPr/>
            </p:nvSpPr>
            <p:spPr>
              <a:xfrm>
                <a:off x="8604205" y="5127415"/>
                <a:ext cx="1018013" cy="36925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4800">
                    <a:solidFill>
                      <a:schemeClr val="lt1"/>
                    </a:solidFill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REG</a:t>
                </a:r>
              </a:p>
            </p:txBody>
          </p:sp>
          <p:sp>
            <p:nvSpPr>
              <p:cNvPr id="61" name="テキスト ボックス 217">
                <a:extLst>
                  <a:ext uri="{FF2B5EF4-FFF2-40B4-BE49-F238E27FC236}">
                    <a16:creationId xmlns:a16="http://schemas.microsoft.com/office/drawing/2014/main" id="{5E76C0CC-B1B0-4063-8B23-1BA348C3B3F4}"/>
                  </a:ext>
                </a:extLst>
              </p:cNvPr>
              <p:cNvSpPr txBox="1"/>
              <p:nvPr/>
            </p:nvSpPr>
            <p:spPr>
              <a:xfrm>
                <a:off x="10284924" y="5127414"/>
                <a:ext cx="1018013" cy="36925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4800">
                    <a:solidFill>
                      <a:schemeClr val="lt1"/>
                    </a:solidFill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REG</a:t>
                </a:r>
              </a:p>
            </p:txBody>
          </p:sp>
          <p:sp>
            <p:nvSpPr>
              <p:cNvPr id="62" name="テキスト ボックス 217">
                <a:extLst>
                  <a:ext uri="{FF2B5EF4-FFF2-40B4-BE49-F238E27FC236}">
                    <a16:creationId xmlns:a16="http://schemas.microsoft.com/office/drawing/2014/main" id="{977B8099-CC86-41E7-A6D5-37206780AC91}"/>
                  </a:ext>
                </a:extLst>
              </p:cNvPr>
              <p:cNvSpPr txBox="1"/>
              <p:nvPr/>
            </p:nvSpPr>
            <p:spPr>
              <a:xfrm>
                <a:off x="8604205" y="3823216"/>
                <a:ext cx="1018013" cy="36925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4800">
                    <a:solidFill>
                      <a:schemeClr val="lt1"/>
                    </a:solidFill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REG</a:t>
                </a:r>
              </a:p>
            </p:txBody>
          </p:sp>
          <p:sp>
            <p:nvSpPr>
              <p:cNvPr id="63" name="テキスト ボックス 217">
                <a:extLst>
                  <a:ext uri="{FF2B5EF4-FFF2-40B4-BE49-F238E27FC236}">
                    <a16:creationId xmlns:a16="http://schemas.microsoft.com/office/drawing/2014/main" id="{A5228CA8-00D4-43E3-A1CE-53CC685FE2BD}"/>
                  </a:ext>
                </a:extLst>
              </p:cNvPr>
              <p:cNvSpPr txBox="1"/>
              <p:nvPr/>
            </p:nvSpPr>
            <p:spPr>
              <a:xfrm>
                <a:off x="10284924" y="3823215"/>
                <a:ext cx="1018013" cy="36925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4800">
                    <a:solidFill>
                      <a:schemeClr val="lt1"/>
                    </a:solidFill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REG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B434E8C-7D98-4934-A0E5-C9197E00D181}"/>
                  </a:ext>
                </a:extLst>
              </p:cNvPr>
              <p:cNvSpPr/>
              <p:nvPr/>
            </p:nvSpPr>
            <p:spPr>
              <a:xfrm>
                <a:off x="8319030" y="3636420"/>
                <a:ext cx="3253839" cy="19947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B465E5A-7241-43AE-944E-7555343AD101}"/>
                </a:ext>
              </a:extLst>
            </p:cNvPr>
            <p:cNvCxnSpPr>
              <a:cxnSpLocks/>
            </p:cNvCxnSpPr>
            <p:nvPr/>
          </p:nvCxnSpPr>
          <p:spPr>
            <a:xfrm>
              <a:off x="7814910" y="4595586"/>
              <a:ext cx="0" cy="2485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FF9ED6E-CBB3-4D75-8165-821E6DA8EBDB}"/>
                </a:ext>
              </a:extLst>
            </p:cNvPr>
            <p:cNvCxnSpPr>
              <a:cxnSpLocks/>
            </p:cNvCxnSpPr>
            <p:nvPr/>
          </p:nvCxnSpPr>
          <p:spPr>
            <a:xfrm>
              <a:off x="8438696" y="4595586"/>
              <a:ext cx="0" cy="2485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46A9DEB-1EDC-496F-93F7-3410609BD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1878" y="5291476"/>
              <a:ext cx="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F80BFAD-3C0B-43D9-915D-398F9D4F7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38282" y="5282332"/>
              <a:ext cx="0" cy="2468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5932BEF-A8AB-402D-A4FA-77970CA38E7E}"/>
                </a:ext>
              </a:extLst>
            </p:cNvPr>
            <p:cNvCxnSpPr>
              <a:cxnSpLocks/>
            </p:cNvCxnSpPr>
            <p:nvPr/>
          </p:nvCxnSpPr>
          <p:spPr>
            <a:xfrm>
              <a:off x="9370660" y="4595586"/>
              <a:ext cx="0" cy="2485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3771A34-C555-454F-8E07-CA17E688C8B5}"/>
                </a:ext>
              </a:extLst>
            </p:cNvPr>
            <p:cNvCxnSpPr>
              <a:cxnSpLocks/>
            </p:cNvCxnSpPr>
            <p:nvPr/>
          </p:nvCxnSpPr>
          <p:spPr>
            <a:xfrm>
              <a:off x="9994446" y="4595586"/>
              <a:ext cx="0" cy="2485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09102F23-3CF3-4C6E-8FFA-7F7CE2DC53EF}"/>
                </a:ext>
              </a:extLst>
            </p:cNvPr>
            <p:cNvCxnSpPr>
              <a:cxnSpLocks/>
              <a:stCxn id="60" idx="2"/>
              <a:endCxn id="62" idx="0"/>
            </p:cNvCxnSpPr>
            <p:nvPr/>
          </p:nvCxnSpPr>
          <p:spPr>
            <a:xfrm rot="5400000" flipH="1">
              <a:off x="7266874" y="5063058"/>
              <a:ext cx="1673456" cy="12700"/>
            </a:xfrm>
            <a:prstGeom prst="bentConnector5">
              <a:avLst>
                <a:gd name="adj1" fmla="val -4174"/>
                <a:gd name="adj2" fmla="val -5867299"/>
                <a:gd name="adj3" fmla="val 10645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2DE9F382-FA04-4CE5-9BFC-55E8840FE3FF}"/>
                </a:ext>
              </a:extLst>
            </p:cNvPr>
            <p:cNvCxnSpPr>
              <a:cxnSpLocks/>
              <a:stCxn id="61" idx="2"/>
              <a:endCxn id="63" idx="0"/>
            </p:cNvCxnSpPr>
            <p:nvPr/>
          </p:nvCxnSpPr>
          <p:spPr>
            <a:xfrm rot="5400000" flipH="1">
              <a:off x="8790243" y="5063057"/>
              <a:ext cx="1673456" cy="12700"/>
            </a:xfrm>
            <a:prstGeom prst="bentConnector5">
              <a:avLst>
                <a:gd name="adj1" fmla="val -4174"/>
                <a:gd name="adj2" fmla="val 6132701"/>
                <a:gd name="adj3" fmla="val 10645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E61A836D-DCF2-402B-BB6C-5C562D23306D}"/>
              </a:ext>
            </a:extLst>
          </p:cNvPr>
          <p:cNvSpPr/>
          <p:nvPr/>
        </p:nvSpPr>
        <p:spPr>
          <a:xfrm>
            <a:off x="9476033" y="4898958"/>
            <a:ext cx="1097280" cy="21100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Graphic 78" descr="Processor">
            <a:extLst>
              <a:ext uri="{FF2B5EF4-FFF2-40B4-BE49-F238E27FC236}">
                <a16:creationId xmlns:a16="http://schemas.microsoft.com/office/drawing/2014/main" id="{22B75D56-4371-4DF0-8E4F-3F4CC17A0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822" y="4424428"/>
            <a:ext cx="1097280" cy="109728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F8443110-E3C3-4EE9-B747-4EAB759578BB}"/>
              </a:ext>
            </a:extLst>
          </p:cNvPr>
          <p:cNvSpPr txBox="1"/>
          <p:nvPr/>
        </p:nvSpPr>
        <p:spPr>
          <a:xfrm>
            <a:off x="9942319" y="5483380"/>
            <a:ext cx="21022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</a:rPr>
              <a:t>Actual Implementation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903D47B-D691-4E49-A60A-9C42FBD92AF8}"/>
              </a:ext>
            </a:extLst>
          </p:cNvPr>
          <p:cNvSpPr txBox="1"/>
          <p:nvPr/>
        </p:nvSpPr>
        <p:spPr>
          <a:xfrm>
            <a:off x="9272864" y="4229400"/>
            <a:ext cx="1433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>
                <a:solidFill>
                  <a:srgbClr val="990000"/>
                </a:solidFill>
              </a:rPr>
              <a:t>Hours to days…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400C9C-F320-45A3-BD82-6A43479AB41D}"/>
              </a:ext>
            </a:extLst>
          </p:cNvPr>
          <p:cNvSpPr txBox="1"/>
          <p:nvPr/>
        </p:nvSpPr>
        <p:spPr>
          <a:xfrm>
            <a:off x="2322764" y="4239039"/>
            <a:ext cx="13648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>
                <a:solidFill>
                  <a:schemeClr val="accent6"/>
                </a:solidFill>
              </a:rPr>
              <a:t>A few Seconds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4297115-1A30-4749-961E-9BFCB1CECB53}"/>
              </a:ext>
            </a:extLst>
          </p:cNvPr>
          <p:cNvGrpSpPr>
            <a:grpSpLocks noChangeAspect="1"/>
          </p:cNvGrpSpPr>
          <p:nvPr/>
        </p:nvGrpSpPr>
        <p:grpSpPr>
          <a:xfrm>
            <a:off x="3874414" y="4273101"/>
            <a:ext cx="1692504" cy="1518944"/>
            <a:chOff x="4905684" y="3489141"/>
            <a:chExt cx="2487909" cy="2232785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ECD980C-C950-462A-97CF-7DCA3F26B8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32306" y="3489141"/>
              <a:ext cx="2127387" cy="2011680"/>
              <a:chOff x="8515769" y="1488226"/>
              <a:chExt cx="1883452" cy="1766993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B095106-D75A-407F-AFE4-8D7C04219164}"/>
                  </a:ext>
                </a:extLst>
              </p:cNvPr>
              <p:cNvSpPr/>
              <p:nvPr/>
            </p:nvSpPr>
            <p:spPr>
              <a:xfrm flipH="1">
                <a:off x="9292495" y="1496749"/>
                <a:ext cx="326919" cy="32208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736162-EB96-4D3B-A29E-5DC483B22D25}"/>
                  </a:ext>
                </a:extLst>
              </p:cNvPr>
              <p:cNvSpPr/>
              <p:nvPr/>
            </p:nvSpPr>
            <p:spPr>
              <a:xfrm flipH="1">
                <a:off x="8515769" y="1488226"/>
                <a:ext cx="326919" cy="32208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1A5459E-874D-4A09-B5BE-38C244E8E2EE}"/>
                  </a:ext>
                </a:extLst>
              </p:cNvPr>
              <p:cNvSpPr/>
              <p:nvPr/>
            </p:nvSpPr>
            <p:spPr>
              <a:xfrm flipH="1">
                <a:off x="10072302" y="1516260"/>
                <a:ext cx="326919" cy="32208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CB4F97F-0E8E-416F-9D2F-42D3933E029A}"/>
                  </a:ext>
                </a:extLst>
              </p:cNvPr>
              <p:cNvSpPr/>
              <p:nvPr/>
            </p:nvSpPr>
            <p:spPr>
              <a:xfrm flipH="1">
                <a:off x="8885286" y="2056610"/>
                <a:ext cx="326919" cy="32208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056497E-5FB7-452A-8855-5E2BFC478EEA}"/>
                  </a:ext>
                </a:extLst>
              </p:cNvPr>
              <p:cNvSpPr/>
              <p:nvPr/>
            </p:nvSpPr>
            <p:spPr>
              <a:xfrm flipH="1">
                <a:off x="9681912" y="2056610"/>
                <a:ext cx="326919" cy="32208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7B0B9EB-8970-4404-AC54-B5CE3D91470C}"/>
                  </a:ext>
                </a:extLst>
              </p:cNvPr>
              <p:cNvSpPr/>
              <p:nvPr/>
            </p:nvSpPr>
            <p:spPr>
              <a:xfrm flipH="1">
                <a:off x="8885793" y="2720466"/>
                <a:ext cx="326919" cy="32208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EDBC28D-B62A-4294-89C3-B7875889AC2F}"/>
                  </a:ext>
                </a:extLst>
              </p:cNvPr>
              <p:cNvSpPr/>
              <p:nvPr/>
            </p:nvSpPr>
            <p:spPr>
              <a:xfrm flipH="1">
                <a:off x="9687618" y="2720613"/>
                <a:ext cx="326919" cy="32208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855C6615-983E-4932-8547-0B8DEB804831}"/>
                  </a:ext>
                </a:extLst>
              </p:cNvPr>
              <p:cNvCxnSpPr>
                <a:cxnSpLocks/>
                <a:stCxn id="92" idx="4"/>
                <a:endCxn id="96" idx="7"/>
              </p:cNvCxnSpPr>
              <p:nvPr/>
            </p:nvCxnSpPr>
            <p:spPr>
              <a:xfrm>
                <a:off x="9455954" y="1818834"/>
                <a:ext cx="273834" cy="2849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970842AA-057B-4846-AB82-B0597A3914E7}"/>
                  </a:ext>
                </a:extLst>
              </p:cNvPr>
              <p:cNvCxnSpPr>
                <a:cxnSpLocks/>
                <a:stCxn id="94" idx="4"/>
                <a:endCxn id="96" idx="1"/>
              </p:cNvCxnSpPr>
              <p:nvPr/>
            </p:nvCxnSpPr>
            <p:spPr>
              <a:xfrm flipH="1">
                <a:off x="9960955" y="1838345"/>
                <a:ext cx="274806" cy="2654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9C4BD0B2-F6F9-4CFA-80CE-0AF55BE80821}"/>
                  </a:ext>
                </a:extLst>
              </p:cNvPr>
              <p:cNvCxnSpPr>
                <a:cxnSpLocks/>
                <a:stCxn id="92" idx="4"/>
                <a:endCxn id="95" idx="1"/>
              </p:cNvCxnSpPr>
              <p:nvPr/>
            </p:nvCxnSpPr>
            <p:spPr>
              <a:xfrm flipH="1">
                <a:off x="9164329" y="1818834"/>
                <a:ext cx="291625" cy="2849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21871561-2191-4FCB-99A8-F60CF9863F3E}"/>
                  </a:ext>
                </a:extLst>
              </p:cNvPr>
              <p:cNvCxnSpPr>
                <a:cxnSpLocks/>
                <a:stCxn id="93" idx="4"/>
                <a:endCxn id="95" idx="7"/>
              </p:cNvCxnSpPr>
              <p:nvPr/>
            </p:nvCxnSpPr>
            <p:spPr>
              <a:xfrm>
                <a:off x="8679228" y="1810311"/>
                <a:ext cx="253934" cy="29346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F736F2E7-B544-4A71-8CA0-E61DAF0AF7EF}"/>
                  </a:ext>
                </a:extLst>
              </p:cNvPr>
              <p:cNvCxnSpPr>
                <a:cxnSpLocks/>
                <a:stCxn id="96" idx="4"/>
                <a:endCxn id="98" idx="0"/>
              </p:cNvCxnSpPr>
              <p:nvPr/>
            </p:nvCxnSpPr>
            <p:spPr>
              <a:xfrm>
                <a:off x="9845371" y="2378695"/>
                <a:ext cx="5706" cy="3419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24E73A11-5D58-426F-AC27-7FE808BFCD6E}"/>
                  </a:ext>
                </a:extLst>
              </p:cNvPr>
              <p:cNvCxnSpPr>
                <a:cxnSpLocks/>
                <a:stCxn id="95" idx="4"/>
                <a:endCxn id="97" idx="0"/>
              </p:cNvCxnSpPr>
              <p:nvPr/>
            </p:nvCxnSpPr>
            <p:spPr>
              <a:xfrm>
                <a:off x="9048745" y="2378695"/>
                <a:ext cx="507" cy="3417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026F9709-297B-4551-A529-EE7703949DCB}"/>
                  </a:ext>
                </a:extLst>
              </p:cNvPr>
              <p:cNvCxnSpPr>
                <a:cxnSpLocks/>
                <a:stCxn id="95" idx="4"/>
                <a:endCxn id="98" idx="0"/>
              </p:cNvCxnSpPr>
              <p:nvPr/>
            </p:nvCxnSpPr>
            <p:spPr>
              <a:xfrm>
                <a:off x="9048745" y="2378695"/>
                <a:ext cx="802332" cy="3419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3799FFA3-F128-4C9C-8DCE-278A8F2125D6}"/>
                  </a:ext>
                </a:extLst>
              </p:cNvPr>
              <p:cNvCxnSpPr>
                <a:cxnSpLocks/>
                <a:stCxn id="98" idx="4"/>
              </p:cNvCxnSpPr>
              <p:nvPr/>
            </p:nvCxnSpPr>
            <p:spPr>
              <a:xfrm>
                <a:off x="9851077" y="3042698"/>
                <a:ext cx="0" cy="21252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0D3D842F-D8A0-4C2F-86BE-7A4868B5D894}"/>
                  </a:ext>
                </a:extLst>
              </p:cNvPr>
              <p:cNvCxnSpPr>
                <a:cxnSpLocks/>
                <a:stCxn id="97" idx="4"/>
              </p:cNvCxnSpPr>
              <p:nvPr/>
            </p:nvCxnSpPr>
            <p:spPr>
              <a:xfrm flipH="1">
                <a:off x="9048745" y="3042551"/>
                <a:ext cx="507" cy="2126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689207C-53E3-4F78-8714-FC9FE77EADCF}"/>
                    </a:ext>
                  </a:extLst>
                </p:cNvPr>
                <p:cNvSpPr txBox="1"/>
                <p:nvPr/>
              </p:nvSpPr>
              <p:spPr>
                <a:xfrm flipH="1">
                  <a:off x="5164526" y="5276764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689207C-53E3-4F78-8714-FC9FE77EA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164526" y="5276764"/>
                  <a:ext cx="427813" cy="4451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D6407E5-AC4B-455F-AAE4-9B7F31D952E7}"/>
                    </a:ext>
                  </a:extLst>
                </p:cNvPr>
                <p:cNvSpPr txBox="1"/>
                <p:nvPr/>
              </p:nvSpPr>
              <p:spPr>
                <a:xfrm flipH="1">
                  <a:off x="6146125" y="5272543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D6407E5-AC4B-455F-AAE4-9B7F31D95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146125" y="5272543"/>
                  <a:ext cx="427813" cy="4451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239A96D-FD27-4932-A580-D25FA5FA17C6}"/>
                    </a:ext>
                  </a:extLst>
                </p:cNvPr>
                <p:cNvSpPr txBox="1"/>
                <p:nvPr/>
              </p:nvSpPr>
              <p:spPr>
                <a:xfrm flipH="1">
                  <a:off x="5920191" y="3845086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239A96D-FD27-4932-A580-D25FA5FA17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920191" y="3845086"/>
                  <a:ext cx="427813" cy="4451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5B5C15A-DFB2-4F07-9239-243F968482FA}"/>
                    </a:ext>
                  </a:extLst>
                </p:cNvPr>
                <p:cNvSpPr txBox="1"/>
                <p:nvPr/>
              </p:nvSpPr>
              <p:spPr>
                <a:xfrm flipH="1">
                  <a:off x="4905684" y="3774888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5B5C15A-DFB2-4F07-9239-243F968482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905684" y="3774888"/>
                  <a:ext cx="427813" cy="4451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BF75A3F-0ED4-470E-A66E-9D22A6D41B73}"/>
                    </a:ext>
                  </a:extLst>
                </p:cNvPr>
                <p:cNvSpPr txBox="1"/>
                <p:nvPr/>
              </p:nvSpPr>
              <p:spPr>
                <a:xfrm flipH="1">
                  <a:off x="6965780" y="3809715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BF75A3F-0ED4-470E-A66E-9D22A6D41B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65780" y="3809715"/>
                  <a:ext cx="427813" cy="4451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E67A038-FF92-406F-8CC7-D87FDEE00460}"/>
                    </a:ext>
                  </a:extLst>
                </p:cNvPr>
                <p:cNvSpPr txBox="1"/>
                <p:nvPr/>
              </p:nvSpPr>
              <p:spPr>
                <a:xfrm flipH="1">
                  <a:off x="5189509" y="4445446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E67A038-FF92-406F-8CC7-D87FDEE00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189509" y="4445446"/>
                  <a:ext cx="427813" cy="445162"/>
                </a:xfrm>
                <a:prstGeom prst="rect">
                  <a:avLst/>
                </a:prstGeom>
                <a:blipFill>
                  <a:blip r:embed="rId9"/>
                  <a:stretch>
                    <a:fillRect l="-6250" b="-61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07B97ECE-8B5A-4CC6-BB56-7C99D3718521}"/>
                    </a:ext>
                  </a:extLst>
                </p:cNvPr>
                <p:cNvSpPr txBox="1"/>
                <p:nvPr/>
              </p:nvSpPr>
              <p:spPr>
                <a:xfrm flipH="1">
                  <a:off x="6656661" y="4430088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07B97ECE-8B5A-4CC6-BB56-7C99D3718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656661" y="4430088"/>
                  <a:ext cx="427813" cy="445162"/>
                </a:xfrm>
                <a:prstGeom prst="rect">
                  <a:avLst/>
                </a:prstGeom>
                <a:blipFill>
                  <a:blip r:embed="rId10"/>
                  <a:stretch>
                    <a:fillRect l="-6250" b="-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C21F614-BA87-4B3D-A31A-E824446B6CD9}"/>
              </a:ext>
            </a:extLst>
          </p:cNvPr>
          <p:cNvSpPr txBox="1"/>
          <p:nvPr/>
        </p:nvSpPr>
        <p:spPr>
          <a:xfrm>
            <a:off x="3328566" y="5852301"/>
            <a:ext cx="2699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b="1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Data Flow Graph (DFG) </a:t>
            </a:r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B38544EA-0C83-4066-9239-3D4BF025488D}"/>
              </a:ext>
            </a:extLst>
          </p:cNvPr>
          <p:cNvSpPr/>
          <p:nvPr/>
        </p:nvSpPr>
        <p:spPr>
          <a:xfrm>
            <a:off x="5597619" y="4853186"/>
            <a:ext cx="1286906" cy="21601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E90E58C-2CF3-4548-9625-C3784900FC85}"/>
              </a:ext>
            </a:extLst>
          </p:cNvPr>
          <p:cNvSpPr txBox="1"/>
          <p:nvPr/>
        </p:nvSpPr>
        <p:spPr>
          <a:xfrm>
            <a:off x="5638391" y="4239039"/>
            <a:ext cx="11711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/>
              <a:t>Minutes to hours</a:t>
            </a:r>
          </a:p>
        </p:txBody>
      </p:sp>
      <p:sp>
        <p:nvSpPr>
          <p:cNvPr id="112" name="Arrow: Curved Down 111">
            <a:extLst>
              <a:ext uri="{FF2B5EF4-FFF2-40B4-BE49-F238E27FC236}">
                <a16:creationId xmlns:a16="http://schemas.microsoft.com/office/drawing/2014/main" id="{879A1F41-61E6-4BBA-9A03-3C41AF07BA53}"/>
              </a:ext>
            </a:extLst>
          </p:cNvPr>
          <p:cNvSpPr/>
          <p:nvPr/>
        </p:nvSpPr>
        <p:spPr>
          <a:xfrm>
            <a:off x="1418416" y="3200407"/>
            <a:ext cx="3146159" cy="905958"/>
          </a:xfrm>
          <a:prstGeom prst="curvedDownArrow">
            <a:avLst>
              <a:gd name="adj1" fmla="val 4396"/>
              <a:gd name="adj2" fmla="val 20084"/>
              <a:gd name="adj3" fmla="val 752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Arrow: Curved Down 112">
            <a:extLst>
              <a:ext uri="{FF2B5EF4-FFF2-40B4-BE49-F238E27FC236}">
                <a16:creationId xmlns:a16="http://schemas.microsoft.com/office/drawing/2014/main" id="{ACFD618F-0DC3-48BB-86AB-597880C8A239}"/>
              </a:ext>
            </a:extLst>
          </p:cNvPr>
          <p:cNvSpPr/>
          <p:nvPr/>
        </p:nvSpPr>
        <p:spPr>
          <a:xfrm>
            <a:off x="5095637" y="3200407"/>
            <a:ext cx="6143863" cy="905958"/>
          </a:xfrm>
          <a:prstGeom prst="curvedDownArrow">
            <a:avLst>
              <a:gd name="adj1" fmla="val 4396"/>
              <a:gd name="adj2" fmla="val 20084"/>
              <a:gd name="adj3" fmla="val 7525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9878B88-22AA-4ECA-AB12-AD12CEDB7A14}"/>
              </a:ext>
            </a:extLst>
          </p:cNvPr>
          <p:cNvSpPr txBox="1"/>
          <p:nvPr/>
        </p:nvSpPr>
        <p:spPr>
          <a:xfrm>
            <a:off x="2121562" y="2348313"/>
            <a:ext cx="16332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Corbel" panose="020B0503020204020204" pitchFamily="34" charset="0"/>
              </a:rPr>
              <a:t>Extract the DFG…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405C2E2-20C9-44C5-91F4-55F11709A209}"/>
              </a:ext>
            </a:extLst>
          </p:cNvPr>
          <p:cNvSpPr txBox="1"/>
          <p:nvPr/>
        </p:nvSpPr>
        <p:spPr>
          <a:xfrm>
            <a:off x="6241072" y="2348313"/>
            <a:ext cx="4876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Corbel" panose="020B0503020204020204" pitchFamily="34" charset="0"/>
              </a:rPr>
              <a:t>… and predict the implementation quality accurately</a:t>
            </a:r>
          </a:p>
        </p:txBody>
      </p:sp>
      <p:pic>
        <p:nvPicPr>
          <p:cNvPr id="116" name="Graphic 115" descr="Stopwatch 75% with solid fill">
            <a:extLst>
              <a:ext uri="{FF2B5EF4-FFF2-40B4-BE49-F238E27FC236}">
                <a16:creationId xmlns:a16="http://schemas.microsoft.com/office/drawing/2014/main" id="{41C163C2-4556-4E26-B73D-AAD58D83C0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69799" y="5018973"/>
            <a:ext cx="640080" cy="640080"/>
          </a:xfrm>
          <a:prstGeom prst="rect">
            <a:avLst/>
          </a:prstGeom>
        </p:spPr>
      </p:pic>
      <p:pic>
        <p:nvPicPr>
          <p:cNvPr id="117" name="Graphic 116" descr="Stopwatch 25% with solid fill">
            <a:extLst>
              <a:ext uri="{FF2B5EF4-FFF2-40B4-BE49-F238E27FC236}">
                <a16:creationId xmlns:a16="http://schemas.microsoft.com/office/drawing/2014/main" id="{9A37BC2F-D195-493B-B2B8-7355FAEBEA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99351" y="5001295"/>
            <a:ext cx="640080" cy="640080"/>
          </a:xfrm>
          <a:prstGeom prst="rect">
            <a:avLst/>
          </a:prstGeom>
        </p:spPr>
      </p:pic>
      <p:pic>
        <p:nvPicPr>
          <p:cNvPr id="118" name="Graphic 117" descr="Stopwatch 50% with solid fill">
            <a:extLst>
              <a:ext uri="{FF2B5EF4-FFF2-40B4-BE49-F238E27FC236}">
                <a16:creationId xmlns:a16="http://schemas.microsoft.com/office/drawing/2014/main" id="{CB31CBCB-8AC4-4FBB-B94A-9953B5230A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73998" y="5001295"/>
            <a:ext cx="640080" cy="640080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2B32588C-5E37-4169-9A5E-073FD672A43D}"/>
              </a:ext>
            </a:extLst>
          </p:cNvPr>
          <p:cNvSpPr/>
          <p:nvPr/>
        </p:nvSpPr>
        <p:spPr>
          <a:xfrm>
            <a:off x="3309662" y="1246014"/>
            <a:ext cx="4580531" cy="1097090"/>
          </a:xfrm>
          <a:prstGeom prst="cloudCallout">
            <a:avLst>
              <a:gd name="adj1" fmla="val -16389"/>
              <a:gd name="adj2" fmla="val 174463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rbel" panose="020B0503020204020204" pitchFamily="34" charset="0"/>
              </a:rPr>
              <a:t>Use Graph Neural Networks!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73857B1-3C6D-474D-8FE4-1DE6FA640084}"/>
              </a:ext>
            </a:extLst>
          </p:cNvPr>
          <p:cNvSpPr/>
          <p:nvPr/>
        </p:nvSpPr>
        <p:spPr>
          <a:xfrm>
            <a:off x="7694520" y="1198947"/>
            <a:ext cx="3618735" cy="796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orbel" panose="020B0503020204020204" pitchFamily="34" charset="0"/>
              </a:rPr>
              <a:t>…and they can generalize to unseen programs!</a:t>
            </a:r>
          </a:p>
        </p:txBody>
      </p:sp>
    </p:spTree>
    <p:extLst>
      <p:ext uri="{BB962C8B-B14F-4D97-AF65-F5344CB8AC3E}">
        <p14:creationId xmlns:p14="http://schemas.microsoft.com/office/powerpoint/2010/main" val="3392647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1FAB9-AAF8-474C-9B4E-862C6384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2B48D-3957-484C-81E5-14D86E70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HLS: Program-to-Circuit Challenges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E0D8BA-F046-4576-9534-0BC61296135F}"/>
              </a:ext>
            </a:extLst>
          </p:cNvPr>
          <p:cNvGrpSpPr/>
          <p:nvPr/>
        </p:nvGrpSpPr>
        <p:grpSpPr>
          <a:xfrm>
            <a:off x="4713933" y="3502641"/>
            <a:ext cx="2487909" cy="2180616"/>
            <a:chOff x="4905684" y="3489141"/>
            <a:chExt cx="2487909" cy="218061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04A2DAB-2CFB-415E-9A10-48737A4A78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32306" y="3489141"/>
              <a:ext cx="2127387" cy="2011680"/>
              <a:chOff x="8515769" y="1488226"/>
              <a:chExt cx="1883452" cy="176699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2BCC9B2-EEC9-4CBF-86F0-CE471EFCF51A}"/>
                  </a:ext>
                </a:extLst>
              </p:cNvPr>
              <p:cNvSpPr/>
              <p:nvPr/>
            </p:nvSpPr>
            <p:spPr>
              <a:xfrm flipH="1">
                <a:off x="9292495" y="1496749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ED3482-E24D-4001-86B0-DC0164512334}"/>
                  </a:ext>
                </a:extLst>
              </p:cNvPr>
              <p:cNvSpPr/>
              <p:nvPr/>
            </p:nvSpPr>
            <p:spPr>
              <a:xfrm flipH="1">
                <a:off x="8515769" y="1488226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3F9F364-EE43-4B27-8F3C-CDBA22B96C1F}"/>
                  </a:ext>
                </a:extLst>
              </p:cNvPr>
              <p:cNvSpPr/>
              <p:nvPr/>
            </p:nvSpPr>
            <p:spPr>
              <a:xfrm flipH="1">
                <a:off x="10072302" y="1516260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BCDAEF1-58D5-4DB0-9683-C79F98E2F528}"/>
                  </a:ext>
                </a:extLst>
              </p:cNvPr>
              <p:cNvSpPr/>
              <p:nvPr/>
            </p:nvSpPr>
            <p:spPr>
              <a:xfrm flipH="1">
                <a:off x="8885286" y="2056610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85F0025-3FC0-44AE-B50D-36B2081A000D}"/>
                  </a:ext>
                </a:extLst>
              </p:cNvPr>
              <p:cNvSpPr/>
              <p:nvPr/>
            </p:nvSpPr>
            <p:spPr>
              <a:xfrm flipH="1">
                <a:off x="9681912" y="2056610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7E97F39-C3FD-4181-AED1-8CD461785DE7}"/>
                  </a:ext>
                </a:extLst>
              </p:cNvPr>
              <p:cNvSpPr/>
              <p:nvPr/>
            </p:nvSpPr>
            <p:spPr>
              <a:xfrm flipH="1">
                <a:off x="8885793" y="2720466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23EB032-4890-424C-AA49-51B080D34695}"/>
                  </a:ext>
                </a:extLst>
              </p:cNvPr>
              <p:cNvSpPr/>
              <p:nvPr/>
            </p:nvSpPr>
            <p:spPr>
              <a:xfrm flipH="1">
                <a:off x="9687618" y="2720613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C913AFF-FF56-4752-88F5-EB3B6E82464A}"/>
                  </a:ext>
                </a:extLst>
              </p:cNvPr>
              <p:cNvCxnSpPr>
                <a:cxnSpLocks/>
                <a:stCxn id="8" idx="4"/>
                <a:endCxn id="12" idx="7"/>
              </p:cNvCxnSpPr>
              <p:nvPr/>
            </p:nvCxnSpPr>
            <p:spPr>
              <a:xfrm>
                <a:off x="9455954" y="1818834"/>
                <a:ext cx="273834" cy="2849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F80AA5B-8EEB-4A4F-AF2F-5F905FE19A61}"/>
                  </a:ext>
                </a:extLst>
              </p:cNvPr>
              <p:cNvCxnSpPr>
                <a:cxnSpLocks/>
                <a:stCxn id="10" idx="4"/>
                <a:endCxn id="12" idx="1"/>
              </p:cNvCxnSpPr>
              <p:nvPr/>
            </p:nvCxnSpPr>
            <p:spPr>
              <a:xfrm flipH="1">
                <a:off x="9960955" y="1838345"/>
                <a:ext cx="274806" cy="2654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5DE9BEA-EC48-4575-97DE-2044BD06405E}"/>
                  </a:ext>
                </a:extLst>
              </p:cNvPr>
              <p:cNvCxnSpPr>
                <a:cxnSpLocks/>
                <a:stCxn id="8" idx="4"/>
                <a:endCxn id="11" idx="1"/>
              </p:cNvCxnSpPr>
              <p:nvPr/>
            </p:nvCxnSpPr>
            <p:spPr>
              <a:xfrm flipH="1">
                <a:off x="9164329" y="1818834"/>
                <a:ext cx="291625" cy="2849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CA92D48-154B-43B7-8336-973F3633BFDE}"/>
                  </a:ext>
                </a:extLst>
              </p:cNvPr>
              <p:cNvCxnSpPr>
                <a:cxnSpLocks/>
                <a:stCxn id="9" idx="4"/>
                <a:endCxn id="11" idx="7"/>
              </p:cNvCxnSpPr>
              <p:nvPr/>
            </p:nvCxnSpPr>
            <p:spPr>
              <a:xfrm>
                <a:off x="8679228" y="1810311"/>
                <a:ext cx="253934" cy="29346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EC50BB0-2935-4D2B-BDD8-D693EB1D886F}"/>
                  </a:ext>
                </a:extLst>
              </p:cNvPr>
              <p:cNvCxnSpPr>
                <a:cxnSpLocks/>
                <a:stCxn id="12" idx="4"/>
                <a:endCxn id="14" idx="0"/>
              </p:cNvCxnSpPr>
              <p:nvPr/>
            </p:nvCxnSpPr>
            <p:spPr>
              <a:xfrm>
                <a:off x="9845371" y="2378695"/>
                <a:ext cx="5706" cy="3419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3BC28A5-49F8-45F1-A285-07F493848260}"/>
                  </a:ext>
                </a:extLst>
              </p:cNvPr>
              <p:cNvCxnSpPr>
                <a:cxnSpLocks/>
                <a:stCxn id="11" idx="4"/>
                <a:endCxn id="13" idx="0"/>
              </p:cNvCxnSpPr>
              <p:nvPr/>
            </p:nvCxnSpPr>
            <p:spPr>
              <a:xfrm>
                <a:off x="9048745" y="2378695"/>
                <a:ext cx="507" cy="3417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CD7F5A9-8733-437D-B2BB-4ACE7412A4ED}"/>
                  </a:ext>
                </a:extLst>
              </p:cNvPr>
              <p:cNvCxnSpPr>
                <a:cxnSpLocks/>
                <a:stCxn id="11" idx="4"/>
                <a:endCxn id="14" idx="0"/>
              </p:cNvCxnSpPr>
              <p:nvPr/>
            </p:nvCxnSpPr>
            <p:spPr>
              <a:xfrm>
                <a:off x="9048745" y="2378695"/>
                <a:ext cx="802332" cy="3419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5D50425-05F5-43CA-83A0-A427CAC5CD23}"/>
                  </a:ext>
                </a:extLst>
              </p:cNvPr>
              <p:cNvCxnSpPr>
                <a:cxnSpLocks/>
                <a:stCxn id="14" idx="4"/>
              </p:cNvCxnSpPr>
              <p:nvPr/>
            </p:nvCxnSpPr>
            <p:spPr>
              <a:xfrm>
                <a:off x="9851077" y="3042698"/>
                <a:ext cx="0" cy="21252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7E7CFE4-74FD-4360-AB7B-89F6FA069F43}"/>
                  </a:ext>
                </a:extLst>
              </p:cNvPr>
              <p:cNvCxnSpPr>
                <a:cxnSpLocks/>
                <a:stCxn id="13" idx="4"/>
              </p:cNvCxnSpPr>
              <p:nvPr/>
            </p:nvCxnSpPr>
            <p:spPr>
              <a:xfrm flipH="1">
                <a:off x="9048745" y="3042551"/>
                <a:ext cx="507" cy="2126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DA5AF9-AEC1-4FC2-8E3C-F01785BC7AD7}"/>
                    </a:ext>
                  </a:extLst>
                </p:cNvPr>
                <p:cNvSpPr txBox="1"/>
                <p:nvPr/>
              </p:nvSpPr>
              <p:spPr>
                <a:xfrm flipH="1">
                  <a:off x="5164526" y="5276764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DA5AF9-AEC1-4FC2-8E3C-F01785BC7A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164526" y="5276764"/>
                  <a:ext cx="427813" cy="392993"/>
                </a:xfrm>
                <a:prstGeom prst="rect">
                  <a:avLst/>
                </a:prstGeom>
                <a:blipFill>
                  <a:blip r:embed="rId2"/>
                  <a:stretch>
                    <a:fillRect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5E0F7A5-7A76-46AF-8322-EA2AB140FF3D}"/>
                    </a:ext>
                  </a:extLst>
                </p:cNvPr>
                <p:cNvSpPr txBox="1"/>
                <p:nvPr/>
              </p:nvSpPr>
              <p:spPr>
                <a:xfrm flipH="1">
                  <a:off x="6146126" y="5272542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5E0F7A5-7A76-46AF-8322-EA2AB140F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146126" y="5272542"/>
                  <a:ext cx="427813" cy="392993"/>
                </a:xfrm>
                <a:prstGeom prst="rect">
                  <a:avLst/>
                </a:prstGeom>
                <a:blipFill>
                  <a:blip r:embed="rId3"/>
                  <a:stretch>
                    <a:fillRect b="-30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5EAAAF-2ADA-4937-A8B2-0697DF963F55}"/>
                    </a:ext>
                  </a:extLst>
                </p:cNvPr>
                <p:cNvSpPr txBox="1"/>
                <p:nvPr/>
              </p:nvSpPr>
              <p:spPr>
                <a:xfrm flipH="1">
                  <a:off x="5920192" y="3845085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5EAAAF-2ADA-4937-A8B2-0697DF963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920192" y="3845085"/>
                  <a:ext cx="427813" cy="392993"/>
                </a:xfrm>
                <a:prstGeom prst="rect">
                  <a:avLst/>
                </a:prstGeom>
                <a:blipFill>
                  <a:blip r:embed="rId4"/>
                  <a:stretch>
                    <a:fillRect b="-468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32628B8-5FD7-48DF-B24D-4010B6AF7D61}"/>
                    </a:ext>
                  </a:extLst>
                </p:cNvPr>
                <p:cNvSpPr txBox="1"/>
                <p:nvPr/>
              </p:nvSpPr>
              <p:spPr>
                <a:xfrm flipH="1">
                  <a:off x="4905684" y="3774888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32628B8-5FD7-48DF-B24D-4010B6AF7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905684" y="3774888"/>
                  <a:ext cx="427813" cy="392993"/>
                </a:xfrm>
                <a:prstGeom prst="rect">
                  <a:avLst/>
                </a:prstGeom>
                <a:blipFill>
                  <a:blip r:embed="rId5"/>
                  <a:stretch>
                    <a:fillRect b="-30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B90DA72-1CF3-4AC0-A6FB-A52A9135A91D}"/>
                    </a:ext>
                  </a:extLst>
                </p:cNvPr>
                <p:cNvSpPr txBox="1"/>
                <p:nvPr/>
              </p:nvSpPr>
              <p:spPr>
                <a:xfrm flipH="1">
                  <a:off x="6965780" y="3809716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B90DA72-1CF3-4AC0-A6FB-A52A9135A9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65780" y="3809716"/>
                  <a:ext cx="427813" cy="392993"/>
                </a:xfrm>
                <a:prstGeom prst="rect">
                  <a:avLst/>
                </a:prstGeom>
                <a:blipFill>
                  <a:blip r:embed="rId6"/>
                  <a:stretch>
                    <a:fillRect b="-30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814A151-F40C-42B9-A148-DD5F0758ADE4}"/>
                    </a:ext>
                  </a:extLst>
                </p:cNvPr>
                <p:cNvSpPr txBox="1"/>
                <p:nvPr/>
              </p:nvSpPr>
              <p:spPr>
                <a:xfrm flipH="1">
                  <a:off x="5189510" y="4445446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814A151-F40C-42B9-A148-DD5F0758A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189510" y="4445446"/>
                  <a:ext cx="427813" cy="392993"/>
                </a:xfrm>
                <a:prstGeom prst="rect">
                  <a:avLst/>
                </a:prstGeom>
                <a:blipFill>
                  <a:blip r:embed="rId7"/>
                  <a:stretch>
                    <a:fillRect l="-5714" b="-10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41B9D2-869D-45B2-9B23-45E13362282E}"/>
                    </a:ext>
                  </a:extLst>
                </p:cNvPr>
                <p:cNvSpPr txBox="1"/>
                <p:nvPr/>
              </p:nvSpPr>
              <p:spPr>
                <a:xfrm flipH="1">
                  <a:off x="6656661" y="4430088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41B9D2-869D-45B2-9B23-45E1336228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656661" y="4430088"/>
                  <a:ext cx="427813" cy="392993"/>
                </a:xfrm>
                <a:prstGeom prst="rect">
                  <a:avLst/>
                </a:prstGeom>
                <a:blipFill>
                  <a:blip r:embed="rId8"/>
                  <a:stretch>
                    <a:fillRect l="-5714" b="-109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正方形/長方形 187">
            <a:extLst>
              <a:ext uri="{FF2B5EF4-FFF2-40B4-BE49-F238E27FC236}">
                <a16:creationId xmlns:a16="http://schemas.microsoft.com/office/drawing/2014/main" id="{718B88D2-151D-4C33-B089-F0D389338AD9}"/>
              </a:ext>
            </a:extLst>
          </p:cNvPr>
          <p:cNvSpPr/>
          <p:nvPr/>
        </p:nvSpPr>
        <p:spPr>
          <a:xfrm>
            <a:off x="1576924" y="3463238"/>
            <a:ext cx="1873914" cy="201337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x1 = a + b;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x2 = b + c;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x3 = d * e;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y1 = x1 * x2;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y2 = x2 * x3;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o1 = y1 + 5;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o2 = y1 * y2;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645E8D-4976-4542-A04D-4C8A6A37B3C8}"/>
              </a:ext>
            </a:extLst>
          </p:cNvPr>
          <p:cNvSpPr txBox="1"/>
          <p:nvPr/>
        </p:nvSpPr>
        <p:spPr>
          <a:xfrm>
            <a:off x="3914290" y="5663845"/>
            <a:ext cx="3701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Data Flow Graph (DFG)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A9401B-F340-4676-8B1E-5DFFEC1ED786}"/>
              </a:ext>
            </a:extLst>
          </p:cNvPr>
          <p:cNvSpPr txBox="1"/>
          <p:nvPr/>
        </p:nvSpPr>
        <p:spPr>
          <a:xfrm>
            <a:off x="1698741" y="5663845"/>
            <a:ext cx="1633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rPr>
              <a:t>Program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17C4FFA-FD33-4400-A819-6F607ABE010A}"/>
              </a:ext>
            </a:extLst>
          </p:cNvPr>
          <p:cNvSpPr txBox="1"/>
          <p:nvPr/>
        </p:nvSpPr>
        <p:spPr>
          <a:xfrm>
            <a:off x="8733097" y="5663844"/>
            <a:ext cx="2500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RTL (Circuit)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83823925-AD09-438F-BC51-25F6492B4180}"/>
              </a:ext>
            </a:extLst>
          </p:cNvPr>
          <p:cNvSpPr/>
          <p:nvPr/>
        </p:nvSpPr>
        <p:spPr>
          <a:xfrm>
            <a:off x="3828792" y="4288756"/>
            <a:ext cx="667212" cy="36668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82F451BB-8865-441F-B466-4D0262C9A25B}"/>
              </a:ext>
            </a:extLst>
          </p:cNvPr>
          <p:cNvSpPr/>
          <p:nvPr/>
        </p:nvSpPr>
        <p:spPr>
          <a:xfrm>
            <a:off x="7421372" y="4286582"/>
            <a:ext cx="667212" cy="36668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924CBA2B-E00C-424D-ABE8-9514E97B9D4C}"/>
              </a:ext>
            </a:extLst>
          </p:cNvPr>
          <p:cNvSpPr/>
          <p:nvPr/>
        </p:nvSpPr>
        <p:spPr>
          <a:xfrm>
            <a:off x="2625504" y="2697933"/>
            <a:ext cx="7360467" cy="731520"/>
          </a:xfrm>
          <a:prstGeom prst="curved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966E54-888A-46D0-B7DF-AA8459C4EAE5}"/>
              </a:ext>
            </a:extLst>
          </p:cNvPr>
          <p:cNvSpPr txBox="1"/>
          <p:nvPr/>
        </p:nvSpPr>
        <p:spPr>
          <a:xfrm>
            <a:off x="4496004" y="2208455"/>
            <a:ext cx="3318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orbel" panose="020B0503020204020204" pitchFamily="34" charset="0"/>
              </a:rPr>
              <a:t>Program-to-Circuit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90D924-2D51-47DD-BCD1-70300D68F231}"/>
              </a:ext>
            </a:extLst>
          </p:cNvPr>
          <p:cNvSpPr txBox="1"/>
          <p:nvPr/>
        </p:nvSpPr>
        <p:spPr>
          <a:xfrm>
            <a:off x="761829" y="1187279"/>
            <a:ext cx="3032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</a:rPr>
              <a:t>Hard-to-predict RTL circuit quality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64CF91-CC14-4BCD-8F23-0EE1082BDAED}"/>
              </a:ext>
            </a:extLst>
          </p:cNvPr>
          <p:cNvSpPr txBox="1"/>
          <p:nvPr/>
        </p:nvSpPr>
        <p:spPr>
          <a:xfrm>
            <a:off x="4949323" y="1187279"/>
            <a:ext cx="24719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</a:rPr>
              <a:t>Multi-objective trade-offs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D2CF65-8B9F-4A74-A8AF-1ACE213D4E6B}"/>
              </a:ext>
            </a:extLst>
          </p:cNvPr>
          <p:cNvSpPr txBox="1"/>
          <p:nvPr/>
        </p:nvSpPr>
        <p:spPr>
          <a:xfrm>
            <a:off x="9091381" y="1187279"/>
            <a:ext cx="28095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</a:rPr>
              <a:t>Manual code transformation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33AF873-137F-4B60-8389-68AFC402B4D2}"/>
              </a:ext>
            </a:extLst>
          </p:cNvPr>
          <p:cNvSpPr/>
          <p:nvPr/>
        </p:nvSpPr>
        <p:spPr>
          <a:xfrm>
            <a:off x="616973" y="1187279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02199D-FB2A-458A-9602-41723FBFA4F7}"/>
              </a:ext>
            </a:extLst>
          </p:cNvPr>
          <p:cNvSpPr/>
          <p:nvPr/>
        </p:nvSpPr>
        <p:spPr>
          <a:xfrm>
            <a:off x="4797296" y="1187279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7A96BBD-9B2A-4B5F-AC81-BE7B9295054D}"/>
              </a:ext>
            </a:extLst>
          </p:cNvPr>
          <p:cNvSpPr/>
          <p:nvPr/>
        </p:nvSpPr>
        <p:spPr>
          <a:xfrm>
            <a:off x="8943588" y="1187279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rbel" panose="020B0503020204020204" pitchFamily="34" charset="0"/>
              </a:rPr>
              <a:t>3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57022D0-63FE-4A7C-84FA-52B49B757E44}"/>
              </a:ext>
            </a:extLst>
          </p:cNvPr>
          <p:cNvGrpSpPr/>
          <p:nvPr/>
        </p:nvGrpSpPr>
        <p:grpSpPr>
          <a:xfrm>
            <a:off x="8441047" y="3565513"/>
            <a:ext cx="2949213" cy="1994754"/>
            <a:chOff x="8319030" y="3636420"/>
            <a:chExt cx="3253839" cy="199475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B3E3B56-A141-49E1-B2C7-812A975EB15D}"/>
                </a:ext>
              </a:extLst>
            </p:cNvPr>
            <p:cNvGrpSpPr/>
            <p:nvPr/>
          </p:nvGrpSpPr>
          <p:grpSpPr>
            <a:xfrm>
              <a:off x="8439892" y="4440974"/>
              <a:ext cx="1371600" cy="497082"/>
              <a:chOff x="7777556" y="4211385"/>
              <a:chExt cx="1533132" cy="701845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07073DC-A85F-439F-A042-0176E0CEECE9}"/>
                  </a:ext>
                </a:extLst>
              </p:cNvPr>
              <p:cNvSpPr/>
              <p:nvPr/>
            </p:nvSpPr>
            <p:spPr>
              <a:xfrm rot="5400000">
                <a:off x="8221355" y="3767586"/>
                <a:ext cx="645534" cy="1533132"/>
              </a:xfrm>
              <a:custGeom>
                <a:avLst/>
                <a:gdLst>
                  <a:gd name="connsiteX0" fmla="*/ 0 w 478632"/>
                  <a:gd name="connsiteY0" fmla="*/ 0 h 871537"/>
                  <a:gd name="connsiteX1" fmla="*/ 0 w 478632"/>
                  <a:gd name="connsiteY1" fmla="*/ 314325 h 871537"/>
                  <a:gd name="connsiteX2" fmla="*/ 185738 w 478632"/>
                  <a:gd name="connsiteY2" fmla="*/ 445293 h 871537"/>
                  <a:gd name="connsiteX3" fmla="*/ 9525 w 478632"/>
                  <a:gd name="connsiteY3" fmla="*/ 561975 h 871537"/>
                  <a:gd name="connsiteX4" fmla="*/ 9525 w 478632"/>
                  <a:gd name="connsiteY4" fmla="*/ 871537 h 871537"/>
                  <a:gd name="connsiteX5" fmla="*/ 478632 w 478632"/>
                  <a:gd name="connsiteY5" fmla="*/ 571500 h 871537"/>
                  <a:gd name="connsiteX6" fmla="*/ 478632 w 478632"/>
                  <a:gd name="connsiteY6" fmla="*/ 309562 h 871537"/>
                  <a:gd name="connsiteX7" fmla="*/ 0 w 478632"/>
                  <a:gd name="connsiteY7" fmla="*/ 0 h 87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8632" h="871537">
                    <a:moveTo>
                      <a:pt x="0" y="0"/>
                    </a:moveTo>
                    <a:lnTo>
                      <a:pt x="0" y="314325"/>
                    </a:lnTo>
                    <a:lnTo>
                      <a:pt x="185738" y="445293"/>
                    </a:lnTo>
                    <a:lnTo>
                      <a:pt x="9525" y="561975"/>
                    </a:lnTo>
                    <a:lnTo>
                      <a:pt x="9525" y="871537"/>
                    </a:lnTo>
                    <a:lnTo>
                      <a:pt x="478632" y="571500"/>
                    </a:lnTo>
                    <a:lnTo>
                      <a:pt x="478632" y="309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98BF38A-4706-4564-9291-DA5C4DC587A5}"/>
                  </a:ext>
                </a:extLst>
              </p:cNvPr>
              <p:cNvSpPr txBox="1"/>
              <p:nvPr/>
            </p:nvSpPr>
            <p:spPr>
              <a:xfrm>
                <a:off x="8154179" y="4391759"/>
                <a:ext cx="779885" cy="521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ADD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D527A2D-4DE3-4049-8655-4DFD722CE4B1}"/>
                </a:ext>
              </a:extLst>
            </p:cNvPr>
            <p:cNvGrpSpPr/>
            <p:nvPr/>
          </p:nvGrpSpPr>
          <p:grpSpPr>
            <a:xfrm>
              <a:off x="10120612" y="4440971"/>
              <a:ext cx="1371600" cy="473941"/>
              <a:chOff x="7777557" y="4238149"/>
              <a:chExt cx="1533132" cy="669171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81E7F70E-F5CE-4623-96C4-A644E0B5E302}"/>
                  </a:ext>
                </a:extLst>
              </p:cNvPr>
              <p:cNvSpPr/>
              <p:nvPr/>
            </p:nvSpPr>
            <p:spPr>
              <a:xfrm rot="5400000">
                <a:off x="8234738" y="3780968"/>
                <a:ext cx="618769" cy="1533132"/>
              </a:xfrm>
              <a:custGeom>
                <a:avLst/>
                <a:gdLst>
                  <a:gd name="connsiteX0" fmla="*/ 0 w 478632"/>
                  <a:gd name="connsiteY0" fmla="*/ 0 h 871537"/>
                  <a:gd name="connsiteX1" fmla="*/ 0 w 478632"/>
                  <a:gd name="connsiteY1" fmla="*/ 314325 h 871537"/>
                  <a:gd name="connsiteX2" fmla="*/ 185738 w 478632"/>
                  <a:gd name="connsiteY2" fmla="*/ 445293 h 871537"/>
                  <a:gd name="connsiteX3" fmla="*/ 9525 w 478632"/>
                  <a:gd name="connsiteY3" fmla="*/ 561975 h 871537"/>
                  <a:gd name="connsiteX4" fmla="*/ 9525 w 478632"/>
                  <a:gd name="connsiteY4" fmla="*/ 871537 h 871537"/>
                  <a:gd name="connsiteX5" fmla="*/ 478632 w 478632"/>
                  <a:gd name="connsiteY5" fmla="*/ 571500 h 871537"/>
                  <a:gd name="connsiteX6" fmla="*/ 478632 w 478632"/>
                  <a:gd name="connsiteY6" fmla="*/ 309562 h 871537"/>
                  <a:gd name="connsiteX7" fmla="*/ 0 w 478632"/>
                  <a:gd name="connsiteY7" fmla="*/ 0 h 87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8632" h="871537">
                    <a:moveTo>
                      <a:pt x="0" y="0"/>
                    </a:moveTo>
                    <a:lnTo>
                      <a:pt x="0" y="314325"/>
                    </a:lnTo>
                    <a:lnTo>
                      <a:pt x="185738" y="445293"/>
                    </a:lnTo>
                    <a:lnTo>
                      <a:pt x="9525" y="561975"/>
                    </a:lnTo>
                    <a:lnTo>
                      <a:pt x="9525" y="871537"/>
                    </a:lnTo>
                    <a:lnTo>
                      <a:pt x="478632" y="571500"/>
                    </a:lnTo>
                    <a:lnTo>
                      <a:pt x="478632" y="309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F492CF0-AF36-4911-9504-65778BB373AF}"/>
                  </a:ext>
                </a:extLst>
              </p:cNvPr>
              <p:cNvSpPr txBox="1"/>
              <p:nvPr/>
            </p:nvSpPr>
            <p:spPr>
              <a:xfrm>
                <a:off x="8154179" y="4385849"/>
                <a:ext cx="779885" cy="521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MUL</a:t>
                </a:r>
              </a:p>
            </p:txBody>
          </p:sp>
        </p:grpSp>
        <p:sp>
          <p:nvSpPr>
            <p:cNvPr id="62" name="テキスト ボックス 217">
              <a:extLst>
                <a:ext uri="{FF2B5EF4-FFF2-40B4-BE49-F238E27FC236}">
                  <a16:creationId xmlns:a16="http://schemas.microsoft.com/office/drawing/2014/main" id="{FA1705EA-935F-4BBA-A3D4-DF450F7FF9A9}"/>
                </a:ext>
              </a:extLst>
            </p:cNvPr>
            <p:cNvSpPr txBox="1"/>
            <p:nvPr/>
          </p:nvSpPr>
          <p:spPr>
            <a:xfrm>
              <a:off x="8604205" y="5127415"/>
              <a:ext cx="1018013" cy="3692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4800">
                  <a:solidFill>
                    <a:schemeClr val="lt1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63" name="テキスト ボックス 217">
              <a:extLst>
                <a:ext uri="{FF2B5EF4-FFF2-40B4-BE49-F238E27FC236}">
                  <a16:creationId xmlns:a16="http://schemas.microsoft.com/office/drawing/2014/main" id="{01C20191-D6F2-40F1-BDDB-EDEA570A8972}"/>
                </a:ext>
              </a:extLst>
            </p:cNvPr>
            <p:cNvSpPr txBox="1"/>
            <p:nvPr/>
          </p:nvSpPr>
          <p:spPr>
            <a:xfrm>
              <a:off x="10284924" y="5127414"/>
              <a:ext cx="1018013" cy="3692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4800">
                  <a:solidFill>
                    <a:schemeClr val="lt1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64" name="テキスト ボックス 217">
              <a:extLst>
                <a:ext uri="{FF2B5EF4-FFF2-40B4-BE49-F238E27FC236}">
                  <a16:creationId xmlns:a16="http://schemas.microsoft.com/office/drawing/2014/main" id="{010DD7DC-7C86-491D-A4B9-AD4925D7F3F7}"/>
                </a:ext>
              </a:extLst>
            </p:cNvPr>
            <p:cNvSpPr txBox="1"/>
            <p:nvPr/>
          </p:nvSpPr>
          <p:spPr>
            <a:xfrm>
              <a:off x="8604205" y="3823216"/>
              <a:ext cx="1018013" cy="3692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4800">
                  <a:solidFill>
                    <a:schemeClr val="lt1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65" name="テキスト ボックス 217">
              <a:extLst>
                <a:ext uri="{FF2B5EF4-FFF2-40B4-BE49-F238E27FC236}">
                  <a16:creationId xmlns:a16="http://schemas.microsoft.com/office/drawing/2014/main" id="{AE53B693-04BD-437B-8468-575FAA3F966B}"/>
                </a:ext>
              </a:extLst>
            </p:cNvPr>
            <p:cNvSpPr txBox="1"/>
            <p:nvPr/>
          </p:nvSpPr>
          <p:spPr>
            <a:xfrm>
              <a:off x="10284924" y="3823215"/>
              <a:ext cx="1018013" cy="3692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4800">
                  <a:solidFill>
                    <a:schemeClr val="lt1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13A9335-696F-40FE-9B7C-6C1D28B74FD3}"/>
                </a:ext>
              </a:extLst>
            </p:cNvPr>
            <p:cNvSpPr/>
            <p:nvPr/>
          </p:nvSpPr>
          <p:spPr>
            <a:xfrm>
              <a:off x="8319030" y="3636420"/>
              <a:ext cx="3253839" cy="19947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B0EE855-008A-4B4F-917B-9FA2F0DDF47F}"/>
              </a:ext>
            </a:extLst>
          </p:cNvPr>
          <p:cNvCxnSpPr>
            <a:cxnSpLocks/>
          </p:cNvCxnSpPr>
          <p:nvPr/>
        </p:nvCxnSpPr>
        <p:spPr>
          <a:xfrm>
            <a:off x="8872185" y="4121565"/>
            <a:ext cx="0" cy="2485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F0A0CA3-3C47-420D-8FB7-A9C11BF39520}"/>
              </a:ext>
            </a:extLst>
          </p:cNvPr>
          <p:cNvCxnSpPr>
            <a:cxnSpLocks/>
          </p:cNvCxnSpPr>
          <p:nvPr/>
        </p:nvCxnSpPr>
        <p:spPr>
          <a:xfrm>
            <a:off x="9495971" y="4121565"/>
            <a:ext cx="0" cy="2485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C88E8E3-8DA8-4FD7-BE8E-499E2AECC4EF}"/>
              </a:ext>
            </a:extLst>
          </p:cNvPr>
          <p:cNvCxnSpPr>
            <a:cxnSpLocks/>
          </p:cNvCxnSpPr>
          <p:nvPr/>
        </p:nvCxnSpPr>
        <p:spPr>
          <a:xfrm flipH="1">
            <a:off x="9179153" y="4817455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BD3C450-47A7-4ED3-98F0-40C2BC0BC01D}"/>
              </a:ext>
            </a:extLst>
          </p:cNvPr>
          <p:cNvCxnSpPr>
            <a:cxnSpLocks/>
          </p:cNvCxnSpPr>
          <p:nvPr/>
        </p:nvCxnSpPr>
        <p:spPr>
          <a:xfrm flipH="1">
            <a:off x="10695557" y="4808311"/>
            <a:ext cx="0" cy="2468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57B5F33-5EAA-4131-A79D-845856DF08B7}"/>
              </a:ext>
            </a:extLst>
          </p:cNvPr>
          <p:cNvCxnSpPr>
            <a:cxnSpLocks/>
          </p:cNvCxnSpPr>
          <p:nvPr/>
        </p:nvCxnSpPr>
        <p:spPr>
          <a:xfrm>
            <a:off x="10427935" y="4121565"/>
            <a:ext cx="0" cy="2485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E07BD38-21FD-4CB2-92E8-7ED00B069344}"/>
              </a:ext>
            </a:extLst>
          </p:cNvPr>
          <p:cNvCxnSpPr>
            <a:cxnSpLocks/>
          </p:cNvCxnSpPr>
          <p:nvPr/>
        </p:nvCxnSpPr>
        <p:spPr>
          <a:xfrm>
            <a:off x="11051721" y="4121565"/>
            <a:ext cx="0" cy="2485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2677BC80-CAB8-4669-A72B-0D6680B45811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 rot="5400000" flipH="1">
            <a:off x="8324149" y="4589037"/>
            <a:ext cx="1673456" cy="12700"/>
          </a:xfrm>
          <a:prstGeom prst="bentConnector5">
            <a:avLst>
              <a:gd name="adj1" fmla="val -4174"/>
              <a:gd name="adj2" fmla="val -5867299"/>
              <a:gd name="adj3" fmla="val 10645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3AD8B390-9DAE-40EF-93DE-F9861FA05145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 rot="5400000" flipH="1">
            <a:off x="9847518" y="4589036"/>
            <a:ext cx="1673456" cy="12700"/>
          </a:xfrm>
          <a:prstGeom prst="bentConnector5">
            <a:avLst>
              <a:gd name="adj1" fmla="val -4174"/>
              <a:gd name="adj2" fmla="val 6132701"/>
              <a:gd name="adj3" fmla="val 10645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83F2045E-2326-47B9-B560-57F82FD88A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84518" y="1273321"/>
            <a:ext cx="914400" cy="914400"/>
          </a:xfrm>
          <a:prstGeom prst="rect">
            <a:avLst/>
          </a:prstGeom>
        </p:spPr>
      </p:pic>
      <p:pic>
        <p:nvPicPr>
          <p:cNvPr id="37" name="Graphic 36" descr="Question mark with solid fill">
            <a:extLst>
              <a:ext uri="{FF2B5EF4-FFF2-40B4-BE49-F238E27FC236}">
                <a16:creationId xmlns:a16="http://schemas.microsoft.com/office/drawing/2014/main" id="{5EF3E029-B833-4346-B45D-503ED6DDCC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11854" y="11455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67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1FAB9-AAF8-474C-9B4E-862C6384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2B48D-3957-484C-81E5-14D86E70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 2: Multi-objective Trade-offs</a:t>
            </a:r>
          </a:p>
        </p:txBody>
      </p:sp>
      <p:sp>
        <p:nvSpPr>
          <p:cNvPr id="80" name="Content Placeholder 1">
            <a:extLst>
              <a:ext uri="{FF2B5EF4-FFF2-40B4-BE49-F238E27FC236}">
                <a16:creationId xmlns:a16="http://schemas.microsoft.com/office/drawing/2014/main" id="{D222A13E-3DD8-4B11-88FF-2D0616FBF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2" y="1226826"/>
            <a:ext cx="5423054" cy="1546468"/>
          </a:xfrm>
        </p:spPr>
        <p:txBody>
          <a:bodyPr/>
          <a:lstStyle/>
          <a:p>
            <a:r>
              <a:rPr lang="en-US" dirty="0"/>
              <a:t>(Example) Constraints</a:t>
            </a:r>
          </a:p>
          <a:p>
            <a:pPr lvl="1"/>
            <a:r>
              <a:rPr lang="en-US" altLang="zh-CN" dirty="0"/>
              <a:t>Number of DSPs on FPGA</a:t>
            </a:r>
            <a:endParaRPr lang="en-US" dirty="0"/>
          </a:p>
          <a:p>
            <a:r>
              <a:rPr lang="en-US" altLang="zh-CN" dirty="0">
                <a:solidFill>
                  <a:schemeClr val="tx1"/>
                </a:solidFill>
              </a:rPr>
              <a:t>(Example) Design Choices</a:t>
            </a:r>
          </a:p>
          <a:p>
            <a:pPr lvl="1"/>
            <a:r>
              <a:rPr lang="en-US" altLang="zh-CN" dirty="0"/>
              <a:t>Each multiplication: use DSP or LUTs?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E8F3DB0D-1313-4D3B-9A25-D5787DE34BFF}"/>
              </a:ext>
            </a:extLst>
          </p:cNvPr>
          <p:cNvSpPr txBox="1"/>
          <p:nvPr/>
        </p:nvSpPr>
        <p:spPr>
          <a:xfrm>
            <a:off x="5692433" y="1229471"/>
            <a:ext cx="6151830" cy="1895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defTabSz="91437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>
                <a:latin typeface="Corbel" panose="020B0503020204020204" pitchFamily="34" charset="0"/>
              </a:defRPr>
            </a:lvl1pPr>
            <a:lvl2pPr marL="857229" lvl="1" indent="-400041" defTabSz="914377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>
                <a:latin typeface="Corbel" panose="020B0503020204020204" pitchFamily="34" charset="0"/>
              </a:defRPr>
            </a:lvl2pPr>
            <a:lvl3pPr marL="1142971" indent="-285744" defTabSz="914377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>
                <a:latin typeface="Corbel" panose="020B0503020204020204" pitchFamily="34" charset="0"/>
              </a:defRPr>
            </a:lvl3pPr>
            <a:lvl4pPr marL="1600160" indent="-228594" defTabSz="91437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Corbel" panose="020B0503020204020204" pitchFamily="34" charset="0"/>
              </a:defRPr>
            </a:lvl4pPr>
            <a:lvl5pPr marL="2057349" indent="-228594" defTabSz="91437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Corbel" panose="020B0503020204020204" pitchFamily="34" charset="0"/>
              </a:defRPr>
            </a:lvl5pPr>
            <a:lvl6pPr marL="2514537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726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8914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103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Objectives</a:t>
            </a:r>
          </a:p>
          <a:p>
            <a:pPr lvl="1"/>
            <a:r>
              <a:rPr lang="en-US" altLang="zh-CN" dirty="0"/>
              <a:t>Meeting </a:t>
            </a:r>
            <a:r>
              <a:rPr lang="en-US" altLang="zh-CN" b="1" dirty="0"/>
              <a:t>user-specified constraint</a:t>
            </a:r>
          </a:p>
          <a:p>
            <a:pPr lvl="1"/>
            <a:r>
              <a:rPr lang="en-US" altLang="zh-CN" dirty="0"/>
              <a:t>Minimize other resources (area)</a:t>
            </a:r>
          </a:p>
          <a:p>
            <a:pPr lvl="1"/>
            <a:r>
              <a:rPr lang="en-US" altLang="zh-CN" dirty="0"/>
              <a:t>Optimizing critical path timing (clock frequency)</a:t>
            </a:r>
          </a:p>
          <a:p>
            <a:pPr lvl="1"/>
            <a:endParaRPr lang="en-US" altLang="zh-CN" dirty="0"/>
          </a:p>
        </p:txBody>
      </p:sp>
      <p:sp>
        <p:nvSpPr>
          <p:cNvPr id="274" name="矩形 417">
            <a:extLst>
              <a:ext uri="{FF2B5EF4-FFF2-40B4-BE49-F238E27FC236}">
                <a16:creationId xmlns:a16="http://schemas.microsoft.com/office/drawing/2014/main" id="{03B4A5BD-8287-4D2A-98FF-6647084AC141}"/>
              </a:ext>
            </a:extLst>
          </p:cNvPr>
          <p:cNvSpPr/>
          <p:nvPr/>
        </p:nvSpPr>
        <p:spPr>
          <a:xfrm>
            <a:off x="4171328" y="1595176"/>
            <a:ext cx="875773" cy="369332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DSP=2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11596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1FAB9-AAF8-474C-9B4E-862C6384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2B48D-3957-484C-81E5-14D86E70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 2: Multi-objective Trade-offs</a:t>
            </a:r>
          </a:p>
        </p:txBody>
      </p:sp>
      <p:sp>
        <p:nvSpPr>
          <p:cNvPr id="80" name="Content Placeholder 1">
            <a:extLst>
              <a:ext uri="{FF2B5EF4-FFF2-40B4-BE49-F238E27FC236}">
                <a16:creationId xmlns:a16="http://schemas.microsoft.com/office/drawing/2014/main" id="{D222A13E-3DD8-4B11-88FF-2D0616FBF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2" y="1226826"/>
            <a:ext cx="5423054" cy="1546468"/>
          </a:xfrm>
        </p:spPr>
        <p:txBody>
          <a:bodyPr/>
          <a:lstStyle/>
          <a:p>
            <a:r>
              <a:rPr lang="en-US" dirty="0"/>
              <a:t>(Example) Constraints</a:t>
            </a:r>
          </a:p>
          <a:p>
            <a:pPr lvl="1"/>
            <a:r>
              <a:rPr lang="en-US" altLang="zh-CN" dirty="0"/>
              <a:t>Number of DSPs on FPGA</a:t>
            </a:r>
            <a:endParaRPr lang="en-US" dirty="0"/>
          </a:p>
          <a:p>
            <a:r>
              <a:rPr lang="en-US" altLang="zh-CN" dirty="0">
                <a:solidFill>
                  <a:schemeClr val="tx1"/>
                </a:solidFill>
              </a:rPr>
              <a:t>(Example) Design Choices</a:t>
            </a:r>
          </a:p>
          <a:p>
            <a:pPr lvl="1"/>
            <a:r>
              <a:rPr lang="en-US" altLang="zh-CN" dirty="0"/>
              <a:t>Each multiplication: use DSP or LUTs?</a:t>
            </a:r>
          </a:p>
        </p:txBody>
      </p:sp>
      <p:grpSp>
        <p:nvGrpSpPr>
          <p:cNvPr id="82" name="Group 99">
            <a:extLst>
              <a:ext uri="{FF2B5EF4-FFF2-40B4-BE49-F238E27FC236}">
                <a16:creationId xmlns:a16="http://schemas.microsoft.com/office/drawing/2014/main" id="{148AB1B2-554A-4EA2-9DEA-223AE2DFF71C}"/>
              </a:ext>
            </a:extLst>
          </p:cNvPr>
          <p:cNvGrpSpPr/>
          <p:nvPr/>
        </p:nvGrpSpPr>
        <p:grpSpPr>
          <a:xfrm>
            <a:off x="561469" y="3328817"/>
            <a:ext cx="2822679" cy="1424886"/>
            <a:chOff x="-2061644" y="825107"/>
            <a:chExt cx="666239" cy="2567715"/>
          </a:xfrm>
        </p:grpSpPr>
        <p:cxnSp>
          <p:nvCxnSpPr>
            <p:cNvPr id="129" name="Straight Connector 206">
              <a:extLst>
                <a:ext uri="{FF2B5EF4-FFF2-40B4-BE49-F238E27FC236}">
                  <a16:creationId xmlns:a16="http://schemas.microsoft.com/office/drawing/2014/main" id="{AAED9527-C0FE-4A17-8823-EB3F89ECB0EC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825107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Straight Connector 210">
              <a:extLst>
                <a:ext uri="{FF2B5EF4-FFF2-40B4-BE49-F238E27FC236}">
                  <a16:creationId xmlns:a16="http://schemas.microsoft.com/office/drawing/2014/main" id="{E048E643-D73D-4FA2-8273-959D733C40E6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1681012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Straight Connector 211">
              <a:extLst>
                <a:ext uri="{FF2B5EF4-FFF2-40B4-BE49-F238E27FC236}">
                  <a16:creationId xmlns:a16="http://schemas.microsoft.com/office/drawing/2014/main" id="{A8CC408E-890E-47EF-9FC4-DFA0301F90C0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3392822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2" name="Straight Connector 339">
              <a:extLst>
                <a:ext uri="{FF2B5EF4-FFF2-40B4-BE49-F238E27FC236}">
                  <a16:creationId xmlns:a16="http://schemas.microsoft.com/office/drawing/2014/main" id="{6D1790A3-F1B2-4472-B944-3BFB9866ED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2536917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4" name="Group 52">
            <a:extLst>
              <a:ext uri="{FF2B5EF4-FFF2-40B4-BE49-F238E27FC236}">
                <a16:creationId xmlns:a16="http://schemas.microsoft.com/office/drawing/2014/main" id="{5C21BC2C-BA03-47CD-9145-238A687A9A9D}"/>
              </a:ext>
            </a:extLst>
          </p:cNvPr>
          <p:cNvGrpSpPr/>
          <p:nvPr/>
        </p:nvGrpSpPr>
        <p:grpSpPr>
          <a:xfrm>
            <a:off x="731461" y="3418623"/>
            <a:ext cx="279948" cy="273322"/>
            <a:chOff x="1592262" y="3429000"/>
            <a:chExt cx="365760" cy="368300"/>
          </a:xfrm>
        </p:grpSpPr>
        <p:sp>
          <p:nvSpPr>
            <p:cNvPr id="127" name="Oval 53">
              <a:extLst>
                <a:ext uri="{FF2B5EF4-FFF2-40B4-BE49-F238E27FC236}">
                  <a16:creationId xmlns:a16="http://schemas.microsoft.com/office/drawing/2014/main" id="{D5005CD5-8B26-4B41-938A-C8D60CED41C8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54">
                  <a:extLst>
                    <a:ext uri="{FF2B5EF4-FFF2-40B4-BE49-F238E27FC236}">
                      <a16:creationId xmlns:a16="http://schemas.microsoft.com/office/drawing/2014/main" id="{6ECBD34E-74FF-4A33-98BF-83E0A9A148FB}"/>
                    </a:ext>
                  </a:extLst>
                </p:cNvPr>
                <p:cNvSpPr txBox="1"/>
                <p:nvPr/>
              </p:nvSpPr>
              <p:spPr>
                <a:xfrm>
                  <a:off x="1666138" y="3460486"/>
                  <a:ext cx="232476" cy="290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72" name="TextBox 54">
                  <a:extLst>
                    <a:ext uri="{FF2B5EF4-FFF2-40B4-BE49-F238E27FC236}">
                      <a16:creationId xmlns:a16="http://schemas.microsoft.com/office/drawing/2014/main" id="{007B2787-E5C0-0744-87CB-5EABF1C57D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6138" y="3460486"/>
                  <a:ext cx="232476" cy="290310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Group 55">
            <a:extLst>
              <a:ext uri="{FF2B5EF4-FFF2-40B4-BE49-F238E27FC236}">
                <a16:creationId xmlns:a16="http://schemas.microsoft.com/office/drawing/2014/main" id="{7E0FEAE0-764D-483B-9A95-47DAB0AF9403}"/>
              </a:ext>
            </a:extLst>
          </p:cNvPr>
          <p:cNvGrpSpPr/>
          <p:nvPr/>
        </p:nvGrpSpPr>
        <p:grpSpPr>
          <a:xfrm>
            <a:off x="2290690" y="3418622"/>
            <a:ext cx="279948" cy="273322"/>
            <a:chOff x="1592262" y="3429000"/>
            <a:chExt cx="365760" cy="368300"/>
          </a:xfrm>
        </p:grpSpPr>
        <p:sp>
          <p:nvSpPr>
            <p:cNvPr id="125" name="Oval 57">
              <a:extLst>
                <a:ext uri="{FF2B5EF4-FFF2-40B4-BE49-F238E27FC236}">
                  <a16:creationId xmlns:a16="http://schemas.microsoft.com/office/drawing/2014/main" id="{C2E4FB05-7E86-469E-B190-78BD9123FDA8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58">
                  <a:extLst>
                    <a:ext uri="{FF2B5EF4-FFF2-40B4-BE49-F238E27FC236}">
                      <a16:creationId xmlns:a16="http://schemas.microsoft.com/office/drawing/2014/main" id="{A7CF0F79-D352-4EF5-B7CA-93CDF7EB4BF6}"/>
                    </a:ext>
                  </a:extLst>
                </p:cNvPr>
                <p:cNvSpPr txBox="1"/>
                <p:nvPr/>
              </p:nvSpPr>
              <p:spPr>
                <a:xfrm>
                  <a:off x="1659840" y="3465683"/>
                  <a:ext cx="232476" cy="290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70" name="TextBox 58">
                  <a:extLst>
                    <a:ext uri="{FF2B5EF4-FFF2-40B4-BE49-F238E27FC236}">
                      <a16:creationId xmlns:a16="http://schemas.microsoft.com/office/drawing/2014/main" id="{ADA8334C-6D48-3F48-8C9C-D0B55A482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840" y="3465683"/>
                  <a:ext cx="232476" cy="290310"/>
                </a:xfrm>
                <a:prstGeom prst="rect">
                  <a:avLst/>
                </a:prstGeom>
                <a:blipFill>
                  <a:blip r:embed="rId4"/>
                  <a:stretch>
                    <a:fillRect l="-13333" r="-13333" b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59">
            <a:extLst>
              <a:ext uri="{FF2B5EF4-FFF2-40B4-BE49-F238E27FC236}">
                <a16:creationId xmlns:a16="http://schemas.microsoft.com/office/drawing/2014/main" id="{F77A3E2E-44DE-4C2F-9A91-CC4DEB000777}"/>
              </a:ext>
            </a:extLst>
          </p:cNvPr>
          <p:cNvGrpSpPr/>
          <p:nvPr/>
        </p:nvGrpSpPr>
        <p:grpSpPr>
          <a:xfrm>
            <a:off x="1532270" y="3418623"/>
            <a:ext cx="279948" cy="273322"/>
            <a:chOff x="1592262" y="3429000"/>
            <a:chExt cx="365760" cy="368300"/>
          </a:xfrm>
        </p:grpSpPr>
        <p:sp>
          <p:nvSpPr>
            <p:cNvPr id="123" name="Oval 64">
              <a:extLst>
                <a:ext uri="{FF2B5EF4-FFF2-40B4-BE49-F238E27FC236}">
                  <a16:creationId xmlns:a16="http://schemas.microsoft.com/office/drawing/2014/main" id="{6EDAA6DA-04AF-4822-ACCE-F9A6C07EBD34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65">
                  <a:extLst>
                    <a:ext uri="{FF2B5EF4-FFF2-40B4-BE49-F238E27FC236}">
                      <a16:creationId xmlns:a16="http://schemas.microsoft.com/office/drawing/2014/main" id="{08324CAE-1660-4D4F-BBBD-22B2A62A359A}"/>
                    </a:ext>
                  </a:extLst>
                </p:cNvPr>
                <p:cNvSpPr txBox="1"/>
                <p:nvPr/>
              </p:nvSpPr>
              <p:spPr>
                <a:xfrm>
                  <a:off x="1654702" y="3463032"/>
                  <a:ext cx="232476" cy="290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68" name="TextBox 65">
                  <a:extLst>
                    <a:ext uri="{FF2B5EF4-FFF2-40B4-BE49-F238E27FC236}">
                      <a16:creationId xmlns:a16="http://schemas.microsoft.com/office/drawing/2014/main" id="{CD60B90D-F651-3245-BD96-EEDFFEEAE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4702" y="3463032"/>
                  <a:ext cx="232476" cy="290310"/>
                </a:xfrm>
                <a:prstGeom prst="rect">
                  <a:avLst/>
                </a:prstGeom>
                <a:blipFill>
                  <a:blip r:embed="rId5"/>
                  <a:stretch>
                    <a:fillRect l="-13333" r="-20000" b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8" name="Straight Arrow Connector 116">
            <a:extLst>
              <a:ext uri="{FF2B5EF4-FFF2-40B4-BE49-F238E27FC236}">
                <a16:creationId xmlns:a16="http://schemas.microsoft.com/office/drawing/2014/main" id="{D977976A-234A-4518-B845-8E0DE36D235F}"/>
              </a:ext>
            </a:extLst>
          </p:cNvPr>
          <p:cNvCxnSpPr>
            <a:cxnSpLocks/>
            <a:endCxn id="127" idx="1"/>
          </p:cNvCxnSpPr>
          <p:nvPr/>
        </p:nvCxnSpPr>
        <p:spPr>
          <a:xfrm>
            <a:off x="688028" y="3233193"/>
            <a:ext cx="84430" cy="22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121">
            <a:extLst>
              <a:ext uri="{FF2B5EF4-FFF2-40B4-BE49-F238E27FC236}">
                <a16:creationId xmlns:a16="http://schemas.microsoft.com/office/drawing/2014/main" id="{187048C6-E2A4-4EBE-A69D-547C262C68B6}"/>
              </a:ext>
            </a:extLst>
          </p:cNvPr>
          <p:cNvCxnSpPr>
            <a:cxnSpLocks/>
            <a:endCxn id="127" idx="7"/>
          </p:cNvCxnSpPr>
          <p:nvPr/>
        </p:nvCxnSpPr>
        <p:spPr>
          <a:xfrm flipH="1">
            <a:off x="970412" y="3233193"/>
            <a:ext cx="87290" cy="22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124">
            <a:extLst>
              <a:ext uri="{FF2B5EF4-FFF2-40B4-BE49-F238E27FC236}">
                <a16:creationId xmlns:a16="http://schemas.microsoft.com/office/drawing/2014/main" id="{976FA04E-894C-4847-9751-1AD93D1C7631}"/>
              </a:ext>
            </a:extLst>
          </p:cNvPr>
          <p:cNvCxnSpPr>
            <a:cxnSpLocks/>
            <a:endCxn id="123" idx="1"/>
          </p:cNvCxnSpPr>
          <p:nvPr/>
        </p:nvCxnSpPr>
        <p:spPr>
          <a:xfrm>
            <a:off x="1470668" y="3233193"/>
            <a:ext cx="102599" cy="22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125">
            <a:extLst>
              <a:ext uri="{FF2B5EF4-FFF2-40B4-BE49-F238E27FC236}">
                <a16:creationId xmlns:a16="http://schemas.microsoft.com/office/drawing/2014/main" id="{CCC93BE9-E5B0-4407-A2FE-EED4291A9E8A}"/>
              </a:ext>
            </a:extLst>
          </p:cNvPr>
          <p:cNvCxnSpPr>
            <a:cxnSpLocks/>
            <a:endCxn id="123" idx="7"/>
          </p:cNvCxnSpPr>
          <p:nvPr/>
        </p:nvCxnSpPr>
        <p:spPr>
          <a:xfrm flipH="1">
            <a:off x="1771221" y="3233193"/>
            <a:ext cx="90767" cy="22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130">
            <a:extLst>
              <a:ext uri="{FF2B5EF4-FFF2-40B4-BE49-F238E27FC236}">
                <a16:creationId xmlns:a16="http://schemas.microsoft.com/office/drawing/2014/main" id="{84014BC8-C417-430A-A47C-56C02A6C97C5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2260524" y="3233193"/>
            <a:ext cx="71163" cy="2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131">
            <a:extLst>
              <a:ext uri="{FF2B5EF4-FFF2-40B4-BE49-F238E27FC236}">
                <a16:creationId xmlns:a16="http://schemas.microsoft.com/office/drawing/2014/main" id="{A3C85091-5AB2-46BA-A546-8C659541702E}"/>
              </a:ext>
            </a:extLst>
          </p:cNvPr>
          <p:cNvCxnSpPr>
            <a:cxnSpLocks/>
            <a:endCxn id="125" idx="7"/>
          </p:cNvCxnSpPr>
          <p:nvPr/>
        </p:nvCxnSpPr>
        <p:spPr>
          <a:xfrm flipH="1">
            <a:off x="2529641" y="3233193"/>
            <a:ext cx="78911" cy="2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4" name="Group 136">
            <a:extLst>
              <a:ext uri="{FF2B5EF4-FFF2-40B4-BE49-F238E27FC236}">
                <a16:creationId xmlns:a16="http://schemas.microsoft.com/office/drawing/2014/main" id="{D758729F-284B-4683-B79C-6FD6A0CA5624}"/>
              </a:ext>
            </a:extLst>
          </p:cNvPr>
          <p:cNvGrpSpPr/>
          <p:nvPr/>
        </p:nvGrpSpPr>
        <p:grpSpPr>
          <a:xfrm>
            <a:off x="2956048" y="3418622"/>
            <a:ext cx="279948" cy="273322"/>
            <a:chOff x="1592262" y="3429000"/>
            <a:chExt cx="365760" cy="368300"/>
          </a:xfrm>
        </p:grpSpPr>
        <p:sp>
          <p:nvSpPr>
            <p:cNvPr id="121" name="Oval 137">
              <a:extLst>
                <a:ext uri="{FF2B5EF4-FFF2-40B4-BE49-F238E27FC236}">
                  <a16:creationId xmlns:a16="http://schemas.microsoft.com/office/drawing/2014/main" id="{5926DE39-6027-4F16-9623-3C94A7604E7D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38">
                  <a:extLst>
                    <a:ext uri="{FF2B5EF4-FFF2-40B4-BE49-F238E27FC236}">
                      <a16:creationId xmlns:a16="http://schemas.microsoft.com/office/drawing/2014/main" id="{50D25D83-D188-4C6E-B160-14E3A2EF57FB}"/>
                    </a:ext>
                  </a:extLst>
                </p:cNvPr>
                <p:cNvSpPr txBox="1"/>
                <p:nvPr/>
              </p:nvSpPr>
              <p:spPr>
                <a:xfrm>
                  <a:off x="1657536" y="3468681"/>
                  <a:ext cx="232476" cy="290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66" name="TextBox 138">
                  <a:extLst>
                    <a:ext uri="{FF2B5EF4-FFF2-40B4-BE49-F238E27FC236}">
                      <a16:creationId xmlns:a16="http://schemas.microsoft.com/office/drawing/2014/main" id="{D54DF9FF-E100-1746-BD72-D56207E957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7536" y="3468681"/>
                  <a:ext cx="232476" cy="290310"/>
                </a:xfrm>
                <a:prstGeom prst="rect">
                  <a:avLst/>
                </a:prstGeom>
                <a:blipFill>
                  <a:blip r:embed="rId6"/>
                  <a:stretch>
                    <a:fillRect l="-21429" r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5" name="Straight Arrow Connector 139">
            <a:extLst>
              <a:ext uri="{FF2B5EF4-FFF2-40B4-BE49-F238E27FC236}">
                <a16:creationId xmlns:a16="http://schemas.microsoft.com/office/drawing/2014/main" id="{F21CE7FA-912F-44CB-AE00-CEA8D92655A3}"/>
              </a:ext>
            </a:extLst>
          </p:cNvPr>
          <p:cNvCxnSpPr>
            <a:cxnSpLocks/>
            <a:endCxn id="121" idx="1"/>
          </p:cNvCxnSpPr>
          <p:nvPr/>
        </p:nvCxnSpPr>
        <p:spPr>
          <a:xfrm>
            <a:off x="2942149" y="3233193"/>
            <a:ext cx="54896" cy="2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140">
            <a:extLst>
              <a:ext uri="{FF2B5EF4-FFF2-40B4-BE49-F238E27FC236}">
                <a16:creationId xmlns:a16="http://schemas.microsoft.com/office/drawing/2014/main" id="{A9C2181D-80FF-4872-B6D6-471362B7A5F7}"/>
              </a:ext>
            </a:extLst>
          </p:cNvPr>
          <p:cNvCxnSpPr>
            <a:cxnSpLocks/>
            <a:endCxn id="121" idx="7"/>
          </p:cNvCxnSpPr>
          <p:nvPr/>
        </p:nvCxnSpPr>
        <p:spPr>
          <a:xfrm flipH="1">
            <a:off x="3194999" y="3233193"/>
            <a:ext cx="95179" cy="2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Oval 169">
            <a:extLst>
              <a:ext uri="{FF2B5EF4-FFF2-40B4-BE49-F238E27FC236}">
                <a16:creationId xmlns:a16="http://schemas.microsoft.com/office/drawing/2014/main" id="{590A018D-ACBD-4A79-A6A8-9AC514E1DA06}"/>
              </a:ext>
            </a:extLst>
          </p:cNvPr>
          <p:cNvSpPr/>
          <p:nvPr/>
        </p:nvSpPr>
        <p:spPr>
          <a:xfrm>
            <a:off x="1139329" y="3919982"/>
            <a:ext cx="279948" cy="2733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98" name="Straight Arrow Connector 171">
            <a:extLst>
              <a:ext uri="{FF2B5EF4-FFF2-40B4-BE49-F238E27FC236}">
                <a16:creationId xmlns:a16="http://schemas.microsoft.com/office/drawing/2014/main" id="{D5B766DE-FA20-4B7F-9DE8-519661B15FB3}"/>
              </a:ext>
            </a:extLst>
          </p:cNvPr>
          <p:cNvCxnSpPr>
            <a:cxnSpLocks/>
            <a:stCxn id="127" idx="4"/>
            <a:endCxn id="97" idx="1"/>
          </p:cNvCxnSpPr>
          <p:nvPr/>
        </p:nvCxnSpPr>
        <p:spPr>
          <a:xfrm>
            <a:off x="871436" y="3691945"/>
            <a:ext cx="308891" cy="268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172">
            <a:extLst>
              <a:ext uri="{FF2B5EF4-FFF2-40B4-BE49-F238E27FC236}">
                <a16:creationId xmlns:a16="http://schemas.microsoft.com/office/drawing/2014/main" id="{AC3C9F5E-4E07-4FD0-8AD1-DFEFF0A71379}"/>
              </a:ext>
            </a:extLst>
          </p:cNvPr>
          <p:cNvCxnSpPr>
            <a:cxnSpLocks/>
            <a:stCxn id="123" idx="4"/>
            <a:endCxn id="97" idx="7"/>
          </p:cNvCxnSpPr>
          <p:nvPr/>
        </p:nvCxnSpPr>
        <p:spPr>
          <a:xfrm flipH="1">
            <a:off x="1378280" y="3691945"/>
            <a:ext cx="293964" cy="268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Oval 178">
            <a:extLst>
              <a:ext uri="{FF2B5EF4-FFF2-40B4-BE49-F238E27FC236}">
                <a16:creationId xmlns:a16="http://schemas.microsoft.com/office/drawing/2014/main" id="{F5338480-2DCA-4704-A19A-18DD51F9D4B0}"/>
              </a:ext>
            </a:extLst>
          </p:cNvPr>
          <p:cNvSpPr/>
          <p:nvPr/>
        </p:nvSpPr>
        <p:spPr>
          <a:xfrm>
            <a:off x="2623439" y="3902498"/>
            <a:ext cx="279948" cy="2733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101" name="Straight Arrow Connector 180">
            <a:extLst>
              <a:ext uri="{FF2B5EF4-FFF2-40B4-BE49-F238E27FC236}">
                <a16:creationId xmlns:a16="http://schemas.microsoft.com/office/drawing/2014/main" id="{8547CFA9-0CB1-4497-816B-3DA656D12566}"/>
              </a:ext>
            </a:extLst>
          </p:cNvPr>
          <p:cNvCxnSpPr>
            <a:cxnSpLocks/>
            <a:stCxn id="125" idx="4"/>
            <a:endCxn id="100" idx="1"/>
          </p:cNvCxnSpPr>
          <p:nvPr/>
        </p:nvCxnSpPr>
        <p:spPr>
          <a:xfrm>
            <a:off x="2430664" y="3691944"/>
            <a:ext cx="233773" cy="25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81">
            <a:extLst>
              <a:ext uri="{FF2B5EF4-FFF2-40B4-BE49-F238E27FC236}">
                <a16:creationId xmlns:a16="http://schemas.microsoft.com/office/drawing/2014/main" id="{0FA7FF00-0153-4A7A-B6FE-D589AE2B3C71}"/>
              </a:ext>
            </a:extLst>
          </p:cNvPr>
          <p:cNvCxnSpPr>
            <a:cxnSpLocks/>
            <a:stCxn id="121" idx="4"/>
            <a:endCxn id="100" idx="7"/>
          </p:cNvCxnSpPr>
          <p:nvPr/>
        </p:nvCxnSpPr>
        <p:spPr>
          <a:xfrm flipH="1">
            <a:off x="2862390" y="3691944"/>
            <a:ext cx="233632" cy="25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Oval 189">
            <a:extLst>
              <a:ext uri="{FF2B5EF4-FFF2-40B4-BE49-F238E27FC236}">
                <a16:creationId xmlns:a16="http://schemas.microsoft.com/office/drawing/2014/main" id="{6EFDC00F-DFCB-4E7E-A658-7CE1A80D4D43}"/>
              </a:ext>
            </a:extLst>
          </p:cNvPr>
          <p:cNvSpPr/>
          <p:nvPr/>
        </p:nvSpPr>
        <p:spPr>
          <a:xfrm>
            <a:off x="1880869" y="4378007"/>
            <a:ext cx="279948" cy="2733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104" name="Straight Arrow Connector 191">
            <a:extLst>
              <a:ext uri="{FF2B5EF4-FFF2-40B4-BE49-F238E27FC236}">
                <a16:creationId xmlns:a16="http://schemas.microsoft.com/office/drawing/2014/main" id="{DDB9760C-EA11-4CA2-B414-9EC42CC74D6F}"/>
              </a:ext>
            </a:extLst>
          </p:cNvPr>
          <p:cNvCxnSpPr>
            <a:cxnSpLocks/>
            <a:stCxn id="100" idx="4"/>
            <a:endCxn id="103" idx="7"/>
          </p:cNvCxnSpPr>
          <p:nvPr/>
        </p:nvCxnSpPr>
        <p:spPr>
          <a:xfrm flipH="1">
            <a:off x="2119820" y="4175820"/>
            <a:ext cx="643594" cy="24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92">
            <a:extLst>
              <a:ext uri="{FF2B5EF4-FFF2-40B4-BE49-F238E27FC236}">
                <a16:creationId xmlns:a16="http://schemas.microsoft.com/office/drawing/2014/main" id="{0E28571D-294C-4C4D-9285-82EE8881CAC6}"/>
              </a:ext>
            </a:extLst>
          </p:cNvPr>
          <p:cNvCxnSpPr>
            <a:cxnSpLocks/>
            <a:stCxn id="97" idx="4"/>
            <a:endCxn id="103" idx="1"/>
          </p:cNvCxnSpPr>
          <p:nvPr/>
        </p:nvCxnSpPr>
        <p:spPr>
          <a:xfrm>
            <a:off x="1279303" y="4193304"/>
            <a:ext cx="642563" cy="22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201">
            <a:extLst>
              <a:ext uri="{FF2B5EF4-FFF2-40B4-BE49-F238E27FC236}">
                <a16:creationId xmlns:a16="http://schemas.microsoft.com/office/drawing/2014/main" id="{4E518D01-214F-48F4-AADD-29ADC6D05A49}"/>
              </a:ext>
            </a:extLst>
          </p:cNvPr>
          <p:cNvCxnSpPr>
            <a:cxnSpLocks/>
            <a:stCxn id="103" idx="4"/>
          </p:cNvCxnSpPr>
          <p:nvPr/>
        </p:nvCxnSpPr>
        <p:spPr>
          <a:xfrm>
            <a:off x="2020843" y="4651329"/>
            <a:ext cx="0" cy="402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3" name="Group 127">
            <a:extLst>
              <a:ext uri="{FF2B5EF4-FFF2-40B4-BE49-F238E27FC236}">
                <a16:creationId xmlns:a16="http://schemas.microsoft.com/office/drawing/2014/main" id="{815B145A-B2BF-4687-961A-29A254A5A97D}"/>
              </a:ext>
            </a:extLst>
          </p:cNvPr>
          <p:cNvGrpSpPr/>
          <p:nvPr/>
        </p:nvGrpSpPr>
        <p:grpSpPr>
          <a:xfrm>
            <a:off x="900032" y="5897414"/>
            <a:ext cx="3130714" cy="594251"/>
            <a:chOff x="6024959" y="5573341"/>
            <a:chExt cx="4272011" cy="843581"/>
          </a:xfrm>
        </p:grpSpPr>
        <p:sp>
          <p:nvSpPr>
            <p:cNvPr id="134" name="Oval 397">
              <a:extLst>
                <a:ext uri="{FF2B5EF4-FFF2-40B4-BE49-F238E27FC236}">
                  <a16:creationId xmlns:a16="http://schemas.microsoft.com/office/drawing/2014/main" id="{B8206215-0EF8-4520-B759-5BA45EC55CF7}"/>
                </a:ext>
              </a:extLst>
            </p:cNvPr>
            <p:cNvSpPr/>
            <p:nvPr/>
          </p:nvSpPr>
          <p:spPr>
            <a:xfrm>
              <a:off x="6024959" y="5617751"/>
              <a:ext cx="274320" cy="274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398">
              <a:extLst>
                <a:ext uri="{FF2B5EF4-FFF2-40B4-BE49-F238E27FC236}">
                  <a16:creationId xmlns:a16="http://schemas.microsoft.com/office/drawing/2014/main" id="{62264501-E979-4A67-9125-0809FECA56B2}"/>
                </a:ext>
              </a:extLst>
            </p:cNvPr>
            <p:cNvSpPr/>
            <p:nvPr/>
          </p:nvSpPr>
          <p:spPr>
            <a:xfrm>
              <a:off x="6024959" y="5943963"/>
              <a:ext cx="274320" cy="27432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399">
              <a:extLst>
                <a:ext uri="{FF2B5EF4-FFF2-40B4-BE49-F238E27FC236}">
                  <a16:creationId xmlns:a16="http://schemas.microsoft.com/office/drawing/2014/main" id="{EA64A19A-9167-40D9-A1AB-7942E8C08A7D}"/>
                </a:ext>
              </a:extLst>
            </p:cNvPr>
            <p:cNvSpPr/>
            <p:nvPr/>
          </p:nvSpPr>
          <p:spPr>
            <a:xfrm>
              <a:off x="6445296" y="5573341"/>
              <a:ext cx="3851674" cy="517662"/>
            </a:xfrm>
            <a:prstGeom prst="rect">
              <a:avLst/>
            </a:prstGeom>
          </p:spPr>
          <p:txBody>
            <a:bodyPr wrap="square" lIns="80618" tIns="80618" rIns="80618" bIns="80618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ea typeface="Cambria" panose="02040503050406030204" pitchFamily="18" charset="0"/>
                  <a:cs typeface="Tahoma" panose="020B0604030504040204" pitchFamily="34" charset="0"/>
                </a:rPr>
                <a:t>Operations using DSPs</a:t>
              </a:r>
              <a:endParaRPr lang="en-US" sz="1600" dirty="0"/>
            </a:p>
          </p:txBody>
        </p:sp>
        <p:sp>
          <p:nvSpPr>
            <p:cNvPr id="137" name="Rectangle 400">
              <a:extLst>
                <a:ext uri="{FF2B5EF4-FFF2-40B4-BE49-F238E27FC236}">
                  <a16:creationId xmlns:a16="http://schemas.microsoft.com/office/drawing/2014/main" id="{80041E46-8CB4-4C91-ADE5-C30DEFE01CD4}"/>
                </a:ext>
              </a:extLst>
            </p:cNvPr>
            <p:cNvSpPr/>
            <p:nvPr/>
          </p:nvSpPr>
          <p:spPr>
            <a:xfrm>
              <a:off x="6445295" y="5899260"/>
              <a:ext cx="3713848" cy="517662"/>
            </a:xfrm>
            <a:prstGeom prst="rect">
              <a:avLst/>
            </a:prstGeom>
          </p:spPr>
          <p:txBody>
            <a:bodyPr wrap="square" lIns="80618" tIns="80618" rIns="80618" bIns="80618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ea typeface="Cambria" panose="02040503050406030204" pitchFamily="18" charset="0"/>
                  <a:cs typeface="Tahoma" panose="020B0604030504040204" pitchFamily="34" charset="0"/>
                </a:rPr>
                <a:t>Operations using LUTs</a:t>
              </a:r>
              <a:endParaRPr lang="en-US" sz="1600" dirty="0"/>
            </a:p>
          </p:txBody>
        </p:sp>
      </p:grpSp>
      <p:sp>
        <p:nvSpPr>
          <p:cNvPr id="138" name="Rectangle 418">
            <a:extLst>
              <a:ext uri="{FF2B5EF4-FFF2-40B4-BE49-F238E27FC236}">
                <a16:creationId xmlns:a16="http://schemas.microsoft.com/office/drawing/2014/main" id="{2B12D583-8F3E-44B1-A245-EC69BA112E5F}"/>
              </a:ext>
            </a:extLst>
          </p:cNvPr>
          <p:cNvSpPr/>
          <p:nvPr/>
        </p:nvSpPr>
        <p:spPr>
          <a:xfrm>
            <a:off x="2329664" y="4391966"/>
            <a:ext cx="1373213" cy="7168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80618" tIns="80618" rIns="80618" bIns="80618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b="1" dirty="0">
                <a:ea typeface="Cambria" panose="02040503050406030204" pitchFamily="18" charset="0"/>
                <a:cs typeface="Tahoma" panose="020B0604030504040204" pitchFamily="34" charset="0"/>
              </a:rPr>
              <a:t>DSP: </a:t>
            </a:r>
            <a:r>
              <a:rPr lang="en-US" altLang="zh-CN" b="1" dirty="0">
                <a:ea typeface="Cambria" panose="02040503050406030204" pitchFamily="18" charset="0"/>
                <a:cs typeface="Tahoma" panose="020B0604030504040204" pitchFamily="34" charset="0"/>
              </a:rPr>
              <a:t>4</a:t>
            </a:r>
            <a:endParaRPr lang="en-US" b="1" dirty="0"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b="1" dirty="0">
                <a:ea typeface="Cambria" panose="02040503050406030204" pitchFamily="18" charset="0"/>
                <a:cs typeface="Tahoma" panose="020B0604030504040204" pitchFamily="34" charset="0"/>
              </a:rPr>
              <a:t>Latency: 3</a:t>
            </a:r>
          </a:p>
        </p:txBody>
      </p:sp>
      <p:sp>
        <p:nvSpPr>
          <p:cNvPr id="139" name="Rectangle 420">
            <a:extLst>
              <a:ext uri="{FF2B5EF4-FFF2-40B4-BE49-F238E27FC236}">
                <a16:creationId xmlns:a16="http://schemas.microsoft.com/office/drawing/2014/main" id="{4BB83624-CCA9-4D0C-BA69-2FD3D2889A2D}"/>
              </a:ext>
            </a:extLst>
          </p:cNvPr>
          <p:cNvSpPr/>
          <p:nvPr/>
        </p:nvSpPr>
        <p:spPr>
          <a:xfrm>
            <a:off x="820421" y="5544662"/>
            <a:ext cx="2822673" cy="415187"/>
          </a:xfrm>
          <a:prstGeom prst="rect">
            <a:avLst/>
          </a:prstGeom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(a) HLS default 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445">
                <a:extLst>
                  <a:ext uri="{FF2B5EF4-FFF2-40B4-BE49-F238E27FC236}">
                    <a16:creationId xmlns:a16="http://schemas.microsoft.com/office/drawing/2014/main" id="{05C2315A-9FFD-4CE6-8DEB-6A328D6A680C}"/>
                  </a:ext>
                </a:extLst>
              </p:cNvPr>
              <p:cNvSpPr txBox="1"/>
              <p:nvPr/>
            </p:nvSpPr>
            <p:spPr>
              <a:xfrm>
                <a:off x="1939988" y="4382527"/>
                <a:ext cx="172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1" name="TextBox 445">
                <a:extLst>
                  <a:ext uri="{FF2B5EF4-FFF2-40B4-BE49-F238E27FC236}">
                    <a16:creationId xmlns:a16="http://schemas.microsoft.com/office/drawing/2014/main" id="{05C2315A-9FFD-4CE6-8DEB-6A328D6A6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988" y="4382527"/>
                <a:ext cx="172560" cy="276999"/>
              </a:xfrm>
              <a:prstGeom prst="rect">
                <a:avLst/>
              </a:prstGeom>
              <a:blipFill>
                <a:blip r:embed="rId7"/>
                <a:stretch>
                  <a:fillRect l="-41379" r="-4137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445">
                <a:extLst>
                  <a:ext uri="{FF2B5EF4-FFF2-40B4-BE49-F238E27FC236}">
                    <a16:creationId xmlns:a16="http://schemas.microsoft.com/office/drawing/2014/main" id="{3E32350D-B2B1-45CD-BB0C-FFB96D9C8E11}"/>
                  </a:ext>
                </a:extLst>
              </p:cNvPr>
              <p:cNvSpPr txBox="1"/>
              <p:nvPr/>
            </p:nvSpPr>
            <p:spPr>
              <a:xfrm>
                <a:off x="2690200" y="3893274"/>
                <a:ext cx="172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5" name="TextBox 445">
                <a:extLst>
                  <a:ext uri="{FF2B5EF4-FFF2-40B4-BE49-F238E27FC236}">
                    <a16:creationId xmlns:a16="http://schemas.microsoft.com/office/drawing/2014/main" id="{3E32350D-B2B1-45CD-BB0C-FFB96D9C8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200" y="3893274"/>
                <a:ext cx="172560" cy="276999"/>
              </a:xfrm>
              <a:prstGeom prst="rect">
                <a:avLst/>
              </a:prstGeom>
              <a:blipFill>
                <a:blip r:embed="rId23"/>
                <a:stretch>
                  <a:fillRect l="-41379" r="-4137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445">
                <a:extLst>
                  <a:ext uri="{FF2B5EF4-FFF2-40B4-BE49-F238E27FC236}">
                    <a16:creationId xmlns:a16="http://schemas.microsoft.com/office/drawing/2014/main" id="{E8982DE5-EAB1-48ED-A6F3-3376638B7904}"/>
                  </a:ext>
                </a:extLst>
              </p:cNvPr>
              <p:cNvSpPr txBox="1"/>
              <p:nvPr/>
            </p:nvSpPr>
            <p:spPr>
              <a:xfrm>
                <a:off x="1212484" y="3900818"/>
                <a:ext cx="172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6" name="TextBox 445">
                <a:extLst>
                  <a:ext uri="{FF2B5EF4-FFF2-40B4-BE49-F238E27FC236}">
                    <a16:creationId xmlns:a16="http://schemas.microsoft.com/office/drawing/2014/main" id="{E8982DE5-EAB1-48ED-A6F3-3376638B7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484" y="3900818"/>
                <a:ext cx="172560" cy="276999"/>
              </a:xfrm>
              <a:prstGeom prst="rect">
                <a:avLst/>
              </a:prstGeom>
              <a:blipFill>
                <a:blip r:embed="rId24"/>
                <a:stretch>
                  <a:fillRect l="-46429" r="-4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矩形 417">
            <a:extLst>
              <a:ext uri="{FF2B5EF4-FFF2-40B4-BE49-F238E27FC236}">
                <a16:creationId xmlns:a16="http://schemas.microsoft.com/office/drawing/2014/main" id="{03B4A5BD-8287-4D2A-98FF-6647084AC141}"/>
              </a:ext>
            </a:extLst>
          </p:cNvPr>
          <p:cNvSpPr/>
          <p:nvPr/>
        </p:nvSpPr>
        <p:spPr>
          <a:xfrm>
            <a:off x="4171328" y="1595176"/>
            <a:ext cx="875773" cy="369332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DSP=2</a:t>
            </a:r>
            <a:endParaRPr lang="zh-CN" altLang="en-US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A4D3F65-39EB-480D-A130-37553F94934A}"/>
              </a:ext>
            </a:extLst>
          </p:cNvPr>
          <p:cNvSpPr txBox="1"/>
          <p:nvPr/>
        </p:nvSpPr>
        <p:spPr>
          <a:xfrm>
            <a:off x="5692433" y="1229471"/>
            <a:ext cx="6151830" cy="1895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defTabSz="91437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>
                <a:latin typeface="Corbel" panose="020B0503020204020204" pitchFamily="34" charset="0"/>
              </a:defRPr>
            </a:lvl1pPr>
            <a:lvl2pPr marL="857229" lvl="1" indent="-400041" defTabSz="914377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>
                <a:latin typeface="Corbel" panose="020B0503020204020204" pitchFamily="34" charset="0"/>
              </a:defRPr>
            </a:lvl2pPr>
            <a:lvl3pPr marL="1142971" indent="-285744" defTabSz="914377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>
                <a:latin typeface="Corbel" panose="020B0503020204020204" pitchFamily="34" charset="0"/>
              </a:defRPr>
            </a:lvl3pPr>
            <a:lvl4pPr marL="1600160" indent="-228594" defTabSz="91437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Corbel" panose="020B0503020204020204" pitchFamily="34" charset="0"/>
              </a:defRPr>
            </a:lvl4pPr>
            <a:lvl5pPr marL="2057349" indent="-228594" defTabSz="91437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Corbel" panose="020B0503020204020204" pitchFamily="34" charset="0"/>
              </a:defRPr>
            </a:lvl5pPr>
            <a:lvl6pPr marL="2514537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726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8914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103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Objectives</a:t>
            </a:r>
          </a:p>
          <a:p>
            <a:pPr lvl="1"/>
            <a:r>
              <a:rPr lang="en-US" altLang="zh-CN" dirty="0"/>
              <a:t>Meeting </a:t>
            </a:r>
            <a:r>
              <a:rPr lang="en-US" altLang="zh-CN" b="1" dirty="0"/>
              <a:t>user-specified constraint</a:t>
            </a:r>
          </a:p>
          <a:p>
            <a:pPr lvl="1"/>
            <a:r>
              <a:rPr lang="en-US" altLang="zh-CN" dirty="0"/>
              <a:t>Minimize other resources (area)</a:t>
            </a:r>
          </a:p>
          <a:p>
            <a:pPr lvl="1"/>
            <a:r>
              <a:rPr lang="en-US" altLang="zh-CN" dirty="0"/>
              <a:t>Optimizing critical path timing (clock frequency)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19852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1FAB9-AAF8-474C-9B4E-862C6384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2B48D-3957-484C-81E5-14D86E70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 2: Multi-objective Trade-offs</a:t>
            </a:r>
          </a:p>
        </p:txBody>
      </p:sp>
      <p:sp>
        <p:nvSpPr>
          <p:cNvPr id="80" name="Content Placeholder 1">
            <a:extLst>
              <a:ext uri="{FF2B5EF4-FFF2-40B4-BE49-F238E27FC236}">
                <a16:creationId xmlns:a16="http://schemas.microsoft.com/office/drawing/2014/main" id="{D222A13E-3DD8-4B11-88FF-2D0616FBF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2" y="1226826"/>
            <a:ext cx="5423054" cy="1546468"/>
          </a:xfrm>
        </p:spPr>
        <p:txBody>
          <a:bodyPr/>
          <a:lstStyle/>
          <a:p>
            <a:r>
              <a:rPr lang="en-US" dirty="0"/>
              <a:t>(Example) Constraints</a:t>
            </a:r>
          </a:p>
          <a:p>
            <a:pPr lvl="1"/>
            <a:r>
              <a:rPr lang="en-US" altLang="zh-CN" dirty="0"/>
              <a:t>Number of DSPs on FPGA</a:t>
            </a:r>
            <a:endParaRPr lang="en-US" dirty="0"/>
          </a:p>
          <a:p>
            <a:r>
              <a:rPr lang="en-US" altLang="zh-CN" dirty="0">
                <a:solidFill>
                  <a:schemeClr val="tx1"/>
                </a:solidFill>
              </a:rPr>
              <a:t>(Example) Design Choices</a:t>
            </a:r>
          </a:p>
          <a:p>
            <a:pPr lvl="1"/>
            <a:r>
              <a:rPr lang="en-US" altLang="zh-CN" dirty="0"/>
              <a:t>Each multiplication: use DSP or LUTs?</a:t>
            </a:r>
          </a:p>
        </p:txBody>
      </p:sp>
      <p:grpSp>
        <p:nvGrpSpPr>
          <p:cNvPr id="82" name="Group 99">
            <a:extLst>
              <a:ext uri="{FF2B5EF4-FFF2-40B4-BE49-F238E27FC236}">
                <a16:creationId xmlns:a16="http://schemas.microsoft.com/office/drawing/2014/main" id="{148AB1B2-554A-4EA2-9DEA-223AE2DFF71C}"/>
              </a:ext>
            </a:extLst>
          </p:cNvPr>
          <p:cNvGrpSpPr/>
          <p:nvPr/>
        </p:nvGrpSpPr>
        <p:grpSpPr>
          <a:xfrm>
            <a:off x="561469" y="3328817"/>
            <a:ext cx="2822679" cy="1424886"/>
            <a:chOff x="-2061644" y="825107"/>
            <a:chExt cx="666239" cy="2567715"/>
          </a:xfrm>
        </p:grpSpPr>
        <p:cxnSp>
          <p:nvCxnSpPr>
            <p:cNvPr id="129" name="Straight Connector 206">
              <a:extLst>
                <a:ext uri="{FF2B5EF4-FFF2-40B4-BE49-F238E27FC236}">
                  <a16:creationId xmlns:a16="http://schemas.microsoft.com/office/drawing/2014/main" id="{AAED9527-C0FE-4A17-8823-EB3F89ECB0EC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825107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Straight Connector 210">
              <a:extLst>
                <a:ext uri="{FF2B5EF4-FFF2-40B4-BE49-F238E27FC236}">
                  <a16:creationId xmlns:a16="http://schemas.microsoft.com/office/drawing/2014/main" id="{E048E643-D73D-4FA2-8273-959D733C40E6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1681012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Straight Connector 211">
              <a:extLst>
                <a:ext uri="{FF2B5EF4-FFF2-40B4-BE49-F238E27FC236}">
                  <a16:creationId xmlns:a16="http://schemas.microsoft.com/office/drawing/2014/main" id="{A8CC408E-890E-47EF-9FC4-DFA0301F90C0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3392822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2" name="Straight Connector 339">
              <a:extLst>
                <a:ext uri="{FF2B5EF4-FFF2-40B4-BE49-F238E27FC236}">
                  <a16:creationId xmlns:a16="http://schemas.microsoft.com/office/drawing/2014/main" id="{6D1790A3-F1B2-4472-B944-3BFB9866ED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2536917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4" name="Group 52">
            <a:extLst>
              <a:ext uri="{FF2B5EF4-FFF2-40B4-BE49-F238E27FC236}">
                <a16:creationId xmlns:a16="http://schemas.microsoft.com/office/drawing/2014/main" id="{5C21BC2C-BA03-47CD-9145-238A687A9A9D}"/>
              </a:ext>
            </a:extLst>
          </p:cNvPr>
          <p:cNvGrpSpPr/>
          <p:nvPr/>
        </p:nvGrpSpPr>
        <p:grpSpPr>
          <a:xfrm>
            <a:off x="731461" y="3418623"/>
            <a:ext cx="279948" cy="273322"/>
            <a:chOff x="1592262" y="3429000"/>
            <a:chExt cx="365760" cy="368300"/>
          </a:xfrm>
        </p:grpSpPr>
        <p:sp>
          <p:nvSpPr>
            <p:cNvPr id="127" name="Oval 53">
              <a:extLst>
                <a:ext uri="{FF2B5EF4-FFF2-40B4-BE49-F238E27FC236}">
                  <a16:creationId xmlns:a16="http://schemas.microsoft.com/office/drawing/2014/main" id="{D5005CD5-8B26-4B41-938A-C8D60CED41C8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54">
                  <a:extLst>
                    <a:ext uri="{FF2B5EF4-FFF2-40B4-BE49-F238E27FC236}">
                      <a16:creationId xmlns:a16="http://schemas.microsoft.com/office/drawing/2014/main" id="{6ECBD34E-74FF-4A33-98BF-83E0A9A148FB}"/>
                    </a:ext>
                  </a:extLst>
                </p:cNvPr>
                <p:cNvSpPr txBox="1"/>
                <p:nvPr/>
              </p:nvSpPr>
              <p:spPr>
                <a:xfrm>
                  <a:off x="1666138" y="3460486"/>
                  <a:ext cx="232476" cy="290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72" name="TextBox 54">
                  <a:extLst>
                    <a:ext uri="{FF2B5EF4-FFF2-40B4-BE49-F238E27FC236}">
                      <a16:creationId xmlns:a16="http://schemas.microsoft.com/office/drawing/2014/main" id="{007B2787-E5C0-0744-87CB-5EABF1C57D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6138" y="3460486"/>
                  <a:ext cx="232476" cy="290310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Group 55">
            <a:extLst>
              <a:ext uri="{FF2B5EF4-FFF2-40B4-BE49-F238E27FC236}">
                <a16:creationId xmlns:a16="http://schemas.microsoft.com/office/drawing/2014/main" id="{7E0FEAE0-764D-483B-9A95-47DAB0AF9403}"/>
              </a:ext>
            </a:extLst>
          </p:cNvPr>
          <p:cNvGrpSpPr/>
          <p:nvPr/>
        </p:nvGrpSpPr>
        <p:grpSpPr>
          <a:xfrm>
            <a:off x="2290690" y="3418622"/>
            <a:ext cx="279948" cy="273322"/>
            <a:chOff x="1592262" y="3429000"/>
            <a:chExt cx="365760" cy="368300"/>
          </a:xfrm>
        </p:grpSpPr>
        <p:sp>
          <p:nvSpPr>
            <p:cNvPr id="125" name="Oval 57">
              <a:extLst>
                <a:ext uri="{FF2B5EF4-FFF2-40B4-BE49-F238E27FC236}">
                  <a16:creationId xmlns:a16="http://schemas.microsoft.com/office/drawing/2014/main" id="{C2E4FB05-7E86-469E-B190-78BD9123FDA8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58">
                  <a:extLst>
                    <a:ext uri="{FF2B5EF4-FFF2-40B4-BE49-F238E27FC236}">
                      <a16:creationId xmlns:a16="http://schemas.microsoft.com/office/drawing/2014/main" id="{A7CF0F79-D352-4EF5-B7CA-93CDF7EB4BF6}"/>
                    </a:ext>
                  </a:extLst>
                </p:cNvPr>
                <p:cNvSpPr txBox="1"/>
                <p:nvPr/>
              </p:nvSpPr>
              <p:spPr>
                <a:xfrm>
                  <a:off x="1659840" y="3465683"/>
                  <a:ext cx="232476" cy="290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70" name="TextBox 58">
                  <a:extLst>
                    <a:ext uri="{FF2B5EF4-FFF2-40B4-BE49-F238E27FC236}">
                      <a16:creationId xmlns:a16="http://schemas.microsoft.com/office/drawing/2014/main" id="{ADA8334C-6D48-3F48-8C9C-D0B55A482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840" y="3465683"/>
                  <a:ext cx="232476" cy="290310"/>
                </a:xfrm>
                <a:prstGeom prst="rect">
                  <a:avLst/>
                </a:prstGeom>
                <a:blipFill>
                  <a:blip r:embed="rId4"/>
                  <a:stretch>
                    <a:fillRect l="-13333" r="-13333" b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59">
            <a:extLst>
              <a:ext uri="{FF2B5EF4-FFF2-40B4-BE49-F238E27FC236}">
                <a16:creationId xmlns:a16="http://schemas.microsoft.com/office/drawing/2014/main" id="{F77A3E2E-44DE-4C2F-9A91-CC4DEB000777}"/>
              </a:ext>
            </a:extLst>
          </p:cNvPr>
          <p:cNvGrpSpPr/>
          <p:nvPr/>
        </p:nvGrpSpPr>
        <p:grpSpPr>
          <a:xfrm>
            <a:off x="1532270" y="3418623"/>
            <a:ext cx="279948" cy="273322"/>
            <a:chOff x="1592262" y="3429000"/>
            <a:chExt cx="365760" cy="368300"/>
          </a:xfrm>
        </p:grpSpPr>
        <p:sp>
          <p:nvSpPr>
            <p:cNvPr id="123" name="Oval 64">
              <a:extLst>
                <a:ext uri="{FF2B5EF4-FFF2-40B4-BE49-F238E27FC236}">
                  <a16:creationId xmlns:a16="http://schemas.microsoft.com/office/drawing/2014/main" id="{6EDAA6DA-04AF-4822-ACCE-F9A6C07EBD34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65">
                  <a:extLst>
                    <a:ext uri="{FF2B5EF4-FFF2-40B4-BE49-F238E27FC236}">
                      <a16:creationId xmlns:a16="http://schemas.microsoft.com/office/drawing/2014/main" id="{08324CAE-1660-4D4F-BBBD-22B2A62A359A}"/>
                    </a:ext>
                  </a:extLst>
                </p:cNvPr>
                <p:cNvSpPr txBox="1"/>
                <p:nvPr/>
              </p:nvSpPr>
              <p:spPr>
                <a:xfrm>
                  <a:off x="1654702" y="3463032"/>
                  <a:ext cx="232476" cy="290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68" name="TextBox 65">
                  <a:extLst>
                    <a:ext uri="{FF2B5EF4-FFF2-40B4-BE49-F238E27FC236}">
                      <a16:creationId xmlns:a16="http://schemas.microsoft.com/office/drawing/2014/main" id="{CD60B90D-F651-3245-BD96-EEDFFEEAE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4702" y="3463032"/>
                  <a:ext cx="232476" cy="290310"/>
                </a:xfrm>
                <a:prstGeom prst="rect">
                  <a:avLst/>
                </a:prstGeom>
                <a:blipFill>
                  <a:blip r:embed="rId5"/>
                  <a:stretch>
                    <a:fillRect l="-13333" r="-20000" b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8" name="Straight Arrow Connector 116">
            <a:extLst>
              <a:ext uri="{FF2B5EF4-FFF2-40B4-BE49-F238E27FC236}">
                <a16:creationId xmlns:a16="http://schemas.microsoft.com/office/drawing/2014/main" id="{D977976A-234A-4518-B845-8E0DE36D235F}"/>
              </a:ext>
            </a:extLst>
          </p:cNvPr>
          <p:cNvCxnSpPr>
            <a:cxnSpLocks/>
            <a:endCxn id="127" idx="1"/>
          </p:cNvCxnSpPr>
          <p:nvPr/>
        </p:nvCxnSpPr>
        <p:spPr>
          <a:xfrm>
            <a:off x="688028" y="3233193"/>
            <a:ext cx="84430" cy="22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121">
            <a:extLst>
              <a:ext uri="{FF2B5EF4-FFF2-40B4-BE49-F238E27FC236}">
                <a16:creationId xmlns:a16="http://schemas.microsoft.com/office/drawing/2014/main" id="{187048C6-E2A4-4EBE-A69D-547C262C68B6}"/>
              </a:ext>
            </a:extLst>
          </p:cNvPr>
          <p:cNvCxnSpPr>
            <a:cxnSpLocks/>
            <a:endCxn id="127" idx="7"/>
          </p:cNvCxnSpPr>
          <p:nvPr/>
        </p:nvCxnSpPr>
        <p:spPr>
          <a:xfrm flipH="1">
            <a:off x="970412" y="3233193"/>
            <a:ext cx="87290" cy="22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124">
            <a:extLst>
              <a:ext uri="{FF2B5EF4-FFF2-40B4-BE49-F238E27FC236}">
                <a16:creationId xmlns:a16="http://schemas.microsoft.com/office/drawing/2014/main" id="{976FA04E-894C-4847-9751-1AD93D1C7631}"/>
              </a:ext>
            </a:extLst>
          </p:cNvPr>
          <p:cNvCxnSpPr>
            <a:cxnSpLocks/>
            <a:endCxn id="123" idx="1"/>
          </p:cNvCxnSpPr>
          <p:nvPr/>
        </p:nvCxnSpPr>
        <p:spPr>
          <a:xfrm>
            <a:off x="1470668" y="3233193"/>
            <a:ext cx="102599" cy="22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125">
            <a:extLst>
              <a:ext uri="{FF2B5EF4-FFF2-40B4-BE49-F238E27FC236}">
                <a16:creationId xmlns:a16="http://schemas.microsoft.com/office/drawing/2014/main" id="{CCC93BE9-E5B0-4407-A2FE-EED4291A9E8A}"/>
              </a:ext>
            </a:extLst>
          </p:cNvPr>
          <p:cNvCxnSpPr>
            <a:cxnSpLocks/>
            <a:endCxn id="123" idx="7"/>
          </p:cNvCxnSpPr>
          <p:nvPr/>
        </p:nvCxnSpPr>
        <p:spPr>
          <a:xfrm flipH="1">
            <a:off x="1771221" y="3233193"/>
            <a:ext cx="90767" cy="22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130">
            <a:extLst>
              <a:ext uri="{FF2B5EF4-FFF2-40B4-BE49-F238E27FC236}">
                <a16:creationId xmlns:a16="http://schemas.microsoft.com/office/drawing/2014/main" id="{84014BC8-C417-430A-A47C-56C02A6C97C5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2260524" y="3233193"/>
            <a:ext cx="71163" cy="2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131">
            <a:extLst>
              <a:ext uri="{FF2B5EF4-FFF2-40B4-BE49-F238E27FC236}">
                <a16:creationId xmlns:a16="http://schemas.microsoft.com/office/drawing/2014/main" id="{A3C85091-5AB2-46BA-A546-8C659541702E}"/>
              </a:ext>
            </a:extLst>
          </p:cNvPr>
          <p:cNvCxnSpPr>
            <a:cxnSpLocks/>
            <a:endCxn id="125" idx="7"/>
          </p:cNvCxnSpPr>
          <p:nvPr/>
        </p:nvCxnSpPr>
        <p:spPr>
          <a:xfrm flipH="1">
            <a:off x="2529641" y="3233193"/>
            <a:ext cx="78911" cy="2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4" name="Group 136">
            <a:extLst>
              <a:ext uri="{FF2B5EF4-FFF2-40B4-BE49-F238E27FC236}">
                <a16:creationId xmlns:a16="http://schemas.microsoft.com/office/drawing/2014/main" id="{D758729F-284B-4683-B79C-6FD6A0CA5624}"/>
              </a:ext>
            </a:extLst>
          </p:cNvPr>
          <p:cNvGrpSpPr/>
          <p:nvPr/>
        </p:nvGrpSpPr>
        <p:grpSpPr>
          <a:xfrm>
            <a:off x="2956048" y="3418622"/>
            <a:ext cx="279948" cy="273322"/>
            <a:chOff x="1592262" y="3429000"/>
            <a:chExt cx="365760" cy="368300"/>
          </a:xfrm>
        </p:grpSpPr>
        <p:sp>
          <p:nvSpPr>
            <p:cNvPr id="121" name="Oval 137">
              <a:extLst>
                <a:ext uri="{FF2B5EF4-FFF2-40B4-BE49-F238E27FC236}">
                  <a16:creationId xmlns:a16="http://schemas.microsoft.com/office/drawing/2014/main" id="{5926DE39-6027-4F16-9623-3C94A7604E7D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38">
                  <a:extLst>
                    <a:ext uri="{FF2B5EF4-FFF2-40B4-BE49-F238E27FC236}">
                      <a16:creationId xmlns:a16="http://schemas.microsoft.com/office/drawing/2014/main" id="{50D25D83-D188-4C6E-B160-14E3A2EF57FB}"/>
                    </a:ext>
                  </a:extLst>
                </p:cNvPr>
                <p:cNvSpPr txBox="1"/>
                <p:nvPr/>
              </p:nvSpPr>
              <p:spPr>
                <a:xfrm>
                  <a:off x="1657536" y="3468681"/>
                  <a:ext cx="232476" cy="290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66" name="TextBox 138">
                  <a:extLst>
                    <a:ext uri="{FF2B5EF4-FFF2-40B4-BE49-F238E27FC236}">
                      <a16:creationId xmlns:a16="http://schemas.microsoft.com/office/drawing/2014/main" id="{D54DF9FF-E100-1746-BD72-D56207E957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7536" y="3468681"/>
                  <a:ext cx="232476" cy="290310"/>
                </a:xfrm>
                <a:prstGeom prst="rect">
                  <a:avLst/>
                </a:prstGeom>
                <a:blipFill>
                  <a:blip r:embed="rId6"/>
                  <a:stretch>
                    <a:fillRect l="-21429" r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5" name="Straight Arrow Connector 139">
            <a:extLst>
              <a:ext uri="{FF2B5EF4-FFF2-40B4-BE49-F238E27FC236}">
                <a16:creationId xmlns:a16="http://schemas.microsoft.com/office/drawing/2014/main" id="{F21CE7FA-912F-44CB-AE00-CEA8D92655A3}"/>
              </a:ext>
            </a:extLst>
          </p:cNvPr>
          <p:cNvCxnSpPr>
            <a:cxnSpLocks/>
            <a:endCxn id="121" idx="1"/>
          </p:cNvCxnSpPr>
          <p:nvPr/>
        </p:nvCxnSpPr>
        <p:spPr>
          <a:xfrm>
            <a:off x="2942149" y="3233193"/>
            <a:ext cx="54896" cy="2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140">
            <a:extLst>
              <a:ext uri="{FF2B5EF4-FFF2-40B4-BE49-F238E27FC236}">
                <a16:creationId xmlns:a16="http://schemas.microsoft.com/office/drawing/2014/main" id="{A9C2181D-80FF-4872-B6D6-471362B7A5F7}"/>
              </a:ext>
            </a:extLst>
          </p:cNvPr>
          <p:cNvCxnSpPr>
            <a:cxnSpLocks/>
            <a:endCxn id="121" idx="7"/>
          </p:cNvCxnSpPr>
          <p:nvPr/>
        </p:nvCxnSpPr>
        <p:spPr>
          <a:xfrm flipH="1">
            <a:off x="3194999" y="3233193"/>
            <a:ext cx="95179" cy="2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Oval 169">
            <a:extLst>
              <a:ext uri="{FF2B5EF4-FFF2-40B4-BE49-F238E27FC236}">
                <a16:creationId xmlns:a16="http://schemas.microsoft.com/office/drawing/2014/main" id="{590A018D-ACBD-4A79-A6A8-9AC514E1DA06}"/>
              </a:ext>
            </a:extLst>
          </p:cNvPr>
          <p:cNvSpPr/>
          <p:nvPr/>
        </p:nvSpPr>
        <p:spPr>
          <a:xfrm>
            <a:off x="1139329" y="3919982"/>
            <a:ext cx="279948" cy="2733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98" name="Straight Arrow Connector 171">
            <a:extLst>
              <a:ext uri="{FF2B5EF4-FFF2-40B4-BE49-F238E27FC236}">
                <a16:creationId xmlns:a16="http://schemas.microsoft.com/office/drawing/2014/main" id="{D5B766DE-FA20-4B7F-9DE8-519661B15FB3}"/>
              </a:ext>
            </a:extLst>
          </p:cNvPr>
          <p:cNvCxnSpPr>
            <a:cxnSpLocks/>
            <a:stCxn id="127" idx="4"/>
            <a:endCxn id="97" idx="1"/>
          </p:cNvCxnSpPr>
          <p:nvPr/>
        </p:nvCxnSpPr>
        <p:spPr>
          <a:xfrm>
            <a:off x="871436" y="3691945"/>
            <a:ext cx="308891" cy="268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172">
            <a:extLst>
              <a:ext uri="{FF2B5EF4-FFF2-40B4-BE49-F238E27FC236}">
                <a16:creationId xmlns:a16="http://schemas.microsoft.com/office/drawing/2014/main" id="{AC3C9F5E-4E07-4FD0-8AD1-DFEFF0A71379}"/>
              </a:ext>
            </a:extLst>
          </p:cNvPr>
          <p:cNvCxnSpPr>
            <a:cxnSpLocks/>
            <a:stCxn id="123" idx="4"/>
            <a:endCxn id="97" idx="7"/>
          </p:cNvCxnSpPr>
          <p:nvPr/>
        </p:nvCxnSpPr>
        <p:spPr>
          <a:xfrm flipH="1">
            <a:off x="1378280" y="3691945"/>
            <a:ext cx="293964" cy="268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Oval 178">
            <a:extLst>
              <a:ext uri="{FF2B5EF4-FFF2-40B4-BE49-F238E27FC236}">
                <a16:creationId xmlns:a16="http://schemas.microsoft.com/office/drawing/2014/main" id="{F5338480-2DCA-4704-A19A-18DD51F9D4B0}"/>
              </a:ext>
            </a:extLst>
          </p:cNvPr>
          <p:cNvSpPr/>
          <p:nvPr/>
        </p:nvSpPr>
        <p:spPr>
          <a:xfrm>
            <a:off x="2623439" y="3902498"/>
            <a:ext cx="279948" cy="2733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101" name="Straight Arrow Connector 180">
            <a:extLst>
              <a:ext uri="{FF2B5EF4-FFF2-40B4-BE49-F238E27FC236}">
                <a16:creationId xmlns:a16="http://schemas.microsoft.com/office/drawing/2014/main" id="{8547CFA9-0CB1-4497-816B-3DA656D12566}"/>
              </a:ext>
            </a:extLst>
          </p:cNvPr>
          <p:cNvCxnSpPr>
            <a:cxnSpLocks/>
            <a:stCxn id="125" idx="4"/>
            <a:endCxn id="100" idx="1"/>
          </p:cNvCxnSpPr>
          <p:nvPr/>
        </p:nvCxnSpPr>
        <p:spPr>
          <a:xfrm>
            <a:off x="2430664" y="3691944"/>
            <a:ext cx="233773" cy="25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81">
            <a:extLst>
              <a:ext uri="{FF2B5EF4-FFF2-40B4-BE49-F238E27FC236}">
                <a16:creationId xmlns:a16="http://schemas.microsoft.com/office/drawing/2014/main" id="{0FA7FF00-0153-4A7A-B6FE-D589AE2B3C71}"/>
              </a:ext>
            </a:extLst>
          </p:cNvPr>
          <p:cNvCxnSpPr>
            <a:cxnSpLocks/>
            <a:stCxn id="121" idx="4"/>
            <a:endCxn id="100" idx="7"/>
          </p:cNvCxnSpPr>
          <p:nvPr/>
        </p:nvCxnSpPr>
        <p:spPr>
          <a:xfrm flipH="1">
            <a:off x="2862390" y="3691944"/>
            <a:ext cx="233632" cy="25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Oval 189">
            <a:extLst>
              <a:ext uri="{FF2B5EF4-FFF2-40B4-BE49-F238E27FC236}">
                <a16:creationId xmlns:a16="http://schemas.microsoft.com/office/drawing/2014/main" id="{6EFDC00F-DFCB-4E7E-A658-7CE1A80D4D43}"/>
              </a:ext>
            </a:extLst>
          </p:cNvPr>
          <p:cNvSpPr/>
          <p:nvPr/>
        </p:nvSpPr>
        <p:spPr>
          <a:xfrm>
            <a:off x="1880869" y="4378007"/>
            <a:ext cx="279948" cy="2733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104" name="Straight Arrow Connector 191">
            <a:extLst>
              <a:ext uri="{FF2B5EF4-FFF2-40B4-BE49-F238E27FC236}">
                <a16:creationId xmlns:a16="http://schemas.microsoft.com/office/drawing/2014/main" id="{DDB9760C-EA11-4CA2-B414-9EC42CC74D6F}"/>
              </a:ext>
            </a:extLst>
          </p:cNvPr>
          <p:cNvCxnSpPr>
            <a:cxnSpLocks/>
            <a:stCxn id="100" idx="4"/>
            <a:endCxn id="103" idx="7"/>
          </p:cNvCxnSpPr>
          <p:nvPr/>
        </p:nvCxnSpPr>
        <p:spPr>
          <a:xfrm flipH="1">
            <a:off x="2119820" y="4175820"/>
            <a:ext cx="643594" cy="24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92">
            <a:extLst>
              <a:ext uri="{FF2B5EF4-FFF2-40B4-BE49-F238E27FC236}">
                <a16:creationId xmlns:a16="http://schemas.microsoft.com/office/drawing/2014/main" id="{0E28571D-294C-4C4D-9285-82EE8881CAC6}"/>
              </a:ext>
            </a:extLst>
          </p:cNvPr>
          <p:cNvCxnSpPr>
            <a:cxnSpLocks/>
            <a:stCxn id="97" idx="4"/>
            <a:endCxn id="103" idx="1"/>
          </p:cNvCxnSpPr>
          <p:nvPr/>
        </p:nvCxnSpPr>
        <p:spPr>
          <a:xfrm>
            <a:off x="1279303" y="4193304"/>
            <a:ext cx="642563" cy="22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201">
            <a:extLst>
              <a:ext uri="{FF2B5EF4-FFF2-40B4-BE49-F238E27FC236}">
                <a16:creationId xmlns:a16="http://schemas.microsoft.com/office/drawing/2014/main" id="{4E518D01-214F-48F4-AADD-29ADC6D05A49}"/>
              </a:ext>
            </a:extLst>
          </p:cNvPr>
          <p:cNvCxnSpPr>
            <a:cxnSpLocks/>
            <a:stCxn id="103" idx="4"/>
          </p:cNvCxnSpPr>
          <p:nvPr/>
        </p:nvCxnSpPr>
        <p:spPr>
          <a:xfrm>
            <a:off x="2020843" y="4651329"/>
            <a:ext cx="0" cy="402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3" name="Group 127">
            <a:extLst>
              <a:ext uri="{FF2B5EF4-FFF2-40B4-BE49-F238E27FC236}">
                <a16:creationId xmlns:a16="http://schemas.microsoft.com/office/drawing/2014/main" id="{815B145A-B2BF-4687-961A-29A254A5A97D}"/>
              </a:ext>
            </a:extLst>
          </p:cNvPr>
          <p:cNvGrpSpPr/>
          <p:nvPr/>
        </p:nvGrpSpPr>
        <p:grpSpPr>
          <a:xfrm>
            <a:off x="900032" y="5897414"/>
            <a:ext cx="3130714" cy="594251"/>
            <a:chOff x="6024959" y="5573341"/>
            <a:chExt cx="4272011" cy="843581"/>
          </a:xfrm>
        </p:grpSpPr>
        <p:sp>
          <p:nvSpPr>
            <p:cNvPr id="134" name="Oval 397">
              <a:extLst>
                <a:ext uri="{FF2B5EF4-FFF2-40B4-BE49-F238E27FC236}">
                  <a16:creationId xmlns:a16="http://schemas.microsoft.com/office/drawing/2014/main" id="{B8206215-0EF8-4520-B759-5BA45EC55CF7}"/>
                </a:ext>
              </a:extLst>
            </p:cNvPr>
            <p:cNvSpPr/>
            <p:nvPr/>
          </p:nvSpPr>
          <p:spPr>
            <a:xfrm>
              <a:off x="6024959" y="5617751"/>
              <a:ext cx="274320" cy="274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398">
              <a:extLst>
                <a:ext uri="{FF2B5EF4-FFF2-40B4-BE49-F238E27FC236}">
                  <a16:creationId xmlns:a16="http://schemas.microsoft.com/office/drawing/2014/main" id="{62264501-E979-4A67-9125-0809FECA56B2}"/>
                </a:ext>
              </a:extLst>
            </p:cNvPr>
            <p:cNvSpPr/>
            <p:nvPr/>
          </p:nvSpPr>
          <p:spPr>
            <a:xfrm>
              <a:off x="6024959" y="5943963"/>
              <a:ext cx="274320" cy="27432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399">
              <a:extLst>
                <a:ext uri="{FF2B5EF4-FFF2-40B4-BE49-F238E27FC236}">
                  <a16:creationId xmlns:a16="http://schemas.microsoft.com/office/drawing/2014/main" id="{EA64A19A-9167-40D9-A1AB-7942E8C08A7D}"/>
                </a:ext>
              </a:extLst>
            </p:cNvPr>
            <p:cNvSpPr/>
            <p:nvPr/>
          </p:nvSpPr>
          <p:spPr>
            <a:xfrm>
              <a:off x="6445296" y="5573341"/>
              <a:ext cx="3851674" cy="517662"/>
            </a:xfrm>
            <a:prstGeom prst="rect">
              <a:avLst/>
            </a:prstGeom>
          </p:spPr>
          <p:txBody>
            <a:bodyPr wrap="square" lIns="80618" tIns="80618" rIns="80618" bIns="80618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ea typeface="Cambria" panose="02040503050406030204" pitchFamily="18" charset="0"/>
                  <a:cs typeface="Tahoma" panose="020B0604030504040204" pitchFamily="34" charset="0"/>
                </a:rPr>
                <a:t>Operations using DSPs</a:t>
              </a:r>
              <a:endParaRPr lang="en-US" sz="1600" dirty="0"/>
            </a:p>
          </p:txBody>
        </p:sp>
        <p:sp>
          <p:nvSpPr>
            <p:cNvPr id="137" name="Rectangle 400">
              <a:extLst>
                <a:ext uri="{FF2B5EF4-FFF2-40B4-BE49-F238E27FC236}">
                  <a16:creationId xmlns:a16="http://schemas.microsoft.com/office/drawing/2014/main" id="{80041E46-8CB4-4C91-ADE5-C30DEFE01CD4}"/>
                </a:ext>
              </a:extLst>
            </p:cNvPr>
            <p:cNvSpPr/>
            <p:nvPr/>
          </p:nvSpPr>
          <p:spPr>
            <a:xfrm>
              <a:off x="6445295" y="5899260"/>
              <a:ext cx="3713848" cy="517662"/>
            </a:xfrm>
            <a:prstGeom prst="rect">
              <a:avLst/>
            </a:prstGeom>
          </p:spPr>
          <p:txBody>
            <a:bodyPr wrap="square" lIns="80618" tIns="80618" rIns="80618" bIns="80618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ea typeface="Cambria" panose="02040503050406030204" pitchFamily="18" charset="0"/>
                  <a:cs typeface="Tahoma" panose="020B0604030504040204" pitchFamily="34" charset="0"/>
                </a:rPr>
                <a:t>Operations using LUTs</a:t>
              </a:r>
              <a:endParaRPr lang="en-US" sz="1600" dirty="0"/>
            </a:p>
          </p:txBody>
        </p:sp>
      </p:grpSp>
      <p:sp>
        <p:nvSpPr>
          <p:cNvPr id="138" name="Rectangle 418">
            <a:extLst>
              <a:ext uri="{FF2B5EF4-FFF2-40B4-BE49-F238E27FC236}">
                <a16:creationId xmlns:a16="http://schemas.microsoft.com/office/drawing/2014/main" id="{2B12D583-8F3E-44B1-A245-EC69BA112E5F}"/>
              </a:ext>
            </a:extLst>
          </p:cNvPr>
          <p:cNvSpPr/>
          <p:nvPr/>
        </p:nvSpPr>
        <p:spPr>
          <a:xfrm>
            <a:off x="2329664" y="4391966"/>
            <a:ext cx="1373213" cy="7168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80618" tIns="80618" rIns="80618" bIns="80618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b="1" dirty="0">
                <a:ea typeface="Cambria" panose="02040503050406030204" pitchFamily="18" charset="0"/>
                <a:cs typeface="Tahoma" panose="020B0604030504040204" pitchFamily="34" charset="0"/>
              </a:rPr>
              <a:t>DSP: </a:t>
            </a:r>
            <a:r>
              <a:rPr lang="en-US" altLang="zh-CN" b="1" dirty="0">
                <a:ea typeface="Cambria" panose="02040503050406030204" pitchFamily="18" charset="0"/>
                <a:cs typeface="Tahoma" panose="020B0604030504040204" pitchFamily="34" charset="0"/>
              </a:rPr>
              <a:t>4</a:t>
            </a:r>
            <a:endParaRPr lang="en-US" b="1" dirty="0"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b="1" dirty="0">
                <a:ea typeface="Cambria" panose="02040503050406030204" pitchFamily="18" charset="0"/>
                <a:cs typeface="Tahoma" panose="020B0604030504040204" pitchFamily="34" charset="0"/>
              </a:rPr>
              <a:t>Latency: 3</a:t>
            </a:r>
          </a:p>
        </p:txBody>
      </p:sp>
      <p:sp>
        <p:nvSpPr>
          <p:cNvPr id="139" name="Rectangle 420">
            <a:extLst>
              <a:ext uri="{FF2B5EF4-FFF2-40B4-BE49-F238E27FC236}">
                <a16:creationId xmlns:a16="http://schemas.microsoft.com/office/drawing/2014/main" id="{4BB83624-CCA9-4D0C-BA69-2FD3D2889A2D}"/>
              </a:ext>
            </a:extLst>
          </p:cNvPr>
          <p:cNvSpPr/>
          <p:nvPr/>
        </p:nvSpPr>
        <p:spPr>
          <a:xfrm>
            <a:off x="820421" y="5544662"/>
            <a:ext cx="2822673" cy="415187"/>
          </a:xfrm>
          <a:prstGeom prst="rect">
            <a:avLst/>
          </a:prstGeom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(a) HLS default 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445">
                <a:extLst>
                  <a:ext uri="{FF2B5EF4-FFF2-40B4-BE49-F238E27FC236}">
                    <a16:creationId xmlns:a16="http://schemas.microsoft.com/office/drawing/2014/main" id="{05C2315A-9FFD-4CE6-8DEB-6A328D6A680C}"/>
                  </a:ext>
                </a:extLst>
              </p:cNvPr>
              <p:cNvSpPr txBox="1"/>
              <p:nvPr/>
            </p:nvSpPr>
            <p:spPr>
              <a:xfrm>
                <a:off x="1939988" y="4382527"/>
                <a:ext cx="172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1" name="TextBox 445">
                <a:extLst>
                  <a:ext uri="{FF2B5EF4-FFF2-40B4-BE49-F238E27FC236}">
                    <a16:creationId xmlns:a16="http://schemas.microsoft.com/office/drawing/2014/main" id="{05C2315A-9FFD-4CE6-8DEB-6A328D6A6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988" y="4382527"/>
                <a:ext cx="172560" cy="276999"/>
              </a:xfrm>
              <a:prstGeom prst="rect">
                <a:avLst/>
              </a:prstGeom>
              <a:blipFill>
                <a:blip r:embed="rId7"/>
                <a:stretch>
                  <a:fillRect l="-41379" r="-4137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4" name="Group 101">
            <a:extLst>
              <a:ext uri="{FF2B5EF4-FFF2-40B4-BE49-F238E27FC236}">
                <a16:creationId xmlns:a16="http://schemas.microsoft.com/office/drawing/2014/main" id="{5336A600-A3E4-4912-86F2-73CC8277087B}"/>
              </a:ext>
            </a:extLst>
          </p:cNvPr>
          <p:cNvGrpSpPr/>
          <p:nvPr/>
        </p:nvGrpSpPr>
        <p:grpSpPr>
          <a:xfrm>
            <a:off x="4208613" y="3333080"/>
            <a:ext cx="2741951" cy="1879329"/>
            <a:chOff x="5572065" y="683005"/>
            <a:chExt cx="3813651" cy="2545299"/>
          </a:xfrm>
        </p:grpSpPr>
        <p:cxnSp>
          <p:nvCxnSpPr>
            <p:cNvPr id="190" name="Straight Connector 396">
              <a:extLst>
                <a:ext uri="{FF2B5EF4-FFF2-40B4-BE49-F238E27FC236}">
                  <a16:creationId xmlns:a16="http://schemas.microsoft.com/office/drawing/2014/main" id="{E0F98B7E-A1B0-45D3-9532-E38A6A46F85B}"/>
                </a:ext>
              </a:extLst>
            </p:cNvPr>
            <p:cNvCxnSpPr>
              <a:cxnSpLocks/>
            </p:cNvCxnSpPr>
            <p:nvPr/>
          </p:nvCxnSpPr>
          <p:spPr>
            <a:xfrm>
              <a:off x="5572065" y="3228304"/>
              <a:ext cx="3813651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1" name="Straight Connector 387">
              <a:extLst>
                <a:ext uri="{FF2B5EF4-FFF2-40B4-BE49-F238E27FC236}">
                  <a16:creationId xmlns:a16="http://schemas.microsoft.com/office/drawing/2014/main" id="{C4095697-5858-46EB-9042-F5FAD0BF8F1D}"/>
                </a:ext>
              </a:extLst>
            </p:cNvPr>
            <p:cNvCxnSpPr>
              <a:cxnSpLocks/>
            </p:cNvCxnSpPr>
            <p:nvPr/>
          </p:nvCxnSpPr>
          <p:spPr>
            <a:xfrm>
              <a:off x="5572065" y="683005"/>
              <a:ext cx="3813651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2" name="Straight Connector 388">
              <a:extLst>
                <a:ext uri="{FF2B5EF4-FFF2-40B4-BE49-F238E27FC236}">
                  <a16:creationId xmlns:a16="http://schemas.microsoft.com/office/drawing/2014/main" id="{6225848B-AD2C-412C-AEC3-F0C5A30AEAE6}"/>
                </a:ext>
              </a:extLst>
            </p:cNvPr>
            <p:cNvCxnSpPr>
              <a:cxnSpLocks/>
            </p:cNvCxnSpPr>
            <p:nvPr/>
          </p:nvCxnSpPr>
          <p:spPr>
            <a:xfrm>
              <a:off x="5572065" y="1323014"/>
              <a:ext cx="3813651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3" name="Straight Connector 389">
              <a:extLst>
                <a:ext uri="{FF2B5EF4-FFF2-40B4-BE49-F238E27FC236}">
                  <a16:creationId xmlns:a16="http://schemas.microsoft.com/office/drawing/2014/main" id="{900CFF93-9993-4A52-A0B5-D96BC822B50A}"/>
                </a:ext>
              </a:extLst>
            </p:cNvPr>
            <p:cNvCxnSpPr>
              <a:cxnSpLocks/>
            </p:cNvCxnSpPr>
            <p:nvPr/>
          </p:nvCxnSpPr>
          <p:spPr>
            <a:xfrm>
              <a:off x="5572065" y="2603033"/>
              <a:ext cx="3813651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Straight Connector 390">
              <a:extLst>
                <a:ext uri="{FF2B5EF4-FFF2-40B4-BE49-F238E27FC236}">
                  <a16:creationId xmlns:a16="http://schemas.microsoft.com/office/drawing/2014/main" id="{422E2BDE-D9A8-438C-9843-55BFE273A363}"/>
                </a:ext>
              </a:extLst>
            </p:cNvPr>
            <p:cNvCxnSpPr>
              <a:cxnSpLocks/>
            </p:cNvCxnSpPr>
            <p:nvPr/>
          </p:nvCxnSpPr>
          <p:spPr>
            <a:xfrm>
              <a:off x="5572065" y="1963024"/>
              <a:ext cx="3813651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5" name="Group 183">
            <a:extLst>
              <a:ext uri="{FF2B5EF4-FFF2-40B4-BE49-F238E27FC236}">
                <a16:creationId xmlns:a16="http://schemas.microsoft.com/office/drawing/2014/main" id="{936B14FF-87AB-49E2-AD18-9517C6B40D31}"/>
              </a:ext>
            </a:extLst>
          </p:cNvPr>
          <p:cNvGrpSpPr/>
          <p:nvPr/>
        </p:nvGrpSpPr>
        <p:grpSpPr>
          <a:xfrm>
            <a:off x="4371054" y="3400977"/>
            <a:ext cx="267512" cy="271935"/>
            <a:chOff x="1592262" y="3429000"/>
            <a:chExt cx="365760" cy="368300"/>
          </a:xfrm>
        </p:grpSpPr>
        <p:sp>
          <p:nvSpPr>
            <p:cNvPr id="188" name="Oval 245">
              <a:extLst>
                <a:ext uri="{FF2B5EF4-FFF2-40B4-BE49-F238E27FC236}">
                  <a16:creationId xmlns:a16="http://schemas.microsoft.com/office/drawing/2014/main" id="{E7D43EA5-1359-4A75-A729-39B969CDA8CC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246">
                  <a:extLst>
                    <a:ext uri="{FF2B5EF4-FFF2-40B4-BE49-F238E27FC236}">
                      <a16:creationId xmlns:a16="http://schemas.microsoft.com/office/drawing/2014/main" id="{0DBB4A42-79F1-414B-BE50-0E8C542366CD}"/>
                    </a:ext>
                  </a:extLst>
                </p:cNvPr>
                <p:cNvSpPr txBox="1"/>
                <p:nvPr/>
              </p:nvSpPr>
              <p:spPr>
                <a:xfrm>
                  <a:off x="1651768" y="3460413"/>
                  <a:ext cx="243283" cy="291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33" name="TextBox 246">
                  <a:extLst>
                    <a:ext uri="{FF2B5EF4-FFF2-40B4-BE49-F238E27FC236}">
                      <a16:creationId xmlns:a16="http://schemas.microsoft.com/office/drawing/2014/main" id="{B15819BB-CE9F-6A4A-9DE1-C7404B6963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1768" y="3460413"/>
                  <a:ext cx="243283" cy="291790"/>
                </a:xfrm>
                <a:prstGeom prst="rect">
                  <a:avLst/>
                </a:prstGeom>
                <a:blipFill>
                  <a:blip r:embed="rId10"/>
                  <a:stretch>
                    <a:fillRect l="-13333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6" name="Group 184">
            <a:extLst>
              <a:ext uri="{FF2B5EF4-FFF2-40B4-BE49-F238E27FC236}">
                <a16:creationId xmlns:a16="http://schemas.microsoft.com/office/drawing/2014/main" id="{0C658EC3-0348-4D4B-A88F-6215E68719BD}"/>
              </a:ext>
            </a:extLst>
          </p:cNvPr>
          <p:cNvGrpSpPr/>
          <p:nvPr/>
        </p:nvGrpSpPr>
        <p:grpSpPr>
          <a:xfrm>
            <a:off x="5861016" y="3893274"/>
            <a:ext cx="267512" cy="271935"/>
            <a:chOff x="1592262" y="3429000"/>
            <a:chExt cx="365760" cy="368300"/>
          </a:xfrm>
        </p:grpSpPr>
        <p:sp>
          <p:nvSpPr>
            <p:cNvPr id="186" name="Oval 243">
              <a:extLst>
                <a:ext uri="{FF2B5EF4-FFF2-40B4-BE49-F238E27FC236}">
                  <a16:creationId xmlns:a16="http://schemas.microsoft.com/office/drawing/2014/main" id="{406AC4CC-FC6C-4CF8-9B4E-DD125EA8CF82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244">
                  <a:extLst>
                    <a:ext uri="{FF2B5EF4-FFF2-40B4-BE49-F238E27FC236}">
                      <a16:creationId xmlns:a16="http://schemas.microsoft.com/office/drawing/2014/main" id="{3E18B307-B641-4625-AB88-7BB0AEBBE3AA}"/>
                    </a:ext>
                  </a:extLst>
                </p:cNvPr>
                <p:cNvSpPr txBox="1"/>
                <p:nvPr/>
              </p:nvSpPr>
              <p:spPr>
                <a:xfrm>
                  <a:off x="1659201" y="3465683"/>
                  <a:ext cx="243283" cy="291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31" name="TextBox 244">
                  <a:extLst>
                    <a:ext uri="{FF2B5EF4-FFF2-40B4-BE49-F238E27FC236}">
                      <a16:creationId xmlns:a16="http://schemas.microsoft.com/office/drawing/2014/main" id="{594B0E19-804F-8544-920A-49FF1FF195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201" y="3465683"/>
                  <a:ext cx="243283" cy="291790"/>
                </a:xfrm>
                <a:prstGeom prst="rect">
                  <a:avLst/>
                </a:prstGeom>
                <a:blipFill>
                  <a:blip r:embed="rId11"/>
                  <a:stretch>
                    <a:fillRect l="-21429" r="-21429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Group 185">
            <a:extLst>
              <a:ext uri="{FF2B5EF4-FFF2-40B4-BE49-F238E27FC236}">
                <a16:creationId xmlns:a16="http://schemas.microsoft.com/office/drawing/2014/main" id="{84634B17-CF04-48BD-886F-B39F90DC001C}"/>
              </a:ext>
            </a:extLst>
          </p:cNvPr>
          <p:cNvGrpSpPr/>
          <p:nvPr/>
        </p:nvGrpSpPr>
        <p:grpSpPr>
          <a:xfrm>
            <a:off x="5136288" y="3400977"/>
            <a:ext cx="267512" cy="271935"/>
            <a:chOff x="1592262" y="3429000"/>
            <a:chExt cx="365760" cy="368300"/>
          </a:xfrm>
        </p:grpSpPr>
        <p:sp>
          <p:nvSpPr>
            <p:cNvPr id="184" name="Oval 241">
              <a:extLst>
                <a:ext uri="{FF2B5EF4-FFF2-40B4-BE49-F238E27FC236}">
                  <a16:creationId xmlns:a16="http://schemas.microsoft.com/office/drawing/2014/main" id="{33DB729E-40AD-4402-B36A-B8B70A5DAEB2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242">
                  <a:extLst>
                    <a:ext uri="{FF2B5EF4-FFF2-40B4-BE49-F238E27FC236}">
                      <a16:creationId xmlns:a16="http://schemas.microsoft.com/office/drawing/2014/main" id="{EA71C4A4-1D83-4809-973D-779E71D73911}"/>
                    </a:ext>
                  </a:extLst>
                </p:cNvPr>
                <p:cNvSpPr txBox="1"/>
                <p:nvPr/>
              </p:nvSpPr>
              <p:spPr>
                <a:xfrm>
                  <a:off x="1654064" y="3463033"/>
                  <a:ext cx="243283" cy="291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29" name="TextBox 242">
                  <a:extLst>
                    <a:ext uri="{FF2B5EF4-FFF2-40B4-BE49-F238E27FC236}">
                      <a16:creationId xmlns:a16="http://schemas.microsoft.com/office/drawing/2014/main" id="{2C3023A8-E254-4546-A629-1F3FDA965C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4064" y="3463033"/>
                  <a:ext cx="243283" cy="291790"/>
                </a:xfrm>
                <a:prstGeom prst="rect">
                  <a:avLst/>
                </a:prstGeom>
                <a:blipFill>
                  <a:blip r:embed="rId12"/>
                  <a:stretch>
                    <a:fillRect l="-13333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Straight Arrow Connector 187">
            <a:extLst>
              <a:ext uri="{FF2B5EF4-FFF2-40B4-BE49-F238E27FC236}">
                <a16:creationId xmlns:a16="http://schemas.microsoft.com/office/drawing/2014/main" id="{8477C4BB-C43C-4D10-968B-FD107475C0BD}"/>
              </a:ext>
            </a:extLst>
          </p:cNvPr>
          <p:cNvCxnSpPr>
            <a:cxnSpLocks/>
            <a:endCxn id="188" idx="1"/>
          </p:cNvCxnSpPr>
          <p:nvPr/>
        </p:nvCxnSpPr>
        <p:spPr>
          <a:xfrm>
            <a:off x="4329550" y="3169964"/>
            <a:ext cx="80679" cy="27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93">
            <a:extLst>
              <a:ext uri="{FF2B5EF4-FFF2-40B4-BE49-F238E27FC236}">
                <a16:creationId xmlns:a16="http://schemas.microsoft.com/office/drawing/2014/main" id="{15A62ADF-2E07-48DE-B105-57EB3BF75AD6}"/>
              </a:ext>
            </a:extLst>
          </p:cNvPr>
          <p:cNvCxnSpPr>
            <a:cxnSpLocks/>
            <a:endCxn id="188" idx="7"/>
          </p:cNvCxnSpPr>
          <p:nvPr/>
        </p:nvCxnSpPr>
        <p:spPr>
          <a:xfrm flipH="1">
            <a:off x="4599389" y="3169964"/>
            <a:ext cx="83413" cy="27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94">
            <a:extLst>
              <a:ext uri="{FF2B5EF4-FFF2-40B4-BE49-F238E27FC236}">
                <a16:creationId xmlns:a16="http://schemas.microsoft.com/office/drawing/2014/main" id="{B50634A0-2D16-4C3D-89EE-5CDDA9117278}"/>
              </a:ext>
            </a:extLst>
          </p:cNvPr>
          <p:cNvCxnSpPr>
            <a:cxnSpLocks/>
            <a:endCxn id="184" idx="1"/>
          </p:cNvCxnSpPr>
          <p:nvPr/>
        </p:nvCxnSpPr>
        <p:spPr>
          <a:xfrm>
            <a:off x="5077423" y="3169964"/>
            <a:ext cx="98041" cy="27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99">
            <a:extLst>
              <a:ext uri="{FF2B5EF4-FFF2-40B4-BE49-F238E27FC236}">
                <a16:creationId xmlns:a16="http://schemas.microsoft.com/office/drawing/2014/main" id="{4234C6D3-EF4A-4E8A-9DAE-DEA81D370168}"/>
              </a:ext>
            </a:extLst>
          </p:cNvPr>
          <p:cNvCxnSpPr>
            <a:cxnSpLocks/>
            <a:endCxn id="184" idx="7"/>
          </p:cNvCxnSpPr>
          <p:nvPr/>
        </p:nvCxnSpPr>
        <p:spPr>
          <a:xfrm flipH="1">
            <a:off x="5364624" y="3169964"/>
            <a:ext cx="86735" cy="27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200">
            <a:extLst>
              <a:ext uri="{FF2B5EF4-FFF2-40B4-BE49-F238E27FC236}">
                <a16:creationId xmlns:a16="http://schemas.microsoft.com/office/drawing/2014/main" id="{DE899701-787C-4E8F-B95D-59A15F1F5535}"/>
              </a:ext>
            </a:extLst>
          </p:cNvPr>
          <p:cNvCxnSpPr>
            <a:cxnSpLocks/>
            <a:endCxn id="186" idx="1"/>
          </p:cNvCxnSpPr>
          <p:nvPr/>
        </p:nvCxnSpPr>
        <p:spPr>
          <a:xfrm>
            <a:off x="5808282" y="3660723"/>
            <a:ext cx="91910" cy="27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202">
            <a:extLst>
              <a:ext uri="{FF2B5EF4-FFF2-40B4-BE49-F238E27FC236}">
                <a16:creationId xmlns:a16="http://schemas.microsoft.com/office/drawing/2014/main" id="{E847C440-64FA-4333-B131-A559D902535B}"/>
              </a:ext>
            </a:extLst>
          </p:cNvPr>
          <p:cNvCxnSpPr>
            <a:cxnSpLocks/>
            <a:endCxn id="186" idx="7"/>
          </p:cNvCxnSpPr>
          <p:nvPr/>
        </p:nvCxnSpPr>
        <p:spPr>
          <a:xfrm flipH="1">
            <a:off x="6089352" y="3662260"/>
            <a:ext cx="75406" cy="27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5" name="Group 203">
            <a:extLst>
              <a:ext uri="{FF2B5EF4-FFF2-40B4-BE49-F238E27FC236}">
                <a16:creationId xmlns:a16="http://schemas.microsoft.com/office/drawing/2014/main" id="{58FC2B49-B4E9-40EB-863B-C1718EFA7A19}"/>
              </a:ext>
            </a:extLst>
          </p:cNvPr>
          <p:cNvGrpSpPr/>
          <p:nvPr/>
        </p:nvGrpSpPr>
        <p:grpSpPr>
          <a:xfrm>
            <a:off x="6496816" y="3893274"/>
            <a:ext cx="267512" cy="271935"/>
            <a:chOff x="1592262" y="3429000"/>
            <a:chExt cx="365760" cy="368300"/>
          </a:xfrm>
        </p:grpSpPr>
        <p:sp>
          <p:nvSpPr>
            <p:cNvPr id="182" name="Oval 239">
              <a:extLst>
                <a:ext uri="{FF2B5EF4-FFF2-40B4-BE49-F238E27FC236}">
                  <a16:creationId xmlns:a16="http://schemas.microsoft.com/office/drawing/2014/main" id="{5A896738-D61C-488D-B89D-79CF60C5BB4C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240">
                  <a:extLst>
                    <a:ext uri="{FF2B5EF4-FFF2-40B4-BE49-F238E27FC236}">
                      <a16:creationId xmlns:a16="http://schemas.microsoft.com/office/drawing/2014/main" id="{514BFFDD-C7A3-4E06-A06B-78FF5144E9C9}"/>
                    </a:ext>
                  </a:extLst>
                </p:cNvPr>
                <p:cNvSpPr txBox="1"/>
                <p:nvPr/>
              </p:nvSpPr>
              <p:spPr>
                <a:xfrm>
                  <a:off x="1656898" y="3468682"/>
                  <a:ext cx="243283" cy="291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27" name="TextBox 240">
                  <a:extLst>
                    <a:ext uri="{FF2B5EF4-FFF2-40B4-BE49-F238E27FC236}">
                      <a16:creationId xmlns:a16="http://schemas.microsoft.com/office/drawing/2014/main" id="{DD00C75A-ED17-9D41-B21A-CD5E86D50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6898" y="3468682"/>
                  <a:ext cx="243283" cy="291790"/>
                </a:xfrm>
                <a:prstGeom prst="rect">
                  <a:avLst/>
                </a:prstGeom>
                <a:blipFill>
                  <a:blip r:embed="rId13"/>
                  <a:stretch>
                    <a:fillRect l="-13333" r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6" name="Straight Arrow Connector 204">
            <a:extLst>
              <a:ext uri="{FF2B5EF4-FFF2-40B4-BE49-F238E27FC236}">
                <a16:creationId xmlns:a16="http://schemas.microsoft.com/office/drawing/2014/main" id="{F9850903-7CC9-4ABA-812C-738BB204B646}"/>
              </a:ext>
            </a:extLst>
          </p:cNvPr>
          <p:cNvCxnSpPr>
            <a:cxnSpLocks/>
            <a:endCxn id="182" idx="1"/>
          </p:cNvCxnSpPr>
          <p:nvPr/>
        </p:nvCxnSpPr>
        <p:spPr>
          <a:xfrm>
            <a:off x="6483535" y="3662260"/>
            <a:ext cx="52457" cy="27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205">
            <a:extLst>
              <a:ext uri="{FF2B5EF4-FFF2-40B4-BE49-F238E27FC236}">
                <a16:creationId xmlns:a16="http://schemas.microsoft.com/office/drawing/2014/main" id="{032FC106-BAA6-466C-8491-D82E7B2705C6}"/>
              </a:ext>
            </a:extLst>
          </p:cNvPr>
          <p:cNvCxnSpPr>
            <a:cxnSpLocks/>
            <a:endCxn id="182" idx="7"/>
          </p:cNvCxnSpPr>
          <p:nvPr/>
        </p:nvCxnSpPr>
        <p:spPr>
          <a:xfrm flipH="1">
            <a:off x="6725153" y="3662260"/>
            <a:ext cx="90951" cy="27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Oval 207">
            <a:extLst>
              <a:ext uri="{FF2B5EF4-FFF2-40B4-BE49-F238E27FC236}">
                <a16:creationId xmlns:a16="http://schemas.microsoft.com/office/drawing/2014/main" id="{56B4243E-6CF5-442A-B44A-2BECB54788B9}"/>
              </a:ext>
            </a:extLst>
          </p:cNvPr>
          <p:cNvSpPr/>
          <p:nvPr/>
        </p:nvSpPr>
        <p:spPr>
          <a:xfrm>
            <a:off x="4760802" y="3908001"/>
            <a:ext cx="267512" cy="27193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9" name="Straight Arrow Connector 208">
            <a:extLst>
              <a:ext uri="{FF2B5EF4-FFF2-40B4-BE49-F238E27FC236}">
                <a16:creationId xmlns:a16="http://schemas.microsoft.com/office/drawing/2014/main" id="{0EF7A301-CFA1-4DBA-A2F6-F43C1CAFE215}"/>
              </a:ext>
            </a:extLst>
          </p:cNvPr>
          <p:cNvCxnSpPr>
            <a:cxnSpLocks/>
            <a:stCxn id="188" idx="4"/>
            <a:endCxn id="158" idx="1"/>
          </p:cNvCxnSpPr>
          <p:nvPr/>
        </p:nvCxnSpPr>
        <p:spPr>
          <a:xfrm>
            <a:off x="4504810" y="3672913"/>
            <a:ext cx="295169" cy="274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209">
            <a:extLst>
              <a:ext uri="{FF2B5EF4-FFF2-40B4-BE49-F238E27FC236}">
                <a16:creationId xmlns:a16="http://schemas.microsoft.com/office/drawing/2014/main" id="{1CC0DAA3-1E9F-497A-98F7-9ABBDF830D49}"/>
              </a:ext>
            </a:extLst>
          </p:cNvPr>
          <p:cNvCxnSpPr>
            <a:cxnSpLocks/>
            <a:stCxn id="184" idx="4"/>
            <a:endCxn id="158" idx="7"/>
          </p:cNvCxnSpPr>
          <p:nvPr/>
        </p:nvCxnSpPr>
        <p:spPr>
          <a:xfrm flipH="1">
            <a:off x="4989139" y="3672913"/>
            <a:ext cx="280905" cy="274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Oval 213">
            <a:extLst>
              <a:ext uri="{FF2B5EF4-FFF2-40B4-BE49-F238E27FC236}">
                <a16:creationId xmlns:a16="http://schemas.microsoft.com/office/drawing/2014/main" id="{4A67C056-D36F-471C-9343-C84162E53643}"/>
              </a:ext>
            </a:extLst>
          </p:cNvPr>
          <p:cNvSpPr/>
          <p:nvPr/>
        </p:nvSpPr>
        <p:spPr>
          <a:xfrm>
            <a:off x="6178983" y="4387591"/>
            <a:ext cx="267512" cy="27193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62" name="Straight Arrow Connector 214">
            <a:extLst>
              <a:ext uri="{FF2B5EF4-FFF2-40B4-BE49-F238E27FC236}">
                <a16:creationId xmlns:a16="http://schemas.microsoft.com/office/drawing/2014/main" id="{80E39B02-31DB-4CE4-8601-E3A450843FCE}"/>
              </a:ext>
            </a:extLst>
          </p:cNvPr>
          <p:cNvCxnSpPr>
            <a:cxnSpLocks/>
            <a:stCxn id="186" idx="4"/>
            <a:endCxn id="161" idx="1"/>
          </p:cNvCxnSpPr>
          <p:nvPr/>
        </p:nvCxnSpPr>
        <p:spPr>
          <a:xfrm>
            <a:off x="5994772" y="4165209"/>
            <a:ext cx="223388" cy="262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216">
            <a:extLst>
              <a:ext uri="{FF2B5EF4-FFF2-40B4-BE49-F238E27FC236}">
                <a16:creationId xmlns:a16="http://schemas.microsoft.com/office/drawing/2014/main" id="{8402D4FE-D14A-4646-9500-2082B884BD1D}"/>
              </a:ext>
            </a:extLst>
          </p:cNvPr>
          <p:cNvCxnSpPr>
            <a:cxnSpLocks/>
            <a:stCxn id="182" idx="4"/>
            <a:endCxn id="161" idx="7"/>
          </p:cNvCxnSpPr>
          <p:nvPr/>
        </p:nvCxnSpPr>
        <p:spPr>
          <a:xfrm flipH="1">
            <a:off x="6407319" y="4165209"/>
            <a:ext cx="223253" cy="262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Oval 221">
            <a:extLst>
              <a:ext uri="{FF2B5EF4-FFF2-40B4-BE49-F238E27FC236}">
                <a16:creationId xmlns:a16="http://schemas.microsoft.com/office/drawing/2014/main" id="{49DC0349-71D9-4586-88DE-909476BDBC0A}"/>
              </a:ext>
            </a:extLst>
          </p:cNvPr>
          <p:cNvSpPr/>
          <p:nvPr/>
        </p:nvSpPr>
        <p:spPr>
          <a:xfrm>
            <a:off x="5421224" y="4865802"/>
            <a:ext cx="267512" cy="27193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65" name="Straight Arrow Connector 222">
            <a:extLst>
              <a:ext uri="{FF2B5EF4-FFF2-40B4-BE49-F238E27FC236}">
                <a16:creationId xmlns:a16="http://schemas.microsoft.com/office/drawing/2014/main" id="{D6D9A2E2-D5B4-4AFE-8C67-E1F67B9DAF02}"/>
              </a:ext>
            </a:extLst>
          </p:cNvPr>
          <p:cNvCxnSpPr>
            <a:cxnSpLocks/>
            <a:stCxn id="161" idx="4"/>
            <a:endCxn id="164" idx="6"/>
          </p:cNvCxnSpPr>
          <p:nvPr/>
        </p:nvCxnSpPr>
        <p:spPr>
          <a:xfrm flipH="1">
            <a:off x="5688736" y="4659526"/>
            <a:ext cx="624003" cy="34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223">
            <a:extLst>
              <a:ext uri="{FF2B5EF4-FFF2-40B4-BE49-F238E27FC236}">
                <a16:creationId xmlns:a16="http://schemas.microsoft.com/office/drawing/2014/main" id="{D55CDEC8-47E5-41C8-B267-0B9194354187}"/>
              </a:ext>
            </a:extLst>
          </p:cNvPr>
          <p:cNvCxnSpPr>
            <a:cxnSpLocks/>
            <a:stCxn id="158" idx="4"/>
            <a:endCxn id="164" idx="1"/>
          </p:cNvCxnSpPr>
          <p:nvPr/>
        </p:nvCxnSpPr>
        <p:spPr>
          <a:xfrm>
            <a:off x="4894559" y="4179936"/>
            <a:ext cx="565841" cy="72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224">
            <a:extLst>
              <a:ext uri="{FF2B5EF4-FFF2-40B4-BE49-F238E27FC236}">
                <a16:creationId xmlns:a16="http://schemas.microsoft.com/office/drawing/2014/main" id="{1DC36FB6-6AB2-487F-992D-760B57902E93}"/>
              </a:ext>
            </a:extLst>
          </p:cNvPr>
          <p:cNvCxnSpPr>
            <a:cxnSpLocks/>
            <a:stCxn id="164" idx="4"/>
          </p:cNvCxnSpPr>
          <p:nvPr/>
        </p:nvCxnSpPr>
        <p:spPr>
          <a:xfrm>
            <a:off x="5554980" y="5137737"/>
            <a:ext cx="0" cy="307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Rectangle 410">
            <a:extLst>
              <a:ext uri="{FF2B5EF4-FFF2-40B4-BE49-F238E27FC236}">
                <a16:creationId xmlns:a16="http://schemas.microsoft.com/office/drawing/2014/main" id="{EDCCABB1-2862-4B11-BA50-95B3EA7FDD67}"/>
              </a:ext>
            </a:extLst>
          </p:cNvPr>
          <p:cNvSpPr/>
          <p:nvPr/>
        </p:nvSpPr>
        <p:spPr>
          <a:xfrm>
            <a:off x="6534311" y="4391966"/>
            <a:ext cx="1373213" cy="7168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80618" tIns="80618" rIns="80618" bIns="80618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b="1" dirty="0">
                <a:ea typeface="Cambria" panose="02040503050406030204" pitchFamily="18" charset="0"/>
                <a:cs typeface="Tahoma" panose="020B0604030504040204" pitchFamily="34" charset="0"/>
              </a:rPr>
              <a:t>DSP: 2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b="1" dirty="0">
                <a:ea typeface="Cambria" panose="02040503050406030204" pitchFamily="18" charset="0"/>
                <a:cs typeface="Tahoma" panose="020B0604030504040204" pitchFamily="34" charset="0"/>
              </a:rPr>
              <a:t>Latency: 4</a:t>
            </a:r>
          </a:p>
        </p:txBody>
      </p:sp>
      <p:sp>
        <p:nvSpPr>
          <p:cNvPr id="196" name="Rectangle 411">
            <a:extLst>
              <a:ext uri="{FF2B5EF4-FFF2-40B4-BE49-F238E27FC236}">
                <a16:creationId xmlns:a16="http://schemas.microsoft.com/office/drawing/2014/main" id="{F19F3574-1521-4DD9-A400-00C5989091DE}"/>
              </a:ext>
            </a:extLst>
          </p:cNvPr>
          <p:cNvSpPr/>
          <p:nvPr/>
        </p:nvSpPr>
        <p:spPr>
          <a:xfrm>
            <a:off x="4418397" y="5554028"/>
            <a:ext cx="2540677" cy="661409"/>
          </a:xfrm>
          <a:prstGeom prst="rect">
            <a:avLst/>
          </a:prstGeom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(b) HLS solution with naïve constraints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447">
                <a:extLst>
                  <a:ext uri="{FF2B5EF4-FFF2-40B4-BE49-F238E27FC236}">
                    <a16:creationId xmlns:a16="http://schemas.microsoft.com/office/drawing/2014/main" id="{25642641-B037-4BBA-8112-AD7CB252C093}"/>
                  </a:ext>
                </a:extLst>
              </p:cNvPr>
              <p:cNvSpPr txBox="1"/>
              <p:nvPr/>
            </p:nvSpPr>
            <p:spPr>
              <a:xfrm>
                <a:off x="4798486" y="3902641"/>
                <a:ext cx="1316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0" name="TextBox 447">
                <a:extLst>
                  <a:ext uri="{FF2B5EF4-FFF2-40B4-BE49-F238E27FC236}">
                    <a16:creationId xmlns:a16="http://schemas.microsoft.com/office/drawing/2014/main" id="{25642641-B037-4BBA-8112-AD7CB252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486" y="3902641"/>
                <a:ext cx="131650" cy="276999"/>
              </a:xfrm>
              <a:prstGeom prst="rect">
                <a:avLst/>
              </a:prstGeom>
              <a:blipFill>
                <a:blip r:embed="rId14"/>
                <a:stretch>
                  <a:fillRect l="-54545" r="-8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449">
                <a:extLst>
                  <a:ext uri="{FF2B5EF4-FFF2-40B4-BE49-F238E27FC236}">
                    <a16:creationId xmlns:a16="http://schemas.microsoft.com/office/drawing/2014/main" id="{01D24DCD-948A-4D98-B388-7058BF64A060}"/>
                  </a:ext>
                </a:extLst>
              </p:cNvPr>
              <p:cNvSpPr txBox="1"/>
              <p:nvPr/>
            </p:nvSpPr>
            <p:spPr>
              <a:xfrm>
                <a:off x="6222502" y="4375297"/>
                <a:ext cx="1316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1" name="TextBox 449">
                <a:extLst>
                  <a:ext uri="{FF2B5EF4-FFF2-40B4-BE49-F238E27FC236}">
                    <a16:creationId xmlns:a16="http://schemas.microsoft.com/office/drawing/2014/main" id="{01D24DCD-948A-4D98-B388-7058BF64A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02" y="4375297"/>
                <a:ext cx="131650" cy="276999"/>
              </a:xfrm>
              <a:prstGeom prst="rect">
                <a:avLst/>
              </a:prstGeom>
              <a:blipFill>
                <a:blip r:embed="rId15"/>
                <a:stretch>
                  <a:fillRect l="-61905" r="-9047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450">
                <a:extLst>
                  <a:ext uri="{FF2B5EF4-FFF2-40B4-BE49-F238E27FC236}">
                    <a16:creationId xmlns:a16="http://schemas.microsoft.com/office/drawing/2014/main" id="{D5B8A33F-2E77-4501-9CBC-37D949E8CA74}"/>
                  </a:ext>
                </a:extLst>
              </p:cNvPr>
              <p:cNvSpPr txBox="1"/>
              <p:nvPr/>
            </p:nvSpPr>
            <p:spPr>
              <a:xfrm>
                <a:off x="5466855" y="4854377"/>
                <a:ext cx="1316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2" name="TextBox 450">
                <a:extLst>
                  <a:ext uri="{FF2B5EF4-FFF2-40B4-BE49-F238E27FC236}">
                    <a16:creationId xmlns:a16="http://schemas.microsoft.com/office/drawing/2014/main" id="{D5B8A33F-2E77-4501-9CBC-37D949E8C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855" y="4854377"/>
                <a:ext cx="131650" cy="276999"/>
              </a:xfrm>
              <a:prstGeom prst="rect">
                <a:avLst/>
              </a:prstGeom>
              <a:blipFill>
                <a:blip r:embed="rId16"/>
                <a:stretch>
                  <a:fillRect l="-61905" r="-9047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445">
                <a:extLst>
                  <a:ext uri="{FF2B5EF4-FFF2-40B4-BE49-F238E27FC236}">
                    <a16:creationId xmlns:a16="http://schemas.microsoft.com/office/drawing/2014/main" id="{3E32350D-B2B1-45CD-BB0C-FFB96D9C8E11}"/>
                  </a:ext>
                </a:extLst>
              </p:cNvPr>
              <p:cNvSpPr txBox="1"/>
              <p:nvPr/>
            </p:nvSpPr>
            <p:spPr>
              <a:xfrm>
                <a:off x="2690200" y="3893274"/>
                <a:ext cx="172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5" name="TextBox 445">
                <a:extLst>
                  <a:ext uri="{FF2B5EF4-FFF2-40B4-BE49-F238E27FC236}">
                    <a16:creationId xmlns:a16="http://schemas.microsoft.com/office/drawing/2014/main" id="{3E32350D-B2B1-45CD-BB0C-FFB96D9C8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200" y="3893274"/>
                <a:ext cx="172560" cy="276999"/>
              </a:xfrm>
              <a:prstGeom prst="rect">
                <a:avLst/>
              </a:prstGeom>
              <a:blipFill>
                <a:blip r:embed="rId23"/>
                <a:stretch>
                  <a:fillRect l="-41379" r="-4137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445">
                <a:extLst>
                  <a:ext uri="{FF2B5EF4-FFF2-40B4-BE49-F238E27FC236}">
                    <a16:creationId xmlns:a16="http://schemas.microsoft.com/office/drawing/2014/main" id="{E8982DE5-EAB1-48ED-A6F3-3376638B7904}"/>
                  </a:ext>
                </a:extLst>
              </p:cNvPr>
              <p:cNvSpPr txBox="1"/>
              <p:nvPr/>
            </p:nvSpPr>
            <p:spPr>
              <a:xfrm>
                <a:off x="1212484" y="3900818"/>
                <a:ext cx="172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6" name="TextBox 445">
                <a:extLst>
                  <a:ext uri="{FF2B5EF4-FFF2-40B4-BE49-F238E27FC236}">
                    <a16:creationId xmlns:a16="http://schemas.microsoft.com/office/drawing/2014/main" id="{E8982DE5-EAB1-48ED-A6F3-3376638B7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484" y="3900818"/>
                <a:ext cx="172560" cy="276999"/>
              </a:xfrm>
              <a:prstGeom prst="rect">
                <a:avLst/>
              </a:prstGeom>
              <a:blipFill>
                <a:blip r:embed="rId24"/>
                <a:stretch>
                  <a:fillRect l="-46429" r="-4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矩形 417">
            <a:extLst>
              <a:ext uri="{FF2B5EF4-FFF2-40B4-BE49-F238E27FC236}">
                <a16:creationId xmlns:a16="http://schemas.microsoft.com/office/drawing/2014/main" id="{03B4A5BD-8287-4D2A-98FF-6647084AC141}"/>
              </a:ext>
            </a:extLst>
          </p:cNvPr>
          <p:cNvSpPr/>
          <p:nvPr/>
        </p:nvSpPr>
        <p:spPr>
          <a:xfrm>
            <a:off x="4171328" y="1595176"/>
            <a:ext cx="875773" cy="369332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DSP=2</a:t>
            </a:r>
            <a:endParaRPr lang="zh-CN" altLang="en-US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BF47D38-31BE-4569-8E9E-C4AF03BA2076}"/>
              </a:ext>
            </a:extLst>
          </p:cNvPr>
          <p:cNvSpPr txBox="1"/>
          <p:nvPr/>
        </p:nvSpPr>
        <p:spPr>
          <a:xfrm>
            <a:off x="5692433" y="1229471"/>
            <a:ext cx="6151830" cy="1895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defTabSz="91437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>
                <a:latin typeface="Corbel" panose="020B0503020204020204" pitchFamily="34" charset="0"/>
              </a:defRPr>
            </a:lvl1pPr>
            <a:lvl2pPr marL="857229" lvl="1" indent="-400041" defTabSz="914377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>
                <a:latin typeface="Corbel" panose="020B0503020204020204" pitchFamily="34" charset="0"/>
              </a:defRPr>
            </a:lvl2pPr>
            <a:lvl3pPr marL="1142971" indent="-285744" defTabSz="914377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>
                <a:latin typeface="Corbel" panose="020B0503020204020204" pitchFamily="34" charset="0"/>
              </a:defRPr>
            </a:lvl3pPr>
            <a:lvl4pPr marL="1600160" indent="-228594" defTabSz="91437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Corbel" panose="020B0503020204020204" pitchFamily="34" charset="0"/>
              </a:defRPr>
            </a:lvl4pPr>
            <a:lvl5pPr marL="2057349" indent="-228594" defTabSz="91437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Corbel" panose="020B0503020204020204" pitchFamily="34" charset="0"/>
              </a:defRPr>
            </a:lvl5pPr>
            <a:lvl6pPr marL="2514537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726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8914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103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Objectives</a:t>
            </a:r>
          </a:p>
          <a:p>
            <a:pPr lvl="1"/>
            <a:r>
              <a:rPr lang="en-US" altLang="zh-CN" dirty="0"/>
              <a:t>Meeting </a:t>
            </a:r>
            <a:r>
              <a:rPr lang="en-US" altLang="zh-CN" b="1" dirty="0"/>
              <a:t>user-specified constraint</a:t>
            </a:r>
          </a:p>
          <a:p>
            <a:pPr lvl="1"/>
            <a:r>
              <a:rPr lang="en-US" altLang="zh-CN" dirty="0"/>
              <a:t>Minimize other resources (area)</a:t>
            </a:r>
          </a:p>
          <a:p>
            <a:pPr lvl="1"/>
            <a:r>
              <a:rPr lang="en-US" altLang="zh-CN" dirty="0"/>
              <a:t>Optimizing critical path timing (clock frequency)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1546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1FAB9-AAF8-474C-9B4E-862C6384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2B48D-3957-484C-81E5-14D86E70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 2: Multi-objective Trade-offs</a:t>
            </a:r>
          </a:p>
        </p:txBody>
      </p:sp>
      <p:sp>
        <p:nvSpPr>
          <p:cNvPr id="80" name="Content Placeholder 1">
            <a:extLst>
              <a:ext uri="{FF2B5EF4-FFF2-40B4-BE49-F238E27FC236}">
                <a16:creationId xmlns:a16="http://schemas.microsoft.com/office/drawing/2014/main" id="{D222A13E-3DD8-4B11-88FF-2D0616FBF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2" y="1226826"/>
            <a:ext cx="5423054" cy="1546468"/>
          </a:xfrm>
        </p:spPr>
        <p:txBody>
          <a:bodyPr/>
          <a:lstStyle/>
          <a:p>
            <a:r>
              <a:rPr lang="en-US" dirty="0"/>
              <a:t>(Example) Constraints</a:t>
            </a:r>
          </a:p>
          <a:p>
            <a:pPr lvl="1"/>
            <a:r>
              <a:rPr lang="en-US" altLang="zh-CN" dirty="0"/>
              <a:t>Number of DSPs on FPGA</a:t>
            </a:r>
            <a:endParaRPr lang="en-US" dirty="0"/>
          </a:p>
          <a:p>
            <a:r>
              <a:rPr lang="en-US" altLang="zh-CN" dirty="0">
                <a:solidFill>
                  <a:schemeClr val="tx1"/>
                </a:solidFill>
              </a:rPr>
              <a:t>(Example) Design Choices</a:t>
            </a:r>
          </a:p>
          <a:p>
            <a:pPr lvl="1"/>
            <a:r>
              <a:rPr lang="en-US" altLang="zh-CN" dirty="0"/>
              <a:t>Each multiplication: use DSP or LUTs?</a:t>
            </a:r>
          </a:p>
        </p:txBody>
      </p:sp>
      <p:grpSp>
        <p:nvGrpSpPr>
          <p:cNvPr id="82" name="Group 99">
            <a:extLst>
              <a:ext uri="{FF2B5EF4-FFF2-40B4-BE49-F238E27FC236}">
                <a16:creationId xmlns:a16="http://schemas.microsoft.com/office/drawing/2014/main" id="{148AB1B2-554A-4EA2-9DEA-223AE2DFF71C}"/>
              </a:ext>
            </a:extLst>
          </p:cNvPr>
          <p:cNvGrpSpPr/>
          <p:nvPr/>
        </p:nvGrpSpPr>
        <p:grpSpPr>
          <a:xfrm>
            <a:off x="561469" y="3328817"/>
            <a:ext cx="2822679" cy="1424886"/>
            <a:chOff x="-2061644" y="825107"/>
            <a:chExt cx="666239" cy="2567715"/>
          </a:xfrm>
        </p:grpSpPr>
        <p:cxnSp>
          <p:nvCxnSpPr>
            <p:cNvPr id="129" name="Straight Connector 206">
              <a:extLst>
                <a:ext uri="{FF2B5EF4-FFF2-40B4-BE49-F238E27FC236}">
                  <a16:creationId xmlns:a16="http://schemas.microsoft.com/office/drawing/2014/main" id="{AAED9527-C0FE-4A17-8823-EB3F89ECB0EC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825107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Straight Connector 210">
              <a:extLst>
                <a:ext uri="{FF2B5EF4-FFF2-40B4-BE49-F238E27FC236}">
                  <a16:creationId xmlns:a16="http://schemas.microsoft.com/office/drawing/2014/main" id="{E048E643-D73D-4FA2-8273-959D733C40E6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1681012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Straight Connector 211">
              <a:extLst>
                <a:ext uri="{FF2B5EF4-FFF2-40B4-BE49-F238E27FC236}">
                  <a16:creationId xmlns:a16="http://schemas.microsoft.com/office/drawing/2014/main" id="{A8CC408E-890E-47EF-9FC4-DFA0301F90C0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3392822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2" name="Straight Connector 339">
              <a:extLst>
                <a:ext uri="{FF2B5EF4-FFF2-40B4-BE49-F238E27FC236}">
                  <a16:creationId xmlns:a16="http://schemas.microsoft.com/office/drawing/2014/main" id="{6D1790A3-F1B2-4472-B944-3BFB9866ED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2536917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4" name="Group 52">
            <a:extLst>
              <a:ext uri="{FF2B5EF4-FFF2-40B4-BE49-F238E27FC236}">
                <a16:creationId xmlns:a16="http://schemas.microsoft.com/office/drawing/2014/main" id="{5C21BC2C-BA03-47CD-9145-238A687A9A9D}"/>
              </a:ext>
            </a:extLst>
          </p:cNvPr>
          <p:cNvGrpSpPr/>
          <p:nvPr/>
        </p:nvGrpSpPr>
        <p:grpSpPr>
          <a:xfrm>
            <a:off x="731461" y="3418623"/>
            <a:ext cx="279948" cy="273322"/>
            <a:chOff x="1592262" y="3429000"/>
            <a:chExt cx="365760" cy="368300"/>
          </a:xfrm>
        </p:grpSpPr>
        <p:sp>
          <p:nvSpPr>
            <p:cNvPr id="127" name="Oval 53">
              <a:extLst>
                <a:ext uri="{FF2B5EF4-FFF2-40B4-BE49-F238E27FC236}">
                  <a16:creationId xmlns:a16="http://schemas.microsoft.com/office/drawing/2014/main" id="{D5005CD5-8B26-4B41-938A-C8D60CED41C8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54">
                  <a:extLst>
                    <a:ext uri="{FF2B5EF4-FFF2-40B4-BE49-F238E27FC236}">
                      <a16:creationId xmlns:a16="http://schemas.microsoft.com/office/drawing/2014/main" id="{6ECBD34E-74FF-4A33-98BF-83E0A9A148FB}"/>
                    </a:ext>
                  </a:extLst>
                </p:cNvPr>
                <p:cNvSpPr txBox="1"/>
                <p:nvPr/>
              </p:nvSpPr>
              <p:spPr>
                <a:xfrm>
                  <a:off x="1666138" y="3460486"/>
                  <a:ext cx="232476" cy="290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72" name="TextBox 54">
                  <a:extLst>
                    <a:ext uri="{FF2B5EF4-FFF2-40B4-BE49-F238E27FC236}">
                      <a16:creationId xmlns:a16="http://schemas.microsoft.com/office/drawing/2014/main" id="{007B2787-E5C0-0744-87CB-5EABF1C57D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6138" y="3460486"/>
                  <a:ext cx="232476" cy="290310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Group 55">
            <a:extLst>
              <a:ext uri="{FF2B5EF4-FFF2-40B4-BE49-F238E27FC236}">
                <a16:creationId xmlns:a16="http://schemas.microsoft.com/office/drawing/2014/main" id="{7E0FEAE0-764D-483B-9A95-47DAB0AF9403}"/>
              </a:ext>
            </a:extLst>
          </p:cNvPr>
          <p:cNvGrpSpPr/>
          <p:nvPr/>
        </p:nvGrpSpPr>
        <p:grpSpPr>
          <a:xfrm>
            <a:off x="2290690" y="3418622"/>
            <a:ext cx="279948" cy="273322"/>
            <a:chOff x="1592262" y="3429000"/>
            <a:chExt cx="365760" cy="368300"/>
          </a:xfrm>
        </p:grpSpPr>
        <p:sp>
          <p:nvSpPr>
            <p:cNvPr id="125" name="Oval 57">
              <a:extLst>
                <a:ext uri="{FF2B5EF4-FFF2-40B4-BE49-F238E27FC236}">
                  <a16:creationId xmlns:a16="http://schemas.microsoft.com/office/drawing/2014/main" id="{C2E4FB05-7E86-469E-B190-78BD9123FDA8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58">
                  <a:extLst>
                    <a:ext uri="{FF2B5EF4-FFF2-40B4-BE49-F238E27FC236}">
                      <a16:creationId xmlns:a16="http://schemas.microsoft.com/office/drawing/2014/main" id="{A7CF0F79-D352-4EF5-B7CA-93CDF7EB4BF6}"/>
                    </a:ext>
                  </a:extLst>
                </p:cNvPr>
                <p:cNvSpPr txBox="1"/>
                <p:nvPr/>
              </p:nvSpPr>
              <p:spPr>
                <a:xfrm>
                  <a:off x="1659840" y="3465683"/>
                  <a:ext cx="232476" cy="290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70" name="TextBox 58">
                  <a:extLst>
                    <a:ext uri="{FF2B5EF4-FFF2-40B4-BE49-F238E27FC236}">
                      <a16:creationId xmlns:a16="http://schemas.microsoft.com/office/drawing/2014/main" id="{ADA8334C-6D48-3F48-8C9C-D0B55A482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840" y="3465683"/>
                  <a:ext cx="232476" cy="290310"/>
                </a:xfrm>
                <a:prstGeom prst="rect">
                  <a:avLst/>
                </a:prstGeom>
                <a:blipFill>
                  <a:blip r:embed="rId4"/>
                  <a:stretch>
                    <a:fillRect l="-13333" r="-13333" b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59">
            <a:extLst>
              <a:ext uri="{FF2B5EF4-FFF2-40B4-BE49-F238E27FC236}">
                <a16:creationId xmlns:a16="http://schemas.microsoft.com/office/drawing/2014/main" id="{F77A3E2E-44DE-4C2F-9A91-CC4DEB000777}"/>
              </a:ext>
            </a:extLst>
          </p:cNvPr>
          <p:cNvGrpSpPr/>
          <p:nvPr/>
        </p:nvGrpSpPr>
        <p:grpSpPr>
          <a:xfrm>
            <a:off x="1532270" y="3418623"/>
            <a:ext cx="279948" cy="273322"/>
            <a:chOff x="1592262" y="3429000"/>
            <a:chExt cx="365760" cy="368300"/>
          </a:xfrm>
        </p:grpSpPr>
        <p:sp>
          <p:nvSpPr>
            <p:cNvPr id="123" name="Oval 64">
              <a:extLst>
                <a:ext uri="{FF2B5EF4-FFF2-40B4-BE49-F238E27FC236}">
                  <a16:creationId xmlns:a16="http://schemas.microsoft.com/office/drawing/2014/main" id="{6EDAA6DA-04AF-4822-ACCE-F9A6C07EBD34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65">
                  <a:extLst>
                    <a:ext uri="{FF2B5EF4-FFF2-40B4-BE49-F238E27FC236}">
                      <a16:creationId xmlns:a16="http://schemas.microsoft.com/office/drawing/2014/main" id="{08324CAE-1660-4D4F-BBBD-22B2A62A359A}"/>
                    </a:ext>
                  </a:extLst>
                </p:cNvPr>
                <p:cNvSpPr txBox="1"/>
                <p:nvPr/>
              </p:nvSpPr>
              <p:spPr>
                <a:xfrm>
                  <a:off x="1654702" y="3463032"/>
                  <a:ext cx="232476" cy="290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68" name="TextBox 65">
                  <a:extLst>
                    <a:ext uri="{FF2B5EF4-FFF2-40B4-BE49-F238E27FC236}">
                      <a16:creationId xmlns:a16="http://schemas.microsoft.com/office/drawing/2014/main" id="{CD60B90D-F651-3245-BD96-EEDFFEEAE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4702" y="3463032"/>
                  <a:ext cx="232476" cy="290310"/>
                </a:xfrm>
                <a:prstGeom prst="rect">
                  <a:avLst/>
                </a:prstGeom>
                <a:blipFill>
                  <a:blip r:embed="rId5"/>
                  <a:stretch>
                    <a:fillRect l="-13333" r="-20000" b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8" name="Straight Arrow Connector 116">
            <a:extLst>
              <a:ext uri="{FF2B5EF4-FFF2-40B4-BE49-F238E27FC236}">
                <a16:creationId xmlns:a16="http://schemas.microsoft.com/office/drawing/2014/main" id="{D977976A-234A-4518-B845-8E0DE36D235F}"/>
              </a:ext>
            </a:extLst>
          </p:cNvPr>
          <p:cNvCxnSpPr>
            <a:cxnSpLocks/>
            <a:endCxn id="127" idx="1"/>
          </p:cNvCxnSpPr>
          <p:nvPr/>
        </p:nvCxnSpPr>
        <p:spPr>
          <a:xfrm>
            <a:off x="688028" y="3233193"/>
            <a:ext cx="84430" cy="22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121">
            <a:extLst>
              <a:ext uri="{FF2B5EF4-FFF2-40B4-BE49-F238E27FC236}">
                <a16:creationId xmlns:a16="http://schemas.microsoft.com/office/drawing/2014/main" id="{187048C6-E2A4-4EBE-A69D-547C262C68B6}"/>
              </a:ext>
            </a:extLst>
          </p:cNvPr>
          <p:cNvCxnSpPr>
            <a:cxnSpLocks/>
            <a:endCxn id="127" idx="7"/>
          </p:cNvCxnSpPr>
          <p:nvPr/>
        </p:nvCxnSpPr>
        <p:spPr>
          <a:xfrm flipH="1">
            <a:off x="970412" y="3233193"/>
            <a:ext cx="87290" cy="22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124">
            <a:extLst>
              <a:ext uri="{FF2B5EF4-FFF2-40B4-BE49-F238E27FC236}">
                <a16:creationId xmlns:a16="http://schemas.microsoft.com/office/drawing/2014/main" id="{976FA04E-894C-4847-9751-1AD93D1C7631}"/>
              </a:ext>
            </a:extLst>
          </p:cNvPr>
          <p:cNvCxnSpPr>
            <a:cxnSpLocks/>
            <a:endCxn id="123" idx="1"/>
          </p:cNvCxnSpPr>
          <p:nvPr/>
        </p:nvCxnSpPr>
        <p:spPr>
          <a:xfrm>
            <a:off x="1470668" y="3233193"/>
            <a:ext cx="102599" cy="22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125">
            <a:extLst>
              <a:ext uri="{FF2B5EF4-FFF2-40B4-BE49-F238E27FC236}">
                <a16:creationId xmlns:a16="http://schemas.microsoft.com/office/drawing/2014/main" id="{CCC93BE9-E5B0-4407-A2FE-EED4291A9E8A}"/>
              </a:ext>
            </a:extLst>
          </p:cNvPr>
          <p:cNvCxnSpPr>
            <a:cxnSpLocks/>
            <a:endCxn id="123" idx="7"/>
          </p:cNvCxnSpPr>
          <p:nvPr/>
        </p:nvCxnSpPr>
        <p:spPr>
          <a:xfrm flipH="1">
            <a:off x="1771221" y="3233193"/>
            <a:ext cx="90767" cy="22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130">
            <a:extLst>
              <a:ext uri="{FF2B5EF4-FFF2-40B4-BE49-F238E27FC236}">
                <a16:creationId xmlns:a16="http://schemas.microsoft.com/office/drawing/2014/main" id="{84014BC8-C417-430A-A47C-56C02A6C97C5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2260524" y="3233193"/>
            <a:ext cx="71163" cy="2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131">
            <a:extLst>
              <a:ext uri="{FF2B5EF4-FFF2-40B4-BE49-F238E27FC236}">
                <a16:creationId xmlns:a16="http://schemas.microsoft.com/office/drawing/2014/main" id="{A3C85091-5AB2-46BA-A546-8C659541702E}"/>
              </a:ext>
            </a:extLst>
          </p:cNvPr>
          <p:cNvCxnSpPr>
            <a:cxnSpLocks/>
            <a:endCxn id="125" idx="7"/>
          </p:cNvCxnSpPr>
          <p:nvPr/>
        </p:nvCxnSpPr>
        <p:spPr>
          <a:xfrm flipH="1">
            <a:off x="2529641" y="3233193"/>
            <a:ext cx="78911" cy="2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4" name="Group 136">
            <a:extLst>
              <a:ext uri="{FF2B5EF4-FFF2-40B4-BE49-F238E27FC236}">
                <a16:creationId xmlns:a16="http://schemas.microsoft.com/office/drawing/2014/main" id="{D758729F-284B-4683-B79C-6FD6A0CA5624}"/>
              </a:ext>
            </a:extLst>
          </p:cNvPr>
          <p:cNvGrpSpPr/>
          <p:nvPr/>
        </p:nvGrpSpPr>
        <p:grpSpPr>
          <a:xfrm>
            <a:off x="2956048" y="3418622"/>
            <a:ext cx="279948" cy="273322"/>
            <a:chOff x="1592262" y="3429000"/>
            <a:chExt cx="365760" cy="368300"/>
          </a:xfrm>
        </p:grpSpPr>
        <p:sp>
          <p:nvSpPr>
            <p:cNvPr id="121" name="Oval 137">
              <a:extLst>
                <a:ext uri="{FF2B5EF4-FFF2-40B4-BE49-F238E27FC236}">
                  <a16:creationId xmlns:a16="http://schemas.microsoft.com/office/drawing/2014/main" id="{5926DE39-6027-4F16-9623-3C94A7604E7D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38">
                  <a:extLst>
                    <a:ext uri="{FF2B5EF4-FFF2-40B4-BE49-F238E27FC236}">
                      <a16:creationId xmlns:a16="http://schemas.microsoft.com/office/drawing/2014/main" id="{50D25D83-D188-4C6E-B160-14E3A2EF57FB}"/>
                    </a:ext>
                  </a:extLst>
                </p:cNvPr>
                <p:cNvSpPr txBox="1"/>
                <p:nvPr/>
              </p:nvSpPr>
              <p:spPr>
                <a:xfrm>
                  <a:off x="1657536" y="3468681"/>
                  <a:ext cx="232476" cy="290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66" name="TextBox 138">
                  <a:extLst>
                    <a:ext uri="{FF2B5EF4-FFF2-40B4-BE49-F238E27FC236}">
                      <a16:creationId xmlns:a16="http://schemas.microsoft.com/office/drawing/2014/main" id="{D54DF9FF-E100-1746-BD72-D56207E957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7536" y="3468681"/>
                  <a:ext cx="232476" cy="290310"/>
                </a:xfrm>
                <a:prstGeom prst="rect">
                  <a:avLst/>
                </a:prstGeom>
                <a:blipFill>
                  <a:blip r:embed="rId6"/>
                  <a:stretch>
                    <a:fillRect l="-21429" r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5" name="Straight Arrow Connector 139">
            <a:extLst>
              <a:ext uri="{FF2B5EF4-FFF2-40B4-BE49-F238E27FC236}">
                <a16:creationId xmlns:a16="http://schemas.microsoft.com/office/drawing/2014/main" id="{F21CE7FA-912F-44CB-AE00-CEA8D92655A3}"/>
              </a:ext>
            </a:extLst>
          </p:cNvPr>
          <p:cNvCxnSpPr>
            <a:cxnSpLocks/>
            <a:endCxn id="121" idx="1"/>
          </p:cNvCxnSpPr>
          <p:nvPr/>
        </p:nvCxnSpPr>
        <p:spPr>
          <a:xfrm>
            <a:off x="2942149" y="3233193"/>
            <a:ext cx="54896" cy="2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140">
            <a:extLst>
              <a:ext uri="{FF2B5EF4-FFF2-40B4-BE49-F238E27FC236}">
                <a16:creationId xmlns:a16="http://schemas.microsoft.com/office/drawing/2014/main" id="{A9C2181D-80FF-4872-B6D6-471362B7A5F7}"/>
              </a:ext>
            </a:extLst>
          </p:cNvPr>
          <p:cNvCxnSpPr>
            <a:cxnSpLocks/>
            <a:endCxn id="121" idx="7"/>
          </p:cNvCxnSpPr>
          <p:nvPr/>
        </p:nvCxnSpPr>
        <p:spPr>
          <a:xfrm flipH="1">
            <a:off x="3194999" y="3233193"/>
            <a:ext cx="95179" cy="2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Oval 169">
            <a:extLst>
              <a:ext uri="{FF2B5EF4-FFF2-40B4-BE49-F238E27FC236}">
                <a16:creationId xmlns:a16="http://schemas.microsoft.com/office/drawing/2014/main" id="{590A018D-ACBD-4A79-A6A8-9AC514E1DA06}"/>
              </a:ext>
            </a:extLst>
          </p:cNvPr>
          <p:cNvSpPr/>
          <p:nvPr/>
        </p:nvSpPr>
        <p:spPr>
          <a:xfrm>
            <a:off x="1139329" y="3919982"/>
            <a:ext cx="279948" cy="2733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98" name="Straight Arrow Connector 171">
            <a:extLst>
              <a:ext uri="{FF2B5EF4-FFF2-40B4-BE49-F238E27FC236}">
                <a16:creationId xmlns:a16="http://schemas.microsoft.com/office/drawing/2014/main" id="{D5B766DE-FA20-4B7F-9DE8-519661B15FB3}"/>
              </a:ext>
            </a:extLst>
          </p:cNvPr>
          <p:cNvCxnSpPr>
            <a:cxnSpLocks/>
            <a:stCxn id="127" idx="4"/>
            <a:endCxn id="97" idx="1"/>
          </p:cNvCxnSpPr>
          <p:nvPr/>
        </p:nvCxnSpPr>
        <p:spPr>
          <a:xfrm>
            <a:off x="871436" y="3691945"/>
            <a:ext cx="308891" cy="268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172">
            <a:extLst>
              <a:ext uri="{FF2B5EF4-FFF2-40B4-BE49-F238E27FC236}">
                <a16:creationId xmlns:a16="http://schemas.microsoft.com/office/drawing/2014/main" id="{AC3C9F5E-4E07-4FD0-8AD1-DFEFF0A71379}"/>
              </a:ext>
            </a:extLst>
          </p:cNvPr>
          <p:cNvCxnSpPr>
            <a:cxnSpLocks/>
            <a:stCxn id="123" idx="4"/>
            <a:endCxn id="97" idx="7"/>
          </p:cNvCxnSpPr>
          <p:nvPr/>
        </p:nvCxnSpPr>
        <p:spPr>
          <a:xfrm flipH="1">
            <a:off x="1378280" y="3691945"/>
            <a:ext cx="293964" cy="268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Oval 178">
            <a:extLst>
              <a:ext uri="{FF2B5EF4-FFF2-40B4-BE49-F238E27FC236}">
                <a16:creationId xmlns:a16="http://schemas.microsoft.com/office/drawing/2014/main" id="{F5338480-2DCA-4704-A19A-18DD51F9D4B0}"/>
              </a:ext>
            </a:extLst>
          </p:cNvPr>
          <p:cNvSpPr/>
          <p:nvPr/>
        </p:nvSpPr>
        <p:spPr>
          <a:xfrm>
            <a:off x="2623439" y="3902498"/>
            <a:ext cx="279948" cy="2733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101" name="Straight Arrow Connector 180">
            <a:extLst>
              <a:ext uri="{FF2B5EF4-FFF2-40B4-BE49-F238E27FC236}">
                <a16:creationId xmlns:a16="http://schemas.microsoft.com/office/drawing/2014/main" id="{8547CFA9-0CB1-4497-816B-3DA656D12566}"/>
              </a:ext>
            </a:extLst>
          </p:cNvPr>
          <p:cNvCxnSpPr>
            <a:cxnSpLocks/>
            <a:stCxn id="125" idx="4"/>
            <a:endCxn id="100" idx="1"/>
          </p:cNvCxnSpPr>
          <p:nvPr/>
        </p:nvCxnSpPr>
        <p:spPr>
          <a:xfrm>
            <a:off x="2430664" y="3691944"/>
            <a:ext cx="233773" cy="25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81">
            <a:extLst>
              <a:ext uri="{FF2B5EF4-FFF2-40B4-BE49-F238E27FC236}">
                <a16:creationId xmlns:a16="http://schemas.microsoft.com/office/drawing/2014/main" id="{0FA7FF00-0153-4A7A-B6FE-D589AE2B3C71}"/>
              </a:ext>
            </a:extLst>
          </p:cNvPr>
          <p:cNvCxnSpPr>
            <a:cxnSpLocks/>
            <a:stCxn id="121" idx="4"/>
            <a:endCxn id="100" idx="7"/>
          </p:cNvCxnSpPr>
          <p:nvPr/>
        </p:nvCxnSpPr>
        <p:spPr>
          <a:xfrm flipH="1">
            <a:off x="2862390" y="3691944"/>
            <a:ext cx="233632" cy="25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Oval 189">
            <a:extLst>
              <a:ext uri="{FF2B5EF4-FFF2-40B4-BE49-F238E27FC236}">
                <a16:creationId xmlns:a16="http://schemas.microsoft.com/office/drawing/2014/main" id="{6EFDC00F-DFCB-4E7E-A658-7CE1A80D4D43}"/>
              </a:ext>
            </a:extLst>
          </p:cNvPr>
          <p:cNvSpPr/>
          <p:nvPr/>
        </p:nvSpPr>
        <p:spPr>
          <a:xfrm>
            <a:off x="1880869" y="4378007"/>
            <a:ext cx="279948" cy="2733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104" name="Straight Arrow Connector 191">
            <a:extLst>
              <a:ext uri="{FF2B5EF4-FFF2-40B4-BE49-F238E27FC236}">
                <a16:creationId xmlns:a16="http://schemas.microsoft.com/office/drawing/2014/main" id="{DDB9760C-EA11-4CA2-B414-9EC42CC74D6F}"/>
              </a:ext>
            </a:extLst>
          </p:cNvPr>
          <p:cNvCxnSpPr>
            <a:cxnSpLocks/>
            <a:stCxn id="100" idx="4"/>
            <a:endCxn id="103" idx="7"/>
          </p:cNvCxnSpPr>
          <p:nvPr/>
        </p:nvCxnSpPr>
        <p:spPr>
          <a:xfrm flipH="1">
            <a:off x="2119820" y="4175820"/>
            <a:ext cx="643594" cy="24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92">
            <a:extLst>
              <a:ext uri="{FF2B5EF4-FFF2-40B4-BE49-F238E27FC236}">
                <a16:creationId xmlns:a16="http://schemas.microsoft.com/office/drawing/2014/main" id="{0E28571D-294C-4C4D-9285-82EE8881CAC6}"/>
              </a:ext>
            </a:extLst>
          </p:cNvPr>
          <p:cNvCxnSpPr>
            <a:cxnSpLocks/>
            <a:stCxn id="97" idx="4"/>
            <a:endCxn id="103" idx="1"/>
          </p:cNvCxnSpPr>
          <p:nvPr/>
        </p:nvCxnSpPr>
        <p:spPr>
          <a:xfrm>
            <a:off x="1279303" y="4193304"/>
            <a:ext cx="642563" cy="22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201">
            <a:extLst>
              <a:ext uri="{FF2B5EF4-FFF2-40B4-BE49-F238E27FC236}">
                <a16:creationId xmlns:a16="http://schemas.microsoft.com/office/drawing/2014/main" id="{4E518D01-214F-48F4-AADD-29ADC6D05A49}"/>
              </a:ext>
            </a:extLst>
          </p:cNvPr>
          <p:cNvCxnSpPr>
            <a:cxnSpLocks/>
            <a:stCxn id="103" idx="4"/>
          </p:cNvCxnSpPr>
          <p:nvPr/>
        </p:nvCxnSpPr>
        <p:spPr>
          <a:xfrm>
            <a:off x="2020843" y="4651329"/>
            <a:ext cx="0" cy="402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3" name="Group 127">
            <a:extLst>
              <a:ext uri="{FF2B5EF4-FFF2-40B4-BE49-F238E27FC236}">
                <a16:creationId xmlns:a16="http://schemas.microsoft.com/office/drawing/2014/main" id="{815B145A-B2BF-4687-961A-29A254A5A97D}"/>
              </a:ext>
            </a:extLst>
          </p:cNvPr>
          <p:cNvGrpSpPr/>
          <p:nvPr/>
        </p:nvGrpSpPr>
        <p:grpSpPr>
          <a:xfrm>
            <a:off x="900032" y="5897414"/>
            <a:ext cx="3130714" cy="594251"/>
            <a:chOff x="6024959" y="5573341"/>
            <a:chExt cx="4272011" cy="843581"/>
          </a:xfrm>
        </p:grpSpPr>
        <p:sp>
          <p:nvSpPr>
            <p:cNvPr id="134" name="Oval 397">
              <a:extLst>
                <a:ext uri="{FF2B5EF4-FFF2-40B4-BE49-F238E27FC236}">
                  <a16:creationId xmlns:a16="http://schemas.microsoft.com/office/drawing/2014/main" id="{B8206215-0EF8-4520-B759-5BA45EC55CF7}"/>
                </a:ext>
              </a:extLst>
            </p:cNvPr>
            <p:cNvSpPr/>
            <p:nvPr/>
          </p:nvSpPr>
          <p:spPr>
            <a:xfrm>
              <a:off x="6024959" y="5617751"/>
              <a:ext cx="274320" cy="274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398">
              <a:extLst>
                <a:ext uri="{FF2B5EF4-FFF2-40B4-BE49-F238E27FC236}">
                  <a16:creationId xmlns:a16="http://schemas.microsoft.com/office/drawing/2014/main" id="{62264501-E979-4A67-9125-0809FECA56B2}"/>
                </a:ext>
              </a:extLst>
            </p:cNvPr>
            <p:cNvSpPr/>
            <p:nvPr/>
          </p:nvSpPr>
          <p:spPr>
            <a:xfrm>
              <a:off x="6024959" y="5943963"/>
              <a:ext cx="274320" cy="27432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399">
              <a:extLst>
                <a:ext uri="{FF2B5EF4-FFF2-40B4-BE49-F238E27FC236}">
                  <a16:creationId xmlns:a16="http://schemas.microsoft.com/office/drawing/2014/main" id="{EA64A19A-9167-40D9-A1AB-7942E8C08A7D}"/>
                </a:ext>
              </a:extLst>
            </p:cNvPr>
            <p:cNvSpPr/>
            <p:nvPr/>
          </p:nvSpPr>
          <p:spPr>
            <a:xfrm>
              <a:off x="6445296" y="5573341"/>
              <a:ext cx="3851674" cy="517662"/>
            </a:xfrm>
            <a:prstGeom prst="rect">
              <a:avLst/>
            </a:prstGeom>
          </p:spPr>
          <p:txBody>
            <a:bodyPr wrap="square" lIns="80618" tIns="80618" rIns="80618" bIns="80618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ea typeface="Cambria" panose="02040503050406030204" pitchFamily="18" charset="0"/>
                  <a:cs typeface="Tahoma" panose="020B0604030504040204" pitchFamily="34" charset="0"/>
                </a:rPr>
                <a:t>Operations using DSPs</a:t>
              </a:r>
              <a:endParaRPr lang="en-US" sz="1600" dirty="0"/>
            </a:p>
          </p:txBody>
        </p:sp>
        <p:sp>
          <p:nvSpPr>
            <p:cNvPr id="137" name="Rectangle 400">
              <a:extLst>
                <a:ext uri="{FF2B5EF4-FFF2-40B4-BE49-F238E27FC236}">
                  <a16:creationId xmlns:a16="http://schemas.microsoft.com/office/drawing/2014/main" id="{80041E46-8CB4-4C91-ADE5-C30DEFE01CD4}"/>
                </a:ext>
              </a:extLst>
            </p:cNvPr>
            <p:cNvSpPr/>
            <p:nvPr/>
          </p:nvSpPr>
          <p:spPr>
            <a:xfrm>
              <a:off x="6445295" y="5899260"/>
              <a:ext cx="3713848" cy="517662"/>
            </a:xfrm>
            <a:prstGeom prst="rect">
              <a:avLst/>
            </a:prstGeom>
          </p:spPr>
          <p:txBody>
            <a:bodyPr wrap="square" lIns="80618" tIns="80618" rIns="80618" bIns="80618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ea typeface="Cambria" panose="02040503050406030204" pitchFamily="18" charset="0"/>
                  <a:cs typeface="Tahoma" panose="020B0604030504040204" pitchFamily="34" charset="0"/>
                </a:rPr>
                <a:t>Operations using LUTs</a:t>
              </a:r>
              <a:endParaRPr lang="en-US" sz="1600" dirty="0"/>
            </a:p>
          </p:txBody>
        </p:sp>
      </p:grpSp>
      <p:sp>
        <p:nvSpPr>
          <p:cNvPr id="138" name="Rectangle 418">
            <a:extLst>
              <a:ext uri="{FF2B5EF4-FFF2-40B4-BE49-F238E27FC236}">
                <a16:creationId xmlns:a16="http://schemas.microsoft.com/office/drawing/2014/main" id="{2B12D583-8F3E-44B1-A245-EC69BA112E5F}"/>
              </a:ext>
            </a:extLst>
          </p:cNvPr>
          <p:cNvSpPr/>
          <p:nvPr/>
        </p:nvSpPr>
        <p:spPr>
          <a:xfrm>
            <a:off x="2329664" y="4391966"/>
            <a:ext cx="1373213" cy="7168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80618" tIns="80618" rIns="80618" bIns="80618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b="1" dirty="0">
                <a:ea typeface="Cambria" panose="02040503050406030204" pitchFamily="18" charset="0"/>
                <a:cs typeface="Tahoma" panose="020B0604030504040204" pitchFamily="34" charset="0"/>
              </a:rPr>
              <a:t>DSP: </a:t>
            </a:r>
            <a:r>
              <a:rPr lang="en-US" altLang="zh-CN" b="1" dirty="0">
                <a:ea typeface="Cambria" panose="02040503050406030204" pitchFamily="18" charset="0"/>
                <a:cs typeface="Tahoma" panose="020B0604030504040204" pitchFamily="34" charset="0"/>
              </a:rPr>
              <a:t>4</a:t>
            </a:r>
            <a:endParaRPr lang="en-US" b="1" dirty="0"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b="1" dirty="0">
                <a:ea typeface="Cambria" panose="02040503050406030204" pitchFamily="18" charset="0"/>
                <a:cs typeface="Tahoma" panose="020B0604030504040204" pitchFamily="34" charset="0"/>
              </a:rPr>
              <a:t>Latency: 3</a:t>
            </a:r>
          </a:p>
        </p:txBody>
      </p:sp>
      <p:sp>
        <p:nvSpPr>
          <p:cNvPr id="139" name="Rectangle 420">
            <a:extLst>
              <a:ext uri="{FF2B5EF4-FFF2-40B4-BE49-F238E27FC236}">
                <a16:creationId xmlns:a16="http://schemas.microsoft.com/office/drawing/2014/main" id="{4BB83624-CCA9-4D0C-BA69-2FD3D2889A2D}"/>
              </a:ext>
            </a:extLst>
          </p:cNvPr>
          <p:cNvSpPr/>
          <p:nvPr/>
        </p:nvSpPr>
        <p:spPr>
          <a:xfrm>
            <a:off x="820421" y="5544662"/>
            <a:ext cx="2822673" cy="415187"/>
          </a:xfrm>
          <a:prstGeom prst="rect">
            <a:avLst/>
          </a:prstGeom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(a) HLS default 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445">
                <a:extLst>
                  <a:ext uri="{FF2B5EF4-FFF2-40B4-BE49-F238E27FC236}">
                    <a16:creationId xmlns:a16="http://schemas.microsoft.com/office/drawing/2014/main" id="{05C2315A-9FFD-4CE6-8DEB-6A328D6A680C}"/>
                  </a:ext>
                </a:extLst>
              </p:cNvPr>
              <p:cNvSpPr txBox="1"/>
              <p:nvPr/>
            </p:nvSpPr>
            <p:spPr>
              <a:xfrm>
                <a:off x="1939988" y="4382527"/>
                <a:ext cx="172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1" name="TextBox 445">
                <a:extLst>
                  <a:ext uri="{FF2B5EF4-FFF2-40B4-BE49-F238E27FC236}">
                    <a16:creationId xmlns:a16="http://schemas.microsoft.com/office/drawing/2014/main" id="{05C2315A-9FFD-4CE6-8DEB-6A328D6A6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988" y="4382527"/>
                <a:ext cx="172560" cy="276999"/>
              </a:xfrm>
              <a:prstGeom prst="rect">
                <a:avLst/>
              </a:prstGeom>
              <a:blipFill>
                <a:blip r:embed="rId7"/>
                <a:stretch>
                  <a:fillRect l="-41379" r="-4137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4" name="Group 101">
            <a:extLst>
              <a:ext uri="{FF2B5EF4-FFF2-40B4-BE49-F238E27FC236}">
                <a16:creationId xmlns:a16="http://schemas.microsoft.com/office/drawing/2014/main" id="{5336A600-A3E4-4912-86F2-73CC8277087B}"/>
              </a:ext>
            </a:extLst>
          </p:cNvPr>
          <p:cNvGrpSpPr/>
          <p:nvPr/>
        </p:nvGrpSpPr>
        <p:grpSpPr>
          <a:xfrm>
            <a:off x="4208613" y="3333080"/>
            <a:ext cx="2741951" cy="1879329"/>
            <a:chOff x="5572065" y="683005"/>
            <a:chExt cx="3813651" cy="2545299"/>
          </a:xfrm>
        </p:grpSpPr>
        <p:cxnSp>
          <p:nvCxnSpPr>
            <p:cNvPr id="190" name="Straight Connector 396">
              <a:extLst>
                <a:ext uri="{FF2B5EF4-FFF2-40B4-BE49-F238E27FC236}">
                  <a16:creationId xmlns:a16="http://schemas.microsoft.com/office/drawing/2014/main" id="{E0F98B7E-A1B0-45D3-9532-E38A6A46F85B}"/>
                </a:ext>
              </a:extLst>
            </p:cNvPr>
            <p:cNvCxnSpPr>
              <a:cxnSpLocks/>
            </p:cNvCxnSpPr>
            <p:nvPr/>
          </p:nvCxnSpPr>
          <p:spPr>
            <a:xfrm>
              <a:off x="5572065" y="3228304"/>
              <a:ext cx="3813651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1" name="Straight Connector 387">
              <a:extLst>
                <a:ext uri="{FF2B5EF4-FFF2-40B4-BE49-F238E27FC236}">
                  <a16:creationId xmlns:a16="http://schemas.microsoft.com/office/drawing/2014/main" id="{C4095697-5858-46EB-9042-F5FAD0BF8F1D}"/>
                </a:ext>
              </a:extLst>
            </p:cNvPr>
            <p:cNvCxnSpPr>
              <a:cxnSpLocks/>
            </p:cNvCxnSpPr>
            <p:nvPr/>
          </p:nvCxnSpPr>
          <p:spPr>
            <a:xfrm>
              <a:off x="5572065" y="683005"/>
              <a:ext cx="3813651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2" name="Straight Connector 388">
              <a:extLst>
                <a:ext uri="{FF2B5EF4-FFF2-40B4-BE49-F238E27FC236}">
                  <a16:creationId xmlns:a16="http://schemas.microsoft.com/office/drawing/2014/main" id="{6225848B-AD2C-412C-AEC3-F0C5A30AEAE6}"/>
                </a:ext>
              </a:extLst>
            </p:cNvPr>
            <p:cNvCxnSpPr>
              <a:cxnSpLocks/>
            </p:cNvCxnSpPr>
            <p:nvPr/>
          </p:nvCxnSpPr>
          <p:spPr>
            <a:xfrm>
              <a:off x="5572065" y="1323014"/>
              <a:ext cx="3813651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3" name="Straight Connector 389">
              <a:extLst>
                <a:ext uri="{FF2B5EF4-FFF2-40B4-BE49-F238E27FC236}">
                  <a16:creationId xmlns:a16="http://schemas.microsoft.com/office/drawing/2014/main" id="{900CFF93-9993-4A52-A0B5-D96BC822B50A}"/>
                </a:ext>
              </a:extLst>
            </p:cNvPr>
            <p:cNvCxnSpPr>
              <a:cxnSpLocks/>
            </p:cNvCxnSpPr>
            <p:nvPr/>
          </p:nvCxnSpPr>
          <p:spPr>
            <a:xfrm>
              <a:off x="5572065" y="2603033"/>
              <a:ext cx="3813651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Straight Connector 390">
              <a:extLst>
                <a:ext uri="{FF2B5EF4-FFF2-40B4-BE49-F238E27FC236}">
                  <a16:creationId xmlns:a16="http://schemas.microsoft.com/office/drawing/2014/main" id="{422E2BDE-D9A8-438C-9843-55BFE273A363}"/>
                </a:ext>
              </a:extLst>
            </p:cNvPr>
            <p:cNvCxnSpPr>
              <a:cxnSpLocks/>
            </p:cNvCxnSpPr>
            <p:nvPr/>
          </p:nvCxnSpPr>
          <p:spPr>
            <a:xfrm>
              <a:off x="5572065" y="1963024"/>
              <a:ext cx="3813651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5" name="Group 183">
            <a:extLst>
              <a:ext uri="{FF2B5EF4-FFF2-40B4-BE49-F238E27FC236}">
                <a16:creationId xmlns:a16="http://schemas.microsoft.com/office/drawing/2014/main" id="{936B14FF-87AB-49E2-AD18-9517C6B40D31}"/>
              </a:ext>
            </a:extLst>
          </p:cNvPr>
          <p:cNvGrpSpPr/>
          <p:nvPr/>
        </p:nvGrpSpPr>
        <p:grpSpPr>
          <a:xfrm>
            <a:off x="4371054" y="3400977"/>
            <a:ext cx="267512" cy="271935"/>
            <a:chOff x="1592262" y="3429000"/>
            <a:chExt cx="365760" cy="368300"/>
          </a:xfrm>
        </p:grpSpPr>
        <p:sp>
          <p:nvSpPr>
            <p:cNvPr id="188" name="Oval 245">
              <a:extLst>
                <a:ext uri="{FF2B5EF4-FFF2-40B4-BE49-F238E27FC236}">
                  <a16:creationId xmlns:a16="http://schemas.microsoft.com/office/drawing/2014/main" id="{E7D43EA5-1359-4A75-A729-39B969CDA8CC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246">
                  <a:extLst>
                    <a:ext uri="{FF2B5EF4-FFF2-40B4-BE49-F238E27FC236}">
                      <a16:creationId xmlns:a16="http://schemas.microsoft.com/office/drawing/2014/main" id="{0DBB4A42-79F1-414B-BE50-0E8C542366CD}"/>
                    </a:ext>
                  </a:extLst>
                </p:cNvPr>
                <p:cNvSpPr txBox="1"/>
                <p:nvPr/>
              </p:nvSpPr>
              <p:spPr>
                <a:xfrm>
                  <a:off x="1651768" y="3460413"/>
                  <a:ext cx="243283" cy="291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33" name="TextBox 246">
                  <a:extLst>
                    <a:ext uri="{FF2B5EF4-FFF2-40B4-BE49-F238E27FC236}">
                      <a16:creationId xmlns:a16="http://schemas.microsoft.com/office/drawing/2014/main" id="{B15819BB-CE9F-6A4A-9DE1-C7404B6963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1768" y="3460413"/>
                  <a:ext cx="243283" cy="291790"/>
                </a:xfrm>
                <a:prstGeom prst="rect">
                  <a:avLst/>
                </a:prstGeom>
                <a:blipFill>
                  <a:blip r:embed="rId10"/>
                  <a:stretch>
                    <a:fillRect l="-13333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6" name="Group 184">
            <a:extLst>
              <a:ext uri="{FF2B5EF4-FFF2-40B4-BE49-F238E27FC236}">
                <a16:creationId xmlns:a16="http://schemas.microsoft.com/office/drawing/2014/main" id="{0C658EC3-0348-4D4B-A88F-6215E68719BD}"/>
              </a:ext>
            </a:extLst>
          </p:cNvPr>
          <p:cNvGrpSpPr/>
          <p:nvPr/>
        </p:nvGrpSpPr>
        <p:grpSpPr>
          <a:xfrm>
            <a:off x="5861016" y="3893274"/>
            <a:ext cx="267512" cy="271935"/>
            <a:chOff x="1592262" y="3429000"/>
            <a:chExt cx="365760" cy="368300"/>
          </a:xfrm>
        </p:grpSpPr>
        <p:sp>
          <p:nvSpPr>
            <p:cNvPr id="186" name="Oval 243">
              <a:extLst>
                <a:ext uri="{FF2B5EF4-FFF2-40B4-BE49-F238E27FC236}">
                  <a16:creationId xmlns:a16="http://schemas.microsoft.com/office/drawing/2014/main" id="{406AC4CC-FC6C-4CF8-9B4E-DD125EA8CF82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244">
                  <a:extLst>
                    <a:ext uri="{FF2B5EF4-FFF2-40B4-BE49-F238E27FC236}">
                      <a16:creationId xmlns:a16="http://schemas.microsoft.com/office/drawing/2014/main" id="{3E18B307-B641-4625-AB88-7BB0AEBBE3AA}"/>
                    </a:ext>
                  </a:extLst>
                </p:cNvPr>
                <p:cNvSpPr txBox="1"/>
                <p:nvPr/>
              </p:nvSpPr>
              <p:spPr>
                <a:xfrm>
                  <a:off x="1659201" y="3465683"/>
                  <a:ext cx="243283" cy="291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31" name="TextBox 244">
                  <a:extLst>
                    <a:ext uri="{FF2B5EF4-FFF2-40B4-BE49-F238E27FC236}">
                      <a16:creationId xmlns:a16="http://schemas.microsoft.com/office/drawing/2014/main" id="{594B0E19-804F-8544-920A-49FF1FF195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201" y="3465683"/>
                  <a:ext cx="243283" cy="291790"/>
                </a:xfrm>
                <a:prstGeom prst="rect">
                  <a:avLst/>
                </a:prstGeom>
                <a:blipFill>
                  <a:blip r:embed="rId11"/>
                  <a:stretch>
                    <a:fillRect l="-21429" r="-21429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Group 185">
            <a:extLst>
              <a:ext uri="{FF2B5EF4-FFF2-40B4-BE49-F238E27FC236}">
                <a16:creationId xmlns:a16="http://schemas.microsoft.com/office/drawing/2014/main" id="{84634B17-CF04-48BD-886F-B39F90DC001C}"/>
              </a:ext>
            </a:extLst>
          </p:cNvPr>
          <p:cNvGrpSpPr/>
          <p:nvPr/>
        </p:nvGrpSpPr>
        <p:grpSpPr>
          <a:xfrm>
            <a:off x="5136288" y="3400977"/>
            <a:ext cx="267512" cy="271935"/>
            <a:chOff x="1592262" y="3429000"/>
            <a:chExt cx="365760" cy="368300"/>
          </a:xfrm>
        </p:grpSpPr>
        <p:sp>
          <p:nvSpPr>
            <p:cNvPr id="184" name="Oval 241">
              <a:extLst>
                <a:ext uri="{FF2B5EF4-FFF2-40B4-BE49-F238E27FC236}">
                  <a16:creationId xmlns:a16="http://schemas.microsoft.com/office/drawing/2014/main" id="{33DB729E-40AD-4402-B36A-B8B70A5DAEB2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242">
                  <a:extLst>
                    <a:ext uri="{FF2B5EF4-FFF2-40B4-BE49-F238E27FC236}">
                      <a16:creationId xmlns:a16="http://schemas.microsoft.com/office/drawing/2014/main" id="{EA71C4A4-1D83-4809-973D-779E71D73911}"/>
                    </a:ext>
                  </a:extLst>
                </p:cNvPr>
                <p:cNvSpPr txBox="1"/>
                <p:nvPr/>
              </p:nvSpPr>
              <p:spPr>
                <a:xfrm>
                  <a:off x="1654064" y="3463033"/>
                  <a:ext cx="243283" cy="291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29" name="TextBox 242">
                  <a:extLst>
                    <a:ext uri="{FF2B5EF4-FFF2-40B4-BE49-F238E27FC236}">
                      <a16:creationId xmlns:a16="http://schemas.microsoft.com/office/drawing/2014/main" id="{2C3023A8-E254-4546-A629-1F3FDA965C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4064" y="3463033"/>
                  <a:ext cx="243283" cy="291790"/>
                </a:xfrm>
                <a:prstGeom prst="rect">
                  <a:avLst/>
                </a:prstGeom>
                <a:blipFill>
                  <a:blip r:embed="rId12"/>
                  <a:stretch>
                    <a:fillRect l="-13333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Straight Arrow Connector 187">
            <a:extLst>
              <a:ext uri="{FF2B5EF4-FFF2-40B4-BE49-F238E27FC236}">
                <a16:creationId xmlns:a16="http://schemas.microsoft.com/office/drawing/2014/main" id="{8477C4BB-C43C-4D10-968B-FD107475C0BD}"/>
              </a:ext>
            </a:extLst>
          </p:cNvPr>
          <p:cNvCxnSpPr>
            <a:cxnSpLocks/>
            <a:endCxn id="188" idx="1"/>
          </p:cNvCxnSpPr>
          <p:nvPr/>
        </p:nvCxnSpPr>
        <p:spPr>
          <a:xfrm>
            <a:off x="4329550" y="3169964"/>
            <a:ext cx="80679" cy="27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93">
            <a:extLst>
              <a:ext uri="{FF2B5EF4-FFF2-40B4-BE49-F238E27FC236}">
                <a16:creationId xmlns:a16="http://schemas.microsoft.com/office/drawing/2014/main" id="{15A62ADF-2E07-48DE-B105-57EB3BF75AD6}"/>
              </a:ext>
            </a:extLst>
          </p:cNvPr>
          <p:cNvCxnSpPr>
            <a:cxnSpLocks/>
            <a:endCxn id="188" idx="7"/>
          </p:cNvCxnSpPr>
          <p:nvPr/>
        </p:nvCxnSpPr>
        <p:spPr>
          <a:xfrm flipH="1">
            <a:off x="4599389" y="3169964"/>
            <a:ext cx="83413" cy="27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94">
            <a:extLst>
              <a:ext uri="{FF2B5EF4-FFF2-40B4-BE49-F238E27FC236}">
                <a16:creationId xmlns:a16="http://schemas.microsoft.com/office/drawing/2014/main" id="{B50634A0-2D16-4C3D-89EE-5CDDA9117278}"/>
              </a:ext>
            </a:extLst>
          </p:cNvPr>
          <p:cNvCxnSpPr>
            <a:cxnSpLocks/>
            <a:endCxn id="184" idx="1"/>
          </p:cNvCxnSpPr>
          <p:nvPr/>
        </p:nvCxnSpPr>
        <p:spPr>
          <a:xfrm>
            <a:off x="5077423" y="3169964"/>
            <a:ext cx="98041" cy="27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99">
            <a:extLst>
              <a:ext uri="{FF2B5EF4-FFF2-40B4-BE49-F238E27FC236}">
                <a16:creationId xmlns:a16="http://schemas.microsoft.com/office/drawing/2014/main" id="{4234C6D3-EF4A-4E8A-9DAE-DEA81D370168}"/>
              </a:ext>
            </a:extLst>
          </p:cNvPr>
          <p:cNvCxnSpPr>
            <a:cxnSpLocks/>
            <a:endCxn id="184" idx="7"/>
          </p:cNvCxnSpPr>
          <p:nvPr/>
        </p:nvCxnSpPr>
        <p:spPr>
          <a:xfrm flipH="1">
            <a:off x="5364624" y="3169964"/>
            <a:ext cx="86735" cy="27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200">
            <a:extLst>
              <a:ext uri="{FF2B5EF4-FFF2-40B4-BE49-F238E27FC236}">
                <a16:creationId xmlns:a16="http://schemas.microsoft.com/office/drawing/2014/main" id="{DE899701-787C-4E8F-B95D-59A15F1F5535}"/>
              </a:ext>
            </a:extLst>
          </p:cNvPr>
          <p:cNvCxnSpPr>
            <a:cxnSpLocks/>
            <a:endCxn id="186" idx="1"/>
          </p:cNvCxnSpPr>
          <p:nvPr/>
        </p:nvCxnSpPr>
        <p:spPr>
          <a:xfrm>
            <a:off x="5808282" y="3660723"/>
            <a:ext cx="91910" cy="27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202">
            <a:extLst>
              <a:ext uri="{FF2B5EF4-FFF2-40B4-BE49-F238E27FC236}">
                <a16:creationId xmlns:a16="http://schemas.microsoft.com/office/drawing/2014/main" id="{E847C440-64FA-4333-B131-A559D902535B}"/>
              </a:ext>
            </a:extLst>
          </p:cNvPr>
          <p:cNvCxnSpPr>
            <a:cxnSpLocks/>
            <a:endCxn id="186" idx="7"/>
          </p:cNvCxnSpPr>
          <p:nvPr/>
        </p:nvCxnSpPr>
        <p:spPr>
          <a:xfrm flipH="1">
            <a:off x="6089352" y="3662260"/>
            <a:ext cx="75406" cy="27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5" name="Group 203">
            <a:extLst>
              <a:ext uri="{FF2B5EF4-FFF2-40B4-BE49-F238E27FC236}">
                <a16:creationId xmlns:a16="http://schemas.microsoft.com/office/drawing/2014/main" id="{58FC2B49-B4E9-40EB-863B-C1718EFA7A19}"/>
              </a:ext>
            </a:extLst>
          </p:cNvPr>
          <p:cNvGrpSpPr/>
          <p:nvPr/>
        </p:nvGrpSpPr>
        <p:grpSpPr>
          <a:xfrm>
            <a:off x="6496816" y="3893274"/>
            <a:ext cx="267512" cy="271935"/>
            <a:chOff x="1592262" y="3429000"/>
            <a:chExt cx="365760" cy="368300"/>
          </a:xfrm>
        </p:grpSpPr>
        <p:sp>
          <p:nvSpPr>
            <p:cNvPr id="182" name="Oval 239">
              <a:extLst>
                <a:ext uri="{FF2B5EF4-FFF2-40B4-BE49-F238E27FC236}">
                  <a16:creationId xmlns:a16="http://schemas.microsoft.com/office/drawing/2014/main" id="{5A896738-D61C-488D-B89D-79CF60C5BB4C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240">
                  <a:extLst>
                    <a:ext uri="{FF2B5EF4-FFF2-40B4-BE49-F238E27FC236}">
                      <a16:creationId xmlns:a16="http://schemas.microsoft.com/office/drawing/2014/main" id="{514BFFDD-C7A3-4E06-A06B-78FF5144E9C9}"/>
                    </a:ext>
                  </a:extLst>
                </p:cNvPr>
                <p:cNvSpPr txBox="1"/>
                <p:nvPr/>
              </p:nvSpPr>
              <p:spPr>
                <a:xfrm>
                  <a:off x="1656898" y="3468682"/>
                  <a:ext cx="243283" cy="291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27" name="TextBox 240">
                  <a:extLst>
                    <a:ext uri="{FF2B5EF4-FFF2-40B4-BE49-F238E27FC236}">
                      <a16:creationId xmlns:a16="http://schemas.microsoft.com/office/drawing/2014/main" id="{DD00C75A-ED17-9D41-B21A-CD5E86D50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6898" y="3468682"/>
                  <a:ext cx="243283" cy="291790"/>
                </a:xfrm>
                <a:prstGeom prst="rect">
                  <a:avLst/>
                </a:prstGeom>
                <a:blipFill>
                  <a:blip r:embed="rId13"/>
                  <a:stretch>
                    <a:fillRect l="-13333" r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6" name="Straight Arrow Connector 204">
            <a:extLst>
              <a:ext uri="{FF2B5EF4-FFF2-40B4-BE49-F238E27FC236}">
                <a16:creationId xmlns:a16="http://schemas.microsoft.com/office/drawing/2014/main" id="{F9850903-7CC9-4ABA-812C-738BB204B646}"/>
              </a:ext>
            </a:extLst>
          </p:cNvPr>
          <p:cNvCxnSpPr>
            <a:cxnSpLocks/>
            <a:endCxn id="182" idx="1"/>
          </p:cNvCxnSpPr>
          <p:nvPr/>
        </p:nvCxnSpPr>
        <p:spPr>
          <a:xfrm>
            <a:off x="6483535" y="3662260"/>
            <a:ext cx="52457" cy="27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205">
            <a:extLst>
              <a:ext uri="{FF2B5EF4-FFF2-40B4-BE49-F238E27FC236}">
                <a16:creationId xmlns:a16="http://schemas.microsoft.com/office/drawing/2014/main" id="{032FC106-BAA6-466C-8491-D82E7B2705C6}"/>
              </a:ext>
            </a:extLst>
          </p:cNvPr>
          <p:cNvCxnSpPr>
            <a:cxnSpLocks/>
            <a:endCxn id="182" idx="7"/>
          </p:cNvCxnSpPr>
          <p:nvPr/>
        </p:nvCxnSpPr>
        <p:spPr>
          <a:xfrm flipH="1">
            <a:off x="6725153" y="3662260"/>
            <a:ext cx="90951" cy="27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Oval 207">
            <a:extLst>
              <a:ext uri="{FF2B5EF4-FFF2-40B4-BE49-F238E27FC236}">
                <a16:creationId xmlns:a16="http://schemas.microsoft.com/office/drawing/2014/main" id="{56B4243E-6CF5-442A-B44A-2BECB54788B9}"/>
              </a:ext>
            </a:extLst>
          </p:cNvPr>
          <p:cNvSpPr/>
          <p:nvPr/>
        </p:nvSpPr>
        <p:spPr>
          <a:xfrm>
            <a:off x="4760802" y="3908001"/>
            <a:ext cx="267512" cy="27193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9" name="Straight Arrow Connector 208">
            <a:extLst>
              <a:ext uri="{FF2B5EF4-FFF2-40B4-BE49-F238E27FC236}">
                <a16:creationId xmlns:a16="http://schemas.microsoft.com/office/drawing/2014/main" id="{0EF7A301-CFA1-4DBA-A2F6-F43C1CAFE215}"/>
              </a:ext>
            </a:extLst>
          </p:cNvPr>
          <p:cNvCxnSpPr>
            <a:cxnSpLocks/>
            <a:stCxn id="188" idx="4"/>
            <a:endCxn id="158" idx="1"/>
          </p:cNvCxnSpPr>
          <p:nvPr/>
        </p:nvCxnSpPr>
        <p:spPr>
          <a:xfrm>
            <a:off x="4504810" y="3672913"/>
            <a:ext cx="295169" cy="274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209">
            <a:extLst>
              <a:ext uri="{FF2B5EF4-FFF2-40B4-BE49-F238E27FC236}">
                <a16:creationId xmlns:a16="http://schemas.microsoft.com/office/drawing/2014/main" id="{1CC0DAA3-1E9F-497A-98F7-9ABBDF830D49}"/>
              </a:ext>
            </a:extLst>
          </p:cNvPr>
          <p:cNvCxnSpPr>
            <a:cxnSpLocks/>
            <a:stCxn id="184" idx="4"/>
            <a:endCxn id="158" idx="7"/>
          </p:cNvCxnSpPr>
          <p:nvPr/>
        </p:nvCxnSpPr>
        <p:spPr>
          <a:xfrm flipH="1">
            <a:off x="4989139" y="3672913"/>
            <a:ext cx="280905" cy="274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Oval 213">
            <a:extLst>
              <a:ext uri="{FF2B5EF4-FFF2-40B4-BE49-F238E27FC236}">
                <a16:creationId xmlns:a16="http://schemas.microsoft.com/office/drawing/2014/main" id="{4A67C056-D36F-471C-9343-C84162E53643}"/>
              </a:ext>
            </a:extLst>
          </p:cNvPr>
          <p:cNvSpPr/>
          <p:nvPr/>
        </p:nvSpPr>
        <p:spPr>
          <a:xfrm>
            <a:off x="6178983" y="4387591"/>
            <a:ext cx="267512" cy="27193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62" name="Straight Arrow Connector 214">
            <a:extLst>
              <a:ext uri="{FF2B5EF4-FFF2-40B4-BE49-F238E27FC236}">
                <a16:creationId xmlns:a16="http://schemas.microsoft.com/office/drawing/2014/main" id="{80E39B02-31DB-4CE4-8601-E3A450843FCE}"/>
              </a:ext>
            </a:extLst>
          </p:cNvPr>
          <p:cNvCxnSpPr>
            <a:cxnSpLocks/>
            <a:stCxn id="186" idx="4"/>
            <a:endCxn id="161" idx="1"/>
          </p:cNvCxnSpPr>
          <p:nvPr/>
        </p:nvCxnSpPr>
        <p:spPr>
          <a:xfrm>
            <a:off x="5994772" y="4165209"/>
            <a:ext cx="223388" cy="262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216">
            <a:extLst>
              <a:ext uri="{FF2B5EF4-FFF2-40B4-BE49-F238E27FC236}">
                <a16:creationId xmlns:a16="http://schemas.microsoft.com/office/drawing/2014/main" id="{8402D4FE-D14A-4646-9500-2082B884BD1D}"/>
              </a:ext>
            </a:extLst>
          </p:cNvPr>
          <p:cNvCxnSpPr>
            <a:cxnSpLocks/>
            <a:stCxn id="182" idx="4"/>
            <a:endCxn id="161" idx="7"/>
          </p:cNvCxnSpPr>
          <p:nvPr/>
        </p:nvCxnSpPr>
        <p:spPr>
          <a:xfrm flipH="1">
            <a:off x="6407319" y="4165209"/>
            <a:ext cx="223253" cy="262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Oval 221">
            <a:extLst>
              <a:ext uri="{FF2B5EF4-FFF2-40B4-BE49-F238E27FC236}">
                <a16:creationId xmlns:a16="http://schemas.microsoft.com/office/drawing/2014/main" id="{49DC0349-71D9-4586-88DE-909476BDBC0A}"/>
              </a:ext>
            </a:extLst>
          </p:cNvPr>
          <p:cNvSpPr/>
          <p:nvPr/>
        </p:nvSpPr>
        <p:spPr>
          <a:xfrm>
            <a:off x="5421224" y="4865802"/>
            <a:ext cx="267512" cy="27193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65" name="Straight Arrow Connector 222">
            <a:extLst>
              <a:ext uri="{FF2B5EF4-FFF2-40B4-BE49-F238E27FC236}">
                <a16:creationId xmlns:a16="http://schemas.microsoft.com/office/drawing/2014/main" id="{D6D9A2E2-D5B4-4AFE-8C67-E1F67B9DAF02}"/>
              </a:ext>
            </a:extLst>
          </p:cNvPr>
          <p:cNvCxnSpPr>
            <a:cxnSpLocks/>
            <a:stCxn id="161" idx="4"/>
            <a:endCxn id="164" idx="6"/>
          </p:cNvCxnSpPr>
          <p:nvPr/>
        </p:nvCxnSpPr>
        <p:spPr>
          <a:xfrm flipH="1">
            <a:off x="5688736" y="4659526"/>
            <a:ext cx="624003" cy="34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223">
            <a:extLst>
              <a:ext uri="{FF2B5EF4-FFF2-40B4-BE49-F238E27FC236}">
                <a16:creationId xmlns:a16="http://schemas.microsoft.com/office/drawing/2014/main" id="{D55CDEC8-47E5-41C8-B267-0B9194354187}"/>
              </a:ext>
            </a:extLst>
          </p:cNvPr>
          <p:cNvCxnSpPr>
            <a:cxnSpLocks/>
            <a:stCxn id="158" idx="4"/>
            <a:endCxn id="164" idx="1"/>
          </p:cNvCxnSpPr>
          <p:nvPr/>
        </p:nvCxnSpPr>
        <p:spPr>
          <a:xfrm>
            <a:off x="4894559" y="4179936"/>
            <a:ext cx="565841" cy="72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224">
            <a:extLst>
              <a:ext uri="{FF2B5EF4-FFF2-40B4-BE49-F238E27FC236}">
                <a16:creationId xmlns:a16="http://schemas.microsoft.com/office/drawing/2014/main" id="{1DC36FB6-6AB2-487F-992D-760B57902E93}"/>
              </a:ext>
            </a:extLst>
          </p:cNvPr>
          <p:cNvCxnSpPr>
            <a:cxnSpLocks/>
            <a:stCxn id="164" idx="4"/>
          </p:cNvCxnSpPr>
          <p:nvPr/>
        </p:nvCxnSpPr>
        <p:spPr>
          <a:xfrm>
            <a:off x="5554980" y="5137737"/>
            <a:ext cx="0" cy="307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Rectangle 410">
            <a:extLst>
              <a:ext uri="{FF2B5EF4-FFF2-40B4-BE49-F238E27FC236}">
                <a16:creationId xmlns:a16="http://schemas.microsoft.com/office/drawing/2014/main" id="{EDCCABB1-2862-4B11-BA50-95B3EA7FDD67}"/>
              </a:ext>
            </a:extLst>
          </p:cNvPr>
          <p:cNvSpPr/>
          <p:nvPr/>
        </p:nvSpPr>
        <p:spPr>
          <a:xfrm>
            <a:off x="6534311" y="4391966"/>
            <a:ext cx="1373213" cy="7168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80618" tIns="80618" rIns="80618" bIns="80618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b="1" dirty="0">
                <a:ea typeface="Cambria" panose="02040503050406030204" pitchFamily="18" charset="0"/>
                <a:cs typeface="Tahoma" panose="020B0604030504040204" pitchFamily="34" charset="0"/>
              </a:rPr>
              <a:t>DSP: 2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b="1" dirty="0">
                <a:ea typeface="Cambria" panose="02040503050406030204" pitchFamily="18" charset="0"/>
                <a:cs typeface="Tahoma" panose="020B0604030504040204" pitchFamily="34" charset="0"/>
              </a:rPr>
              <a:t>Latency: 4</a:t>
            </a:r>
          </a:p>
        </p:txBody>
      </p:sp>
      <p:sp>
        <p:nvSpPr>
          <p:cNvPr id="196" name="Rectangle 411">
            <a:extLst>
              <a:ext uri="{FF2B5EF4-FFF2-40B4-BE49-F238E27FC236}">
                <a16:creationId xmlns:a16="http://schemas.microsoft.com/office/drawing/2014/main" id="{F19F3574-1521-4DD9-A400-00C5989091DE}"/>
              </a:ext>
            </a:extLst>
          </p:cNvPr>
          <p:cNvSpPr/>
          <p:nvPr/>
        </p:nvSpPr>
        <p:spPr>
          <a:xfrm>
            <a:off x="4418397" y="5554028"/>
            <a:ext cx="2540677" cy="661409"/>
          </a:xfrm>
          <a:prstGeom prst="rect">
            <a:avLst/>
          </a:prstGeom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(b) HLS solution with naïve constraints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447">
                <a:extLst>
                  <a:ext uri="{FF2B5EF4-FFF2-40B4-BE49-F238E27FC236}">
                    <a16:creationId xmlns:a16="http://schemas.microsoft.com/office/drawing/2014/main" id="{25642641-B037-4BBA-8112-AD7CB252C093}"/>
                  </a:ext>
                </a:extLst>
              </p:cNvPr>
              <p:cNvSpPr txBox="1"/>
              <p:nvPr/>
            </p:nvSpPr>
            <p:spPr>
              <a:xfrm>
                <a:off x="4798486" y="3902641"/>
                <a:ext cx="1316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0" name="TextBox 447">
                <a:extLst>
                  <a:ext uri="{FF2B5EF4-FFF2-40B4-BE49-F238E27FC236}">
                    <a16:creationId xmlns:a16="http://schemas.microsoft.com/office/drawing/2014/main" id="{25642641-B037-4BBA-8112-AD7CB252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486" y="3902641"/>
                <a:ext cx="131650" cy="276999"/>
              </a:xfrm>
              <a:prstGeom prst="rect">
                <a:avLst/>
              </a:prstGeom>
              <a:blipFill>
                <a:blip r:embed="rId14"/>
                <a:stretch>
                  <a:fillRect l="-54545" r="-8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449">
                <a:extLst>
                  <a:ext uri="{FF2B5EF4-FFF2-40B4-BE49-F238E27FC236}">
                    <a16:creationId xmlns:a16="http://schemas.microsoft.com/office/drawing/2014/main" id="{01D24DCD-948A-4D98-B388-7058BF64A060}"/>
                  </a:ext>
                </a:extLst>
              </p:cNvPr>
              <p:cNvSpPr txBox="1"/>
              <p:nvPr/>
            </p:nvSpPr>
            <p:spPr>
              <a:xfrm>
                <a:off x="6222502" y="4375297"/>
                <a:ext cx="1316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1" name="TextBox 449">
                <a:extLst>
                  <a:ext uri="{FF2B5EF4-FFF2-40B4-BE49-F238E27FC236}">
                    <a16:creationId xmlns:a16="http://schemas.microsoft.com/office/drawing/2014/main" id="{01D24DCD-948A-4D98-B388-7058BF64A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02" y="4375297"/>
                <a:ext cx="131650" cy="276999"/>
              </a:xfrm>
              <a:prstGeom prst="rect">
                <a:avLst/>
              </a:prstGeom>
              <a:blipFill>
                <a:blip r:embed="rId15"/>
                <a:stretch>
                  <a:fillRect l="-61905" r="-9047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450">
                <a:extLst>
                  <a:ext uri="{FF2B5EF4-FFF2-40B4-BE49-F238E27FC236}">
                    <a16:creationId xmlns:a16="http://schemas.microsoft.com/office/drawing/2014/main" id="{D5B8A33F-2E77-4501-9CBC-37D949E8CA74}"/>
                  </a:ext>
                </a:extLst>
              </p:cNvPr>
              <p:cNvSpPr txBox="1"/>
              <p:nvPr/>
            </p:nvSpPr>
            <p:spPr>
              <a:xfrm>
                <a:off x="5466855" y="4854377"/>
                <a:ext cx="1316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2" name="TextBox 450">
                <a:extLst>
                  <a:ext uri="{FF2B5EF4-FFF2-40B4-BE49-F238E27FC236}">
                    <a16:creationId xmlns:a16="http://schemas.microsoft.com/office/drawing/2014/main" id="{D5B8A33F-2E77-4501-9CBC-37D949E8C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855" y="4854377"/>
                <a:ext cx="131650" cy="276999"/>
              </a:xfrm>
              <a:prstGeom prst="rect">
                <a:avLst/>
              </a:prstGeom>
              <a:blipFill>
                <a:blip r:embed="rId16"/>
                <a:stretch>
                  <a:fillRect l="-61905" r="-9047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445">
                <a:extLst>
                  <a:ext uri="{FF2B5EF4-FFF2-40B4-BE49-F238E27FC236}">
                    <a16:creationId xmlns:a16="http://schemas.microsoft.com/office/drawing/2014/main" id="{3E32350D-B2B1-45CD-BB0C-FFB96D9C8E11}"/>
                  </a:ext>
                </a:extLst>
              </p:cNvPr>
              <p:cNvSpPr txBox="1"/>
              <p:nvPr/>
            </p:nvSpPr>
            <p:spPr>
              <a:xfrm>
                <a:off x="2690200" y="3893274"/>
                <a:ext cx="172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5" name="TextBox 445">
                <a:extLst>
                  <a:ext uri="{FF2B5EF4-FFF2-40B4-BE49-F238E27FC236}">
                    <a16:creationId xmlns:a16="http://schemas.microsoft.com/office/drawing/2014/main" id="{3E32350D-B2B1-45CD-BB0C-FFB96D9C8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200" y="3893274"/>
                <a:ext cx="172560" cy="276999"/>
              </a:xfrm>
              <a:prstGeom prst="rect">
                <a:avLst/>
              </a:prstGeom>
              <a:blipFill>
                <a:blip r:embed="rId23"/>
                <a:stretch>
                  <a:fillRect l="-41379" r="-4137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445">
                <a:extLst>
                  <a:ext uri="{FF2B5EF4-FFF2-40B4-BE49-F238E27FC236}">
                    <a16:creationId xmlns:a16="http://schemas.microsoft.com/office/drawing/2014/main" id="{E8982DE5-EAB1-48ED-A6F3-3376638B7904}"/>
                  </a:ext>
                </a:extLst>
              </p:cNvPr>
              <p:cNvSpPr txBox="1"/>
              <p:nvPr/>
            </p:nvSpPr>
            <p:spPr>
              <a:xfrm>
                <a:off x="1212484" y="3900818"/>
                <a:ext cx="172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6" name="TextBox 445">
                <a:extLst>
                  <a:ext uri="{FF2B5EF4-FFF2-40B4-BE49-F238E27FC236}">
                    <a16:creationId xmlns:a16="http://schemas.microsoft.com/office/drawing/2014/main" id="{E8982DE5-EAB1-48ED-A6F3-3376638B7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484" y="3900818"/>
                <a:ext cx="172560" cy="276999"/>
              </a:xfrm>
              <a:prstGeom prst="rect">
                <a:avLst/>
              </a:prstGeom>
              <a:blipFill>
                <a:blip r:embed="rId24"/>
                <a:stretch>
                  <a:fillRect l="-46429" r="-4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矩形 417">
            <a:extLst>
              <a:ext uri="{FF2B5EF4-FFF2-40B4-BE49-F238E27FC236}">
                <a16:creationId xmlns:a16="http://schemas.microsoft.com/office/drawing/2014/main" id="{03B4A5BD-8287-4D2A-98FF-6647084AC141}"/>
              </a:ext>
            </a:extLst>
          </p:cNvPr>
          <p:cNvSpPr/>
          <p:nvPr/>
        </p:nvSpPr>
        <p:spPr>
          <a:xfrm>
            <a:off x="4171328" y="1595176"/>
            <a:ext cx="875773" cy="369332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DSP=2</a:t>
            </a:r>
            <a:endParaRPr lang="zh-CN" altLang="en-US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40EABF4-C79A-4623-B617-357DF38B6311}"/>
              </a:ext>
            </a:extLst>
          </p:cNvPr>
          <p:cNvSpPr txBox="1"/>
          <p:nvPr/>
        </p:nvSpPr>
        <p:spPr>
          <a:xfrm>
            <a:off x="5692433" y="1229471"/>
            <a:ext cx="6151830" cy="1895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defTabSz="91437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>
                <a:latin typeface="Corbel" panose="020B0503020204020204" pitchFamily="34" charset="0"/>
              </a:defRPr>
            </a:lvl1pPr>
            <a:lvl2pPr marL="857229" lvl="1" indent="-400041" defTabSz="914377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>
                <a:latin typeface="Corbel" panose="020B0503020204020204" pitchFamily="34" charset="0"/>
              </a:defRPr>
            </a:lvl2pPr>
            <a:lvl3pPr marL="1142971" indent="-285744" defTabSz="914377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>
                <a:latin typeface="Corbel" panose="020B0503020204020204" pitchFamily="34" charset="0"/>
              </a:defRPr>
            </a:lvl3pPr>
            <a:lvl4pPr marL="1600160" indent="-228594" defTabSz="91437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Corbel" panose="020B0503020204020204" pitchFamily="34" charset="0"/>
              </a:defRPr>
            </a:lvl4pPr>
            <a:lvl5pPr marL="2057349" indent="-228594" defTabSz="91437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Corbel" panose="020B0503020204020204" pitchFamily="34" charset="0"/>
              </a:defRPr>
            </a:lvl5pPr>
            <a:lvl6pPr marL="2514537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726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8914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103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Objectives</a:t>
            </a:r>
          </a:p>
          <a:p>
            <a:pPr lvl="1"/>
            <a:r>
              <a:rPr lang="en-US" altLang="zh-CN" dirty="0"/>
              <a:t>Meeting </a:t>
            </a:r>
            <a:r>
              <a:rPr lang="en-US" altLang="zh-CN" b="1" dirty="0"/>
              <a:t>user-specified constraint</a:t>
            </a:r>
          </a:p>
          <a:p>
            <a:pPr lvl="1"/>
            <a:r>
              <a:rPr lang="en-US" altLang="zh-CN" dirty="0"/>
              <a:t>Minimize other resources (area)</a:t>
            </a:r>
          </a:p>
          <a:p>
            <a:pPr lvl="1"/>
            <a:r>
              <a:rPr lang="en-US" altLang="zh-CN" dirty="0"/>
              <a:t>Optimizing critical path timing (clock frequency)</a:t>
            </a:r>
          </a:p>
          <a:p>
            <a:pPr lvl="1"/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Sacrificing latency (# of clock cycles)?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34172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1FAB9-AAF8-474C-9B4E-862C6384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2B48D-3957-484C-81E5-14D86E70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 2: Multi-objective Trade-offs</a:t>
            </a:r>
          </a:p>
        </p:txBody>
      </p:sp>
      <p:sp>
        <p:nvSpPr>
          <p:cNvPr id="80" name="Content Placeholder 1">
            <a:extLst>
              <a:ext uri="{FF2B5EF4-FFF2-40B4-BE49-F238E27FC236}">
                <a16:creationId xmlns:a16="http://schemas.microsoft.com/office/drawing/2014/main" id="{D222A13E-3DD8-4B11-88FF-2D0616FBF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2" y="1226826"/>
            <a:ext cx="5423054" cy="1546468"/>
          </a:xfrm>
        </p:spPr>
        <p:txBody>
          <a:bodyPr/>
          <a:lstStyle/>
          <a:p>
            <a:r>
              <a:rPr lang="en-US" dirty="0"/>
              <a:t>(Example) Constraints</a:t>
            </a:r>
          </a:p>
          <a:p>
            <a:pPr lvl="1"/>
            <a:r>
              <a:rPr lang="en-US" altLang="zh-CN" dirty="0"/>
              <a:t>Number of DSPs on FPGA</a:t>
            </a:r>
            <a:endParaRPr lang="en-US" dirty="0"/>
          </a:p>
          <a:p>
            <a:r>
              <a:rPr lang="en-US" altLang="zh-CN" dirty="0">
                <a:solidFill>
                  <a:schemeClr val="tx1"/>
                </a:solidFill>
              </a:rPr>
              <a:t>(Example) Design Choices</a:t>
            </a:r>
          </a:p>
          <a:p>
            <a:pPr lvl="1"/>
            <a:r>
              <a:rPr lang="en-US" altLang="zh-CN" dirty="0"/>
              <a:t>Each multiplication: use DSP or LUTs?</a:t>
            </a:r>
          </a:p>
        </p:txBody>
      </p:sp>
      <p:grpSp>
        <p:nvGrpSpPr>
          <p:cNvPr id="82" name="Group 99">
            <a:extLst>
              <a:ext uri="{FF2B5EF4-FFF2-40B4-BE49-F238E27FC236}">
                <a16:creationId xmlns:a16="http://schemas.microsoft.com/office/drawing/2014/main" id="{148AB1B2-554A-4EA2-9DEA-223AE2DFF71C}"/>
              </a:ext>
            </a:extLst>
          </p:cNvPr>
          <p:cNvGrpSpPr/>
          <p:nvPr/>
        </p:nvGrpSpPr>
        <p:grpSpPr>
          <a:xfrm>
            <a:off x="561469" y="3328817"/>
            <a:ext cx="2822679" cy="1424886"/>
            <a:chOff x="-2061644" y="825107"/>
            <a:chExt cx="666239" cy="2567715"/>
          </a:xfrm>
        </p:grpSpPr>
        <p:cxnSp>
          <p:nvCxnSpPr>
            <p:cNvPr id="129" name="Straight Connector 206">
              <a:extLst>
                <a:ext uri="{FF2B5EF4-FFF2-40B4-BE49-F238E27FC236}">
                  <a16:creationId xmlns:a16="http://schemas.microsoft.com/office/drawing/2014/main" id="{AAED9527-C0FE-4A17-8823-EB3F89ECB0EC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825107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Straight Connector 210">
              <a:extLst>
                <a:ext uri="{FF2B5EF4-FFF2-40B4-BE49-F238E27FC236}">
                  <a16:creationId xmlns:a16="http://schemas.microsoft.com/office/drawing/2014/main" id="{E048E643-D73D-4FA2-8273-959D733C40E6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1681012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Straight Connector 211">
              <a:extLst>
                <a:ext uri="{FF2B5EF4-FFF2-40B4-BE49-F238E27FC236}">
                  <a16:creationId xmlns:a16="http://schemas.microsoft.com/office/drawing/2014/main" id="{A8CC408E-890E-47EF-9FC4-DFA0301F90C0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3392822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2" name="Straight Connector 339">
              <a:extLst>
                <a:ext uri="{FF2B5EF4-FFF2-40B4-BE49-F238E27FC236}">
                  <a16:creationId xmlns:a16="http://schemas.microsoft.com/office/drawing/2014/main" id="{6D1790A3-F1B2-4472-B944-3BFB9866ED51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2536917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4" name="Group 52">
            <a:extLst>
              <a:ext uri="{FF2B5EF4-FFF2-40B4-BE49-F238E27FC236}">
                <a16:creationId xmlns:a16="http://schemas.microsoft.com/office/drawing/2014/main" id="{5C21BC2C-BA03-47CD-9145-238A687A9A9D}"/>
              </a:ext>
            </a:extLst>
          </p:cNvPr>
          <p:cNvGrpSpPr/>
          <p:nvPr/>
        </p:nvGrpSpPr>
        <p:grpSpPr>
          <a:xfrm>
            <a:off x="731461" y="3418623"/>
            <a:ext cx="279948" cy="273322"/>
            <a:chOff x="1592262" y="3429000"/>
            <a:chExt cx="365760" cy="368300"/>
          </a:xfrm>
        </p:grpSpPr>
        <p:sp>
          <p:nvSpPr>
            <p:cNvPr id="127" name="Oval 53">
              <a:extLst>
                <a:ext uri="{FF2B5EF4-FFF2-40B4-BE49-F238E27FC236}">
                  <a16:creationId xmlns:a16="http://schemas.microsoft.com/office/drawing/2014/main" id="{D5005CD5-8B26-4B41-938A-C8D60CED41C8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54">
                  <a:extLst>
                    <a:ext uri="{FF2B5EF4-FFF2-40B4-BE49-F238E27FC236}">
                      <a16:creationId xmlns:a16="http://schemas.microsoft.com/office/drawing/2014/main" id="{6ECBD34E-74FF-4A33-98BF-83E0A9A148FB}"/>
                    </a:ext>
                  </a:extLst>
                </p:cNvPr>
                <p:cNvSpPr txBox="1"/>
                <p:nvPr/>
              </p:nvSpPr>
              <p:spPr>
                <a:xfrm>
                  <a:off x="1666138" y="3460486"/>
                  <a:ext cx="232476" cy="290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72" name="TextBox 54">
                  <a:extLst>
                    <a:ext uri="{FF2B5EF4-FFF2-40B4-BE49-F238E27FC236}">
                      <a16:creationId xmlns:a16="http://schemas.microsoft.com/office/drawing/2014/main" id="{007B2787-E5C0-0744-87CB-5EABF1C57D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6138" y="3460486"/>
                  <a:ext cx="232476" cy="290310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Group 55">
            <a:extLst>
              <a:ext uri="{FF2B5EF4-FFF2-40B4-BE49-F238E27FC236}">
                <a16:creationId xmlns:a16="http://schemas.microsoft.com/office/drawing/2014/main" id="{7E0FEAE0-764D-483B-9A95-47DAB0AF9403}"/>
              </a:ext>
            </a:extLst>
          </p:cNvPr>
          <p:cNvGrpSpPr/>
          <p:nvPr/>
        </p:nvGrpSpPr>
        <p:grpSpPr>
          <a:xfrm>
            <a:off x="2290690" y="3418622"/>
            <a:ext cx="279948" cy="273322"/>
            <a:chOff x="1592262" y="3429000"/>
            <a:chExt cx="365760" cy="368300"/>
          </a:xfrm>
        </p:grpSpPr>
        <p:sp>
          <p:nvSpPr>
            <p:cNvPr id="125" name="Oval 57">
              <a:extLst>
                <a:ext uri="{FF2B5EF4-FFF2-40B4-BE49-F238E27FC236}">
                  <a16:creationId xmlns:a16="http://schemas.microsoft.com/office/drawing/2014/main" id="{C2E4FB05-7E86-469E-B190-78BD9123FDA8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58">
                  <a:extLst>
                    <a:ext uri="{FF2B5EF4-FFF2-40B4-BE49-F238E27FC236}">
                      <a16:creationId xmlns:a16="http://schemas.microsoft.com/office/drawing/2014/main" id="{A7CF0F79-D352-4EF5-B7CA-93CDF7EB4BF6}"/>
                    </a:ext>
                  </a:extLst>
                </p:cNvPr>
                <p:cNvSpPr txBox="1"/>
                <p:nvPr/>
              </p:nvSpPr>
              <p:spPr>
                <a:xfrm>
                  <a:off x="1659840" y="3465683"/>
                  <a:ext cx="232476" cy="290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70" name="TextBox 58">
                  <a:extLst>
                    <a:ext uri="{FF2B5EF4-FFF2-40B4-BE49-F238E27FC236}">
                      <a16:creationId xmlns:a16="http://schemas.microsoft.com/office/drawing/2014/main" id="{ADA8334C-6D48-3F48-8C9C-D0B55A482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840" y="3465683"/>
                  <a:ext cx="232476" cy="290310"/>
                </a:xfrm>
                <a:prstGeom prst="rect">
                  <a:avLst/>
                </a:prstGeom>
                <a:blipFill>
                  <a:blip r:embed="rId4"/>
                  <a:stretch>
                    <a:fillRect l="-13333" r="-13333" b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59">
            <a:extLst>
              <a:ext uri="{FF2B5EF4-FFF2-40B4-BE49-F238E27FC236}">
                <a16:creationId xmlns:a16="http://schemas.microsoft.com/office/drawing/2014/main" id="{F77A3E2E-44DE-4C2F-9A91-CC4DEB000777}"/>
              </a:ext>
            </a:extLst>
          </p:cNvPr>
          <p:cNvGrpSpPr/>
          <p:nvPr/>
        </p:nvGrpSpPr>
        <p:grpSpPr>
          <a:xfrm>
            <a:off x="1532270" y="3418623"/>
            <a:ext cx="279948" cy="273322"/>
            <a:chOff x="1592262" y="3429000"/>
            <a:chExt cx="365760" cy="368300"/>
          </a:xfrm>
        </p:grpSpPr>
        <p:sp>
          <p:nvSpPr>
            <p:cNvPr id="123" name="Oval 64">
              <a:extLst>
                <a:ext uri="{FF2B5EF4-FFF2-40B4-BE49-F238E27FC236}">
                  <a16:creationId xmlns:a16="http://schemas.microsoft.com/office/drawing/2014/main" id="{6EDAA6DA-04AF-4822-ACCE-F9A6C07EBD34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65">
                  <a:extLst>
                    <a:ext uri="{FF2B5EF4-FFF2-40B4-BE49-F238E27FC236}">
                      <a16:creationId xmlns:a16="http://schemas.microsoft.com/office/drawing/2014/main" id="{08324CAE-1660-4D4F-BBBD-22B2A62A359A}"/>
                    </a:ext>
                  </a:extLst>
                </p:cNvPr>
                <p:cNvSpPr txBox="1"/>
                <p:nvPr/>
              </p:nvSpPr>
              <p:spPr>
                <a:xfrm>
                  <a:off x="1654702" y="3463032"/>
                  <a:ext cx="232476" cy="290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68" name="TextBox 65">
                  <a:extLst>
                    <a:ext uri="{FF2B5EF4-FFF2-40B4-BE49-F238E27FC236}">
                      <a16:creationId xmlns:a16="http://schemas.microsoft.com/office/drawing/2014/main" id="{CD60B90D-F651-3245-BD96-EEDFFEEAE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4702" y="3463032"/>
                  <a:ext cx="232476" cy="290310"/>
                </a:xfrm>
                <a:prstGeom prst="rect">
                  <a:avLst/>
                </a:prstGeom>
                <a:blipFill>
                  <a:blip r:embed="rId5"/>
                  <a:stretch>
                    <a:fillRect l="-13333" r="-20000" b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8" name="Straight Arrow Connector 116">
            <a:extLst>
              <a:ext uri="{FF2B5EF4-FFF2-40B4-BE49-F238E27FC236}">
                <a16:creationId xmlns:a16="http://schemas.microsoft.com/office/drawing/2014/main" id="{D977976A-234A-4518-B845-8E0DE36D235F}"/>
              </a:ext>
            </a:extLst>
          </p:cNvPr>
          <p:cNvCxnSpPr>
            <a:cxnSpLocks/>
            <a:endCxn id="127" idx="1"/>
          </p:cNvCxnSpPr>
          <p:nvPr/>
        </p:nvCxnSpPr>
        <p:spPr>
          <a:xfrm>
            <a:off x="688028" y="3233193"/>
            <a:ext cx="84430" cy="22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121">
            <a:extLst>
              <a:ext uri="{FF2B5EF4-FFF2-40B4-BE49-F238E27FC236}">
                <a16:creationId xmlns:a16="http://schemas.microsoft.com/office/drawing/2014/main" id="{187048C6-E2A4-4EBE-A69D-547C262C68B6}"/>
              </a:ext>
            </a:extLst>
          </p:cNvPr>
          <p:cNvCxnSpPr>
            <a:cxnSpLocks/>
            <a:endCxn id="127" idx="7"/>
          </p:cNvCxnSpPr>
          <p:nvPr/>
        </p:nvCxnSpPr>
        <p:spPr>
          <a:xfrm flipH="1">
            <a:off x="970412" y="3233193"/>
            <a:ext cx="87290" cy="22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124">
            <a:extLst>
              <a:ext uri="{FF2B5EF4-FFF2-40B4-BE49-F238E27FC236}">
                <a16:creationId xmlns:a16="http://schemas.microsoft.com/office/drawing/2014/main" id="{976FA04E-894C-4847-9751-1AD93D1C7631}"/>
              </a:ext>
            </a:extLst>
          </p:cNvPr>
          <p:cNvCxnSpPr>
            <a:cxnSpLocks/>
            <a:endCxn id="123" idx="1"/>
          </p:cNvCxnSpPr>
          <p:nvPr/>
        </p:nvCxnSpPr>
        <p:spPr>
          <a:xfrm>
            <a:off x="1470668" y="3233193"/>
            <a:ext cx="102599" cy="22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125">
            <a:extLst>
              <a:ext uri="{FF2B5EF4-FFF2-40B4-BE49-F238E27FC236}">
                <a16:creationId xmlns:a16="http://schemas.microsoft.com/office/drawing/2014/main" id="{CCC93BE9-E5B0-4407-A2FE-EED4291A9E8A}"/>
              </a:ext>
            </a:extLst>
          </p:cNvPr>
          <p:cNvCxnSpPr>
            <a:cxnSpLocks/>
            <a:endCxn id="123" idx="7"/>
          </p:cNvCxnSpPr>
          <p:nvPr/>
        </p:nvCxnSpPr>
        <p:spPr>
          <a:xfrm flipH="1">
            <a:off x="1771221" y="3233193"/>
            <a:ext cx="90767" cy="22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130">
            <a:extLst>
              <a:ext uri="{FF2B5EF4-FFF2-40B4-BE49-F238E27FC236}">
                <a16:creationId xmlns:a16="http://schemas.microsoft.com/office/drawing/2014/main" id="{84014BC8-C417-430A-A47C-56C02A6C97C5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2260524" y="3233193"/>
            <a:ext cx="71163" cy="2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131">
            <a:extLst>
              <a:ext uri="{FF2B5EF4-FFF2-40B4-BE49-F238E27FC236}">
                <a16:creationId xmlns:a16="http://schemas.microsoft.com/office/drawing/2014/main" id="{A3C85091-5AB2-46BA-A546-8C659541702E}"/>
              </a:ext>
            </a:extLst>
          </p:cNvPr>
          <p:cNvCxnSpPr>
            <a:cxnSpLocks/>
            <a:endCxn id="125" idx="7"/>
          </p:cNvCxnSpPr>
          <p:nvPr/>
        </p:nvCxnSpPr>
        <p:spPr>
          <a:xfrm flipH="1">
            <a:off x="2529641" y="3233193"/>
            <a:ext cx="78911" cy="2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4" name="Group 136">
            <a:extLst>
              <a:ext uri="{FF2B5EF4-FFF2-40B4-BE49-F238E27FC236}">
                <a16:creationId xmlns:a16="http://schemas.microsoft.com/office/drawing/2014/main" id="{D758729F-284B-4683-B79C-6FD6A0CA5624}"/>
              </a:ext>
            </a:extLst>
          </p:cNvPr>
          <p:cNvGrpSpPr/>
          <p:nvPr/>
        </p:nvGrpSpPr>
        <p:grpSpPr>
          <a:xfrm>
            <a:off x="2956048" y="3418622"/>
            <a:ext cx="279948" cy="273322"/>
            <a:chOff x="1592262" y="3429000"/>
            <a:chExt cx="365760" cy="368300"/>
          </a:xfrm>
        </p:grpSpPr>
        <p:sp>
          <p:nvSpPr>
            <p:cNvPr id="121" name="Oval 137">
              <a:extLst>
                <a:ext uri="{FF2B5EF4-FFF2-40B4-BE49-F238E27FC236}">
                  <a16:creationId xmlns:a16="http://schemas.microsoft.com/office/drawing/2014/main" id="{5926DE39-6027-4F16-9623-3C94A7604E7D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38">
                  <a:extLst>
                    <a:ext uri="{FF2B5EF4-FFF2-40B4-BE49-F238E27FC236}">
                      <a16:creationId xmlns:a16="http://schemas.microsoft.com/office/drawing/2014/main" id="{50D25D83-D188-4C6E-B160-14E3A2EF57FB}"/>
                    </a:ext>
                  </a:extLst>
                </p:cNvPr>
                <p:cNvSpPr txBox="1"/>
                <p:nvPr/>
              </p:nvSpPr>
              <p:spPr>
                <a:xfrm>
                  <a:off x="1657536" y="3468681"/>
                  <a:ext cx="232476" cy="290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66" name="TextBox 138">
                  <a:extLst>
                    <a:ext uri="{FF2B5EF4-FFF2-40B4-BE49-F238E27FC236}">
                      <a16:creationId xmlns:a16="http://schemas.microsoft.com/office/drawing/2014/main" id="{D54DF9FF-E100-1746-BD72-D56207E957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7536" y="3468681"/>
                  <a:ext cx="232476" cy="290310"/>
                </a:xfrm>
                <a:prstGeom prst="rect">
                  <a:avLst/>
                </a:prstGeom>
                <a:blipFill>
                  <a:blip r:embed="rId6"/>
                  <a:stretch>
                    <a:fillRect l="-21429" r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5" name="Straight Arrow Connector 139">
            <a:extLst>
              <a:ext uri="{FF2B5EF4-FFF2-40B4-BE49-F238E27FC236}">
                <a16:creationId xmlns:a16="http://schemas.microsoft.com/office/drawing/2014/main" id="{F21CE7FA-912F-44CB-AE00-CEA8D92655A3}"/>
              </a:ext>
            </a:extLst>
          </p:cNvPr>
          <p:cNvCxnSpPr>
            <a:cxnSpLocks/>
            <a:endCxn id="121" idx="1"/>
          </p:cNvCxnSpPr>
          <p:nvPr/>
        </p:nvCxnSpPr>
        <p:spPr>
          <a:xfrm>
            <a:off x="2942149" y="3233193"/>
            <a:ext cx="54896" cy="2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140">
            <a:extLst>
              <a:ext uri="{FF2B5EF4-FFF2-40B4-BE49-F238E27FC236}">
                <a16:creationId xmlns:a16="http://schemas.microsoft.com/office/drawing/2014/main" id="{A9C2181D-80FF-4872-B6D6-471362B7A5F7}"/>
              </a:ext>
            </a:extLst>
          </p:cNvPr>
          <p:cNvCxnSpPr>
            <a:cxnSpLocks/>
            <a:endCxn id="121" idx="7"/>
          </p:cNvCxnSpPr>
          <p:nvPr/>
        </p:nvCxnSpPr>
        <p:spPr>
          <a:xfrm flipH="1">
            <a:off x="3194999" y="3233193"/>
            <a:ext cx="95179" cy="2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Oval 169">
            <a:extLst>
              <a:ext uri="{FF2B5EF4-FFF2-40B4-BE49-F238E27FC236}">
                <a16:creationId xmlns:a16="http://schemas.microsoft.com/office/drawing/2014/main" id="{590A018D-ACBD-4A79-A6A8-9AC514E1DA06}"/>
              </a:ext>
            </a:extLst>
          </p:cNvPr>
          <p:cNvSpPr/>
          <p:nvPr/>
        </p:nvSpPr>
        <p:spPr>
          <a:xfrm>
            <a:off x="1139329" y="3919982"/>
            <a:ext cx="279948" cy="2733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98" name="Straight Arrow Connector 171">
            <a:extLst>
              <a:ext uri="{FF2B5EF4-FFF2-40B4-BE49-F238E27FC236}">
                <a16:creationId xmlns:a16="http://schemas.microsoft.com/office/drawing/2014/main" id="{D5B766DE-FA20-4B7F-9DE8-519661B15FB3}"/>
              </a:ext>
            </a:extLst>
          </p:cNvPr>
          <p:cNvCxnSpPr>
            <a:cxnSpLocks/>
            <a:stCxn id="127" idx="4"/>
            <a:endCxn id="97" idx="1"/>
          </p:cNvCxnSpPr>
          <p:nvPr/>
        </p:nvCxnSpPr>
        <p:spPr>
          <a:xfrm>
            <a:off x="871436" y="3691945"/>
            <a:ext cx="308891" cy="268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172">
            <a:extLst>
              <a:ext uri="{FF2B5EF4-FFF2-40B4-BE49-F238E27FC236}">
                <a16:creationId xmlns:a16="http://schemas.microsoft.com/office/drawing/2014/main" id="{AC3C9F5E-4E07-4FD0-8AD1-DFEFF0A71379}"/>
              </a:ext>
            </a:extLst>
          </p:cNvPr>
          <p:cNvCxnSpPr>
            <a:cxnSpLocks/>
            <a:stCxn id="123" idx="4"/>
            <a:endCxn id="97" idx="7"/>
          </p:cNvCxnSpPr>
          <p:nvPr/>
        </p:nvCxnSpPr>
        <p:spPr>
          <a:xfrm flipH="1">
            <a:off x="1378280" y="3691945"/>
            <a:ext cx="293964" cy="268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Oval 178">
            <a:extLst>
              <a:ext uri="{FF2B5EF4-FFF2-40B4-BE49-F238E27FC236}">
                <a16:creationId xmlns:a16="http://schemas.microsoft.com/office/drawing/2014/main" id="{F5338480-2DCA-4704-A19A-18DD51F9D4B0}"/>
              </a:ext>
            </a:extLst>
          </p:cNvPr>
          <p:cNvSpPr/>
          <p:nvPr/>
        </p:nvSpPr>
        <p:spPr>
          <a:xfrm>
            <a:off x="2623439" y="3902498"/>
            <a:ext cx="279948" cy="2733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101" name="Straight Arrow Connector 180">
            <a:extLst>
              <a:ext uri="{FF2B5EF4-FFF2-40B4-BE49-F238E27FC236}">
                <a16:creationId xmlns:a16="http://schemas.microsoft.com/office/drawing/2014/main" id="{8547CFA9-0CB1-4497-816B-3DA656D12566}"/>
              </a:ext>
            </a:extLst>
          </p:cNvPr>
          <p:cNvCxnSpPr>
            <a:cxnSpLocks/>
            <a:stCxn id="125" idx="4"/>
            <a:endCxn id="100" idx="1"/>
          </p:cNvCxnSpPr>
          <p:nvPr/>
        </p:nvCxnSpPr>
        <p:spPr>
          <a:xfrm>
            <a:off x="2430664" y="3691944"/>
            <a:ext cx="233773" cy="25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81">
            <a:extLst>
              <a:ext uri="{FF2B5EF4-FFF2-40B4-BE49-F238E27FC236}">
                <a16:creationId xmlns:a16="http://schemas.microsoft.com/office/drawing/2014/main" id="{0FA7FF00-0153-4A7A-B6FE-D589AE2B3C71}"/>
              </a:ext>
            </a:extLst>
          </p:cNvPr>
          <p:cNvCxnSpPr>
            <a:cxnSpLocks/>
            <a:stCxn id="121" idx="4"/>
            <a:endCxn id="100" idx="7"/>
          </p:cNvCxnSpPr>
          <p:nvPr/>
        </p:nvCxnSpPr>
        <p:spPr>
          <a:xfrm flipH="1">
            <a:off x="2862390" y="3691944"/>
            <a:ext cx="233632" cy="25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Oval 189">
            <a:extLst>
              <a:ext uri="{FF2B5EF4-FFF2-40B4-BE49-F238E27FC236}">
                <a16:creationId xmlns:a16="http://schemas.microsoft.com/office/drawing/2014/main" id="{6EFDC00F-DFCB-4E7E-A658-7CE1A80D4D43}"/>
              </a:ext>
            </a:extLst>
          </p:cNvPr>
          <p:cNvSpPr/>
          <p:nvPr/>
        </p:nvSpPr>
        <p:spPr>
          <a:xfrm>
            <a:off x="1880869" y="4378007"/>
            <a:ext cx="279948" cy="2733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104" name="Straight Arrow Connector 191">
            <a:extLst>
              <a:ext uri="{FF2B5EF4-FFF2-40B4-BE49-F238E27FC236}">
                <a16:creationId xmlns:a16="http://schemas.microsoft.com/office/drawing/2014/main" id="{DDB9760C-EA11-4CA2-B414-9EC42CC74D6F}"/>
              </a:ext>
            </a:extLst>
          </p:cNvPr>
          <p:cNvCxnSpPr>
            <a:cxnSpLocks/>
            <a:stCxn id="100" idx="4"/>
            <a:endCxn id="103" idx="7"/>
          </p:cNvCxnSpPr>
          <p:nvPr/>
        </p:nvCxnSpPr>
        <p:spPr>
          <a:xfrm flipH="1">
            <a:off x="2119820" y="4175820"/>
            <a:ext cx="643594" cy="24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92">
            <a:extLst>
              <a:ext uri="{FF2B5EF4-FFF2-40B4-BE49-F238E27FC236}">
                <a16:creationId xmlns:a16="http://schemas.microsoft.com/office/drawing/2014/main" id="{0E28571D-294C-4C4D-9285-82EE8881CAC6}"/>
              </a:ext>
            </a:extLst>
          </p:cNvPr>
          <p:cNvCxnSpPr>
            <a:cxnSpLocks/>
            <a:stCxn id="97" idx="4"/>
            <a:endCxn id="103" idx="1"/>
          </p:cNvCxnSpPr>
          <p:nvPr/>
        </p:nvCxnSpPr>
        <p:spPr>
          <a:xfrm>
            <a:off x="1279303" y="4193304"/>
            <a:ext cx="642563" cy="22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201">
            <a:extLst>
              <a:ext uri="{FF2B5EF4-FFF2-40B4-BE49-F238E27FC236}">
                <a16:creationId xmlns:a16="http://schemas.microsoft.com/office/drawing/2014/main" id="{4E518D01-214F-48F4-AADD-29ADC6D05A49}"/>
              </a:ext>
            </a:extLst>
          </p:cNvPr>
          <p:cNvCxnSpPr>
            <a:cxnSpLocks/>
            <a:stCxn id="103" idx="4"/>
          </p:cNvCxnSpPr>
          <p:nvPr/>
        </p:nvCxnSpPr>
        <p:spPr>
          <a:xfrm>
            <a:off x="2020843" y="4651329"/>
            <a:ext cx="0" cy="402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3" name="Group 127">
            <a:extLst>
              <a:ext uri="{FF2B5EF4-FFF2-40B4-BE49-F238E27FC236}">
                <a16:creationId xmlns:a16="http://schemas.microsoft.com/office/drawing/2014/main" id="{815B145A-B2BF-4687-961A-29A254A5A97D}"/>
              </a:ext>
            </a:extLst>
          </p:cNvPr>
          <p:cNvGrpSpPr/>
          <p:nvPr/>
        </p:nvGrpSpPr>
        <p:grpSpPr>
          <a:xfrm>
            <a:off x="900032" y="5897414"/>
            <a:ext cx="3130714" cy="594251"/>
            <a:chOff x="6024959" y="5573341"/>
            <a:chExt cx="4272011" cy="843581"/>
          </a:xfrm>
        </p:grpSpPr>
        <p:sp>
          <p:nvSpPr>
            <p:cNvPr id="134" name="Oval 397">
              <a:extLst>
                <a:ext uri="{FF2B5EF4-FFF2-40B4-BE49-F238E27FC236}">
                  <a16:creationId xmlns:a16="http://schemas.microsoft.com/office/drawing/2014/main" id="{B8206215-0EF8-4520-B759-5BA45EC55CF7}"/>
                </a:ext>
              </a:extLst>
            </p:cNvPr>
            <p:cNvSpPr/>
            <p:nvPr/>
          </p:nvSpPr>
          <p:spPr>
            <a:xfrm>
              <a:off x="6024959" y="5617751"/>
              <a:ext cx="274320" cy="274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398">
              <a:extLst>
                <a:ext uri="{FF2B5EF4-FFF2-40B4-BE49-F238E27FC236}">
                  <a16:creationId xmlns:a16="http://schemas.microsoft.com/office/drawing/2014/main" id="{62264501-E979-4A67-9125-0809FECA56B2}"/>
                </a:ext>
              </a:extLst>
            </p:cNvPr>
            <p:cNvSpPr/>
            <p:nvPr/>
          </p:nvSpPr>
          <p:spPr>
            <a:xfrm>
              <a:off x="6024959" y="5943963"/>
              <a:ext cx="274320" cy="27432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399">
              <a:extLst>
                <a:ext uri="{FF2B5EF4-FFF2-40B4-BE49-F238E27FC236}">
                  <a16:creationId xmlns:a16="http://schemas.microsoft.com/office/drawing/2014/main" id="{EA64A19A-9167-40D9-A1AB-7942E8C08A7D}"/>
                </a:ext>
              </a:extLst>
            </p:cNvPr>
            <p:cNvSpPr/>
            <p:nvPr/>
          </p:nvSpPr>
          <p:spPr>
            <a:xfrm>
              <a:off x="6445296" y="5573341"/>
              <a:ext cx="3851674" cy="517662"/>
            </a:xfrm>
            <a:prstGeom prst="rect">
              <a:avLst/>
            </a:prstGeom>
          </p:spPr>
          <p:txBody>
            <a:bodyPr wrap="square" lIns="80618" tIns="80618" rIns="80618" bIns="80618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ea typeface="Cambria" panose="02040503050406030204" pitchFamily="18" charset="0"/>
                  <a:cs typeface="Tahoma" panose="020B0604030504040204" pitchFamily="34" charset="0"/>
                </a:rPr>
                <a:t>Operations using DSPs</a:t>
              </a:r>
              <a:endParaRPr lang="en-US" sz="1600" dirty="0"/>
            </a:p>
          </p:txBody>
        </p:sp>
        <p:sp>
          <p:nvSpPr>
            <p:cNvPr id="137" name="Rectangle 400">
              <a:extLst>
                <a:ext uri="{FF2B5EF4-FFF2-40B4-BE49-F238E27FC236}">
                  <a16:creationId xmlns:a16="http://schemas.microsoft.com/office/drawing/2014/main" id="{80041E46-8CB4-4C91-ADE5-C30DEFE01CD4}"/>
                </a:ext>
              </a:extLst>
            </p:cNvPr>
            <p:cNvSpPr/>
            <p:nvPr/>
          </p:nvSpPr>
          <p:spPr>
            <a:xfrm>
              <a:off x="6445295" y="5899260"/>
              <a:ext cx="3713848" cy="517662"/>
            </a:xfrm>
            <a:prstGeom prst="rect">
              <a:avLst/>
            </a:prstGeom>
          </p:spPr>
          <p:txBody>
            <a:bodyPr wrap="square" lIns="80618" tIns="80618" rIns="80618" bIns="80618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ea typeface="Cambria" panose="02040503050406030204" pitchFamily="18" charset="0"/>
                  <a:cs typeface="Tahoma" panose="020B0604030504040204" pitchFamily="34" charset="0"/>
                </a:rPr>
                <a:t>Operations using LUTs</a:t>
              </a:r>
              <a:endParaRPr lang="en-US" sz="1600" dirty="0"/>
            </a:p>
          </p:txBody>
        </p:sp>
      </p:grpSp>
      <p:sp>
        <p:nvSpPr>
          <p:cNvPr id="138" name="Rectangle 418">
            <a:extLst>
              <a:ext uri="{FF2B5EF4-FFF2-40B4-BE49-F238E27FC236}">
                <a16:creationId xmlns:a16="http://schemas.microsoft.com/office/drawing/2014/main" id="{2B12D583-8F3E-44B1-A245-EC69BA112E5F}"/>
              </a:ext>
            </a:extLst>
          </p:cNvPr>
          <p:cNvSpPr/>
          <p:nvPr/>
        </p:nvSpPr>
        <p:spPr>
          <a:xfrm>
            <a:off x="2329664" y="4391966"/>
            <a:ext cx="1373213" cy="7168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80618" tIns="80618" rIns="80618" bIns="80618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b="1" dirty="0">
                <a:ea typeface="Cambria" panose="02040503050406030204" pitchFamily="18" charset="0"/>
                <a:cs typeface="Tahoma" panose="020B0604030504040204" pitchFamily="34" charset="0"/>
              </a:rPr>
              <a:t>DSP: </a:t>
            </a:r>
            <a:r>
              <a:rPr lang="en-US" altLang="zh-CN" b="1" dirty="0">
                <a:ea typeface="Cambria" panose="02040503050406030204" pitchFamily="18" charset="0"/>
                <a:cs typeface="Tahoma" panose="020B0604030504040204" pitchFamily="34" charset="0"/>
              </a:rPr>
              <a:t>4</a:t>
            </a:r>
            <a:endParaRPr lang="en-US" b="1" dirty="0"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b="1" dirty="0">
                <a:ea typeface="Cambria" panose="02040503050406030204" pitchFamily="18" charset="0"/>
                <a:cs typeface="Tahoma" panose="020B0604030504040204" pitchFamily="34" charset="0"/>
              </a:rPr>
              <a:t>Latency: 3</a:t>
            </a:r>
          </a:p>
        </p:txBody>
      </p:sp>
      <p:sp>
        <p:nvSpPr>
          <p:cNvPr id="139" name="Rectangle 420">
            <a:extLst>
              <a:ext uri="{FF2B5EF4-FFF2-40B4-BE49-F238E27FC236}">
                <a16:creationId xmlns:a16="http://schemas.microsoft.com/office/drawing/2014/main" id="{4BB83624-CCA9-4D0C-BA69-2FD3D2889A2D}"/>
              </a:ext>
            </a:extLst>
          </p:cNvPr>
          <p:cNvSpPr/>
          <p:nvPr/>
        </p:nvSpPr>
        <p:spPr>
          <a:xfrm>
            <a:off x="820421" y="5544662"/>
            <a:ext cx="2822673" cy="415187"/>
          </a:xfrm>
          <a:prstGeom prst="rect">
            <a:avLst/>
          </a:prstGeom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(a) HLS default solution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445">
                <a:extLst>
                  <a:ext uri="{FF2B5EF4-FFF2-40B4-BE49-F238E27FC236}">
                    <a16:creationId xmlns:a16="http://schemas.microsoft.com/office/drawing/2014/main" id="{05C2315A-9FFD-4CE6-8DEB-6A328D6A680C}"/>
                  </a:ext>
                </a:extLst>
              </p:cNvPr>
              <p:cNvSpPr txBox="1"/>
              <p:nvPr/>
            </p:nvSpPr>
            <p:spPr>
              <a:xfrm>
                <a:off x="1939988" y="4382527"/>
                <a:ext cx="172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1" name="TextBox 445">
                <a:extLst>
                  <a:ext uri="{FF2B5EF4-FFF2-40B4-BE49-F238E27FC236}">
                    <a16:creationId xmlns:a16="http://schemas.microsoft.com/office/drawing/2014/main" id="{05C2315A-9FFD-4CE6-8DEB-6A328D6A6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988" y="4382527"/>
                <a:ext cx="172560" cy="276999"/>
              </a:xfrm>
              <a:prstGeom prst="rect">
                <a:avLst/>
              </a:prstGeom>
              <a:blipFill>
                <a:blip r:embed="rId7"/>
                <a:stretch>
                  <a:fillRect l="-41379" r="-4137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4" name="Group 101">
            <a:extLst>
              <a:ext uri="{FF2B5EF4-FFF2-40B4-BE49-F238E27FC236}">
                <a16:creationId xmlns:a16="http://schemas.microsoft.com/office/drawing/2014/main" id="{5336A600-A3E4-4912-86F2-73CC8277087B}"/>
              </a:ext>
            </a:extLst>
          </p:cNvPr>
          <p:cNvGrpSpPr/>
          <p:nvPr/>
        </p:nvGrpSpPr>
        <p:grpSpPr>
          <a:xfrm>
            <a:off x="4208613" y="3333080"/>
            <a:ext cx="2741951" cy="1879329"/>
            <a:chOff x="5572065" y="683005"/>
            <a:chExt cx="3813651" cy="2545299"/>
          </a:xfrm>
        </p:grpSpPr>
        <p:cxnSp>
          <p:nvCxnSpPr>
            <p:cNvPr id="190" name="Straight Connector 396">
              <a:extLst>
                <a:ext uri="{FF2B5EF4-FFF2-40B4-BE49-F238E27FC236}">
                  <a16:creationId xmlns:a16="http://schemas.microsoft.com/office/drawing/2014/main" id="{E0F98B7E-A1B0-45D3-9532-E38A6A46F85B}"/>
                </a:ext>
              </a:extLst>
            </p:cNvPr>
            <p:cNvCxnSpPr>
              <a:cxnSpLocks/>
            </p:cNvCxnSpPr>
            <p:nvPr/>
          </p:nvCxnSpPr>
          <p:spPr>
            <a:xfrm>
              <a:off x="5572065" y="3228304"/>
              <a:ext cx="3813651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1" name="Straight Connector 387">
              <a:extLst>
                <a:ext uri="{FF2B5EF4-FFF2-40B4-BE49-F238E27FC236}">
                  <a16:creationId xmlns:a16="http://schemas.microsoft.com/office/drawing/2014/main" id="{C4095697-5858-46EB-9042-F5FAD0BF8F1D}"/>
                </a:ext>
              </a:extLst>
            </p:cNvPr>
            <p:cNvCxnSpPr>
              <a:cxnSpLocks/>
            </p:cNvCxnSpPr>
            <p:nvPr/>
          </p:nvCxnSpPr>
          <p:spPr>
            <a:xfrm>
              <a:off x="5572065" y="683005"/>
              <a:ext cx="3813651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2" name="Straight Connector 388">
              <a:extLst>
                <a:ext uri="{FF2B5EF4-FFF2-40B4-BE49-F238E27FC236}">
                  <a16:creationId xmlns:a16="http://schemas.microsoft.com/office/drawing/2014/main" id="{6225848B-AD2C-412C-AEC3-F0C5A30AEAE6}"/>
                </a:ext>
              </a:extLst>
            </p:cNvPr>
            <p:cNvCxnSpPr>
              <a:cxnSpLocks/>
            </p:cNvCxnSpPr>
            <p:nvPr/>
          </p:nvCxnSpPr>
          <p:spPr>
            <a:xfrm>
              <a:off x="5572065" y="1323014"/>
              <a:ext cx="3813651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3" name="Straight Connector 389">
              <a:extLst>
                <a:ext uri="{FF2B5EF4-FFF2-40B4-BE49-F238E27FC236}">
                  <a16:creationId xmlns:a16="http://schemas.microsoft.com/office/drawing/2014/main" id="{900CFF93-9993-4A52-A0B5-D96BC822B50A}"/>
                </a:ext>
              </a:extLst>
            </p:cNvPr>
            <p:cNvCxnSpPr>
              <a:cxnSpLocks/>
            </p:cNvCxnSpPr>
            <p:nvPr/>
          </p:nvCxnSpPr>
          <p:spPr>
            <a:xfrm>
              <a:off x="5572065" y="2603033"/>
              <a:ext cx="3813651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Straight Connector 390">
              <a:extLst>
                <a:ext uri="{FF2B5EF4-FFF2-40B4-BE49-F238E27FC236}">
                  <a16:creationId xmlns:a16="http://schemas.microsoft.com/office/drawing/2014/main" id="{422E2BDE-D9A8-438C-9843-55BFE273A363}"/>
                </a:ext>
              </a:extLst>
            </p:cNvPr>
            <p:cNvCxnSpPr>
              <a:cxnSpLocks/>
            </p:cNvCxnSpPr>
            <p:nvPr/>
          </p:nvCxnSpPr>
          <p:spPr>
            <a:xfrm>
              <a:off x="5572065" y="1963024"/>
              <a:ext cx="3813651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5" name="Group 183">
            <a:extLst>
              <a:ext uri="{FF2B5EF4-FFF2-40B4-BE49-F238E27FC236}">
                <a16:creationId xmlns:a16="http://schemas.microsoft.com/office/drawing/2014/main" id="{936B14FF-87AB-49E2-AD18-9517C6B40D31}"/>
              </a:ext>
            </a:extLst>
          </p:cNvPr>
          <p:cNvGrpSpPr/>
          <p:nvPr/>
        </p:nvGrpSpPr>
        <p:grpSpPr>
          <a:xfrm>
            <a:off x="4371054" y="3400977"/>
            <a:ext cx="267512" cy="271935"/>
            <a:chOff x="1592262" y="3429000"/>
            <a:chExt cx="365760" cy="368300"/>
          </a:xfrm>
        </p:grpSpPr>
        <p:sp>
          <p:nvSpPr>
            <p:cNvPr id="188" name="Oval 245">
              <a:extLst>
                <a:ext uri="{FF2B5EF4-FFF2-40B4-BE49-F238E27FC236}">
                  <a16:creationId xmlns:a16="http://schemas.microsoft.com/office/drawing/2014/main" id="{E7D43EA5-1359-4A75-A729-39B969CDA8CC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246">
                  <a:extLst>
                    <a:ext uri="{FF2B5EF4-FFF2-40B4-BE49-F238E27FC236}">
                      <a16:creationId xmlns:a16="http://schemas.microsoft.com/office/drawing/2014/main" id="{0DBB4A42-79F1-414B-BE50-0E8C542366CD}"/>
                    </a:ext>
                  </a:extLst>
                </p:cNvPr>
                <p:cNvSpPr txBox="1"/>
                <p:nvPr/>
              </p:nvSpPr>
              <p:spPr>
                <a:xfrm>
                  <a:off x="1651768" y="3460413"/>
                  <a:ext cx="243283" cy="291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33" name="TextBox 246">
                  <a:extLst>
                    <a:ext uri="{FF2B5EF4-FFF2-40B4-BE49-F238E27FC236}">
                      <a16:creationId xmlns:a16="http://schemas.microsoft.com/office/drawing/2014/main" id="{B15819BB-CE9F-6A4A-9DE1-C7404B6963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1768" y="3460413"/>
                  <a:ext cx="243283" cy="291790"/>
                </a:xfrm>
                <a:prstGeom prst="rect">
                  <a:avLst/>
                </a:prstGeom>
                <a:blipFill>
                  <a:blip r:embed="rId10"/>
                  <a:stretch>
                    <a:fillRect l="-13333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6" name="Group 184">
            <a:extLst>
              <a:ext uri="{FF2B5EF4-FFF2-40B4-BE49-F238E27FC236}">
                <a16:creationId xmlns:a16="http://schemas.microsoft.com/office/drawing/2014/main" id="{0C658EC3-0348-4D4B-A88F-6215E68719BD}"/>
              </a:ext>
            </a:extLst>
          </p:cNvPr>
          <p:cNvGrpSpPr/>
          <p:nvPr/>
        </p:nvGrpSpPr>
        <p:grpSpPr>
          <a:xfrm>
            <a:off x="5861016" y="3893274"/>
            <a:ext cx="267512" cy="271935"/>
            <a:chOff x="1592262" y="3429000"/>
            <a:chExt cx="365760" cy="368300"/>
          </a:xfrm>
        </p:grpSpPr>
        <p:sp>
          <p:nvSpPr>
            <p:cNvPr id="186" name="Oval 243">
              <a:extLst>
                <a:ext uri="{FF2B5EF4-FFF2-40B4-BE49-F238E27FC236}">
                  <a16:creationId xmlns:a16="http://schemas.microsoft.com/office/drawing/2014/main" id="{406AC4CC-FC6C-4CF8-9B4E-DD125EA8CF82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244">
                  <a:extLst>
                    <a:ext uri="{FF2B5EF4-FFF2-40B4-BE49-F238E27FC236}">
                      <a16:creationId xmlns:a16="http://schemas.microsoft.com/office/drawing/2014/main" id="{3E18B307-B641-4625-AB88-7BB0AEBBE3AA}"/>
                    </a:ext>
                  </a:extLst>
                </p:cNvPr>
                <p:cNvSpPr txBox="1"/>
                <p:nvPr/>
              </p:nvSpPr>
              <p:spPr>
                <a:xfrm>
                  <a:off x="1659201" y="3465683"/>
                  <a:ext cx="243283" cy="291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31" name="TextBox 244">
                  <a:extLst>
                    <a:ext uri="{FF2B5EF4-FFF2-40B4-BE49-F238E27FC236}">
                      <a16:creationId xmlns:a16="http://schemas.microsoft.com/office/drawing/2014/main" id="{594B0E19-804F-8544-920A-49FF1FF195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201" y="3465683"/>
                  <a:ext cx="243283" cy="291790"/>
                </a:xfrm>
                <a:prstGeom prst="rect">
                  <a:avLst/>
                </a:prstGeom>
                <a:blipFill>
                  <a:blip r:embed="rId11"/>
                  <a:stretch>
                    <a:fillRect l="-21429" r="-21429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Group 185">
            <a:extLst>
              <a:ext uri="{FF2B5EF4-FFF2-40B4-BE49-F238E27FC236}">
                <a16:creationId xmlns:a16="http://schemas.microsoft.com/office/drawing/2014/main" id="{84634B17-CF04-48BD-886F-B39F90DC001C}"/>
              </a:ext>
            </a:extLst>
          </p:cNvPr>
          <p:cNvGrpSpPr/>
          <p:nvPr/>
        </p:nvGrpSpPr>
        <p:grpSpPr>
          <a:xfrm>
            <a:off x="5136288" y="3400977"/>
            <a:ext cx="267512" cy="271935"/>
            <a:chOff x="1592262" y="3429000"/>
            <a:chExt cx="365760" cy="368300"/>
          </a:xfrm>
        </p:grpSpPr>
        <p:sp>
          <p:nvSpPr>
            <p:cNvPr id="184" name="Oval 241">
              <a:extLst>
                <a:ext uri="{FF2B5EF4-FFF2-40B4-BE49-F238E27FC236}">
                  <a16:creationId xmlns:a16="http://schemas.microsoft.com/office/drawing/2014/main" id="{33DB729E-40AD-4402-B36A-B8B70A5DAEB2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242">
                  <a:extLst>
                    <a:ext uri="{FF2B5EF4-FFF2-40B4-BE49-F238E27FC236}">
                      <a16:creationId xmlns:a16="http://schemas.microsoft.com/office/drawing/2014/main" id="{EA71C4A4-1D83-4809-973D-779E71D73911}"/>
                    </a:ext>
                  </a:extLst>
                </p:cNvPr>
                <p:cNvSpPr txBox="1"/>
                <p:nvPr/>
              </p:nvSpPr>
              <p:spPr>
                <a:xfrm>
                  <a:off x="1654064" y="3463033"/>
                  <a:ext cx="243283" cy="291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29" name="TextBox 242">
                  <a:extLst>
                    <a:ext uri="{FF2B5EF4-FFF2-40B4-BE49-F238E27FC236}">
                      <a16:creationId xmlns:a16="http://schemas.microsoft.com/office/drawing/2014/main" id="{2C3023A8-E254-4546-A629-1F3FDA965C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4064" y="3463033"/>
                  <a:ext cx="243283" cy="291790"/>
                </a:xfrm>
                <a:prstGeom prst="rect">
                  <a:avLst/>
                </a:prstGeom>
                <a:blipFill>
                  <a:blip r:embed="rId12"/>
                  <a:stretch>
                    <a:fillRect l="-13333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Straight Arrow Connector 187">
            <a:extLst>
              <a:ext uri="{FF2B5EF4-FFF2-40B4-BE49-F238E27FC236}">
                <a16:creationId xmlns:a16="http://schemas.microsoft.com/office/drawing/2014/main" id="{8477C4BB-C43C-4D10-968B-FD107475C0BD}"/>
              </a:ext>
            </a:extLst>
          </p:cNvPr>
          <p:cNvCxnSpPr>
            <a:cxnSpLocks/>
            <a:endCxn id="188" idx="1"/>
          </p:cNvCxnSpPr>
          <p:nvPr/>
        </p:nvCxnSpPr>
        <p:spPr>
          <a:xfrm>
            <a:off x="4329550" y="3169964"/>
            <a:ext cx="80679" cy="27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93">
            <a:extLst>
              <a:ext uri="{FF2B5EF4-FFF2-40B4-BE49-F238E27FC236}">
                <a16:creationId xmlns:a16="http://schemas.microsoft.com/office/drawing/2014/main" id="{15A62ADF-2E07-48DE-B105-57EB3BF75AD6}"/>
              </a:ext>
            </a:extLst>
          </p:cNvPr>
          <p:cNvCxnSpPr>
            <a:cxnSpLocks/>
            <a:endCxn id="188" idx="7"/>
          </p:cNvCxnSpPr>
          <p:nvPr/>
        </p:nvCxnSpPr>
        <p:spPr>
          <a:xfrm flipH="1">
            <a:off x="4599389" y="3169964"/>
            <a:ext cx="83413" cy="27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94">
            <a:extLst>
              <a:ext uri="{FF2B5EF4-FFF2-40B4-BE49-F238E27FC236}">
                <a16:creationId xmlns:a16="http://schemas.microsoft.com/office/drawing/2014/main" id="{B50634A0-2D16-4C3D-89EE-5CDDA9117278}"/>
              </a:ext>
            </a:extLst>
          </p:cNvPr>
          <p:cNvCxnSpPr>
            <a:cxnSpLocks/>
            <a:endCxn id="184" idx="1"/>
          </p:cNvCxnSpPr>
          <p:nvPr/>
        </p:nvCxnSpPr>
        <p:spPr>
          <a:xfrm>
            <a:off x="5077423" y="3169964"/>
            <a:ext cx="98041" cy="27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99">
            <a:extLst>
              <a:ext uri="{FF2B5EF4-FFF2-40B4-BE49-F238E27FC236}">
                <a16:creationId xmlns:a16="http://schemas.microsoft.com/office/drawing/2014/main" id="{4234C6D3-EF4A-4E8A-9DAE-DEA81D370168}"/>
              </a:ext>
            </a:extLst>
          </p:cNvPr>
          <p:cNvCxnSpPr>
            <a:cxnSpLocks/>
            <a:endCxn id="184" idx="7"/>
          </p:cNvCxnSpPr>
          <p:nvPr/>
        </p:nvCxnSpPr>
        <p:spPr>
          <a:xfrm flipH="1">
            <a:off x="5364624" y="3169964"/>
            <a:ext cx="86735" cy="27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200">
            <a:extLst>
              <a:ext uri="{FF2B5EF4-FFF2-40B4-BE49-F238E27FC236}">
                <a16:creationId xmlns:a16="http://schemas.microsoft.com/office/drawing/2014/main" id="{DE899701-787C-4E8F-B95D-59A15F1F5535}"/>
              </a:ext>
            </a:extLst>
          </p:cNvPr>
          <p:cNvCxnSpPr>
            <a:cxnSpLocks/>
            <a:endCxn id="186" idx="1"/>
          </p:cNvCxnSpPr>
          <p:nvPr/>
        </p:nvCxnSpPr>
        <p:spPr>
          <a:xfrm>
            <a:off x="5808282" y="3660723"/>
            <a:ext cx="91910" cy="27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202">
            <a:extLst>
              <a:ext uri="{FF2B5EF4-FFF2-40B4-BE49-F238E27FC236}">
                <a16:creationId xmlns:a16="http://schemas.microsoft.com/office/drawing/2014/main" id="{E847C440-64FA-4333-B131-A559D902535B}"/>
              </a:ext>
            </a:extLst>
          </p:cNvPr>
          <p:cNvCxnSpPr>
            <a:cxnSpLocks/>
            <a:endCxn id="186" idx="7"/>
          </p:cNvCxnSpPr>
          <p:nvPr/>
        </p:nvCxnSpPr>
        <p:spPr>
          <a:xfrm flipH="1">
            <a:off x="6089352" y="3662260"/>
            <a:ext cx="75406" cy="27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5" name="Group 203">
            <a:extLst>
              <a:ext uri="{FF2B5EF4-FFF2-40B4-BE49-F238E27FC236}">
                <a16:creationId xmlns:a16="http://schemas.microsoft.com/office/drawing/2014/main" id="{58FC2B49-B4E9-40EB-863B-C1718EFA7A19}"/>
              </a:ext>
            </a:extLst>
          </p:cNvPr>
          <p:cNvGrpSpPr/>
          <p:nvPr/>
        </p:nvGrpSpPr>
        <p:grpSpPr>
          <a:xfrm>
            <a:off x="6496816" y="3893274"/>
            <a:ext cx="267512" cy="271935"/>
            <a:chOff x="1592262" y="3429000"/>
            <a:chExt cx="365760" cy="368300"/>
          </a:xfrm>
        </p:grpSpPr>
        <p:sp>
          <p:nvSpPr>
            <p:cNvPr id="182" name="Oval 239">
              <a:extLst>
                <a:ext uri="{FF2B5EF4-FFF2-40B4-BE49-F238E27FC236}">
                  <a16:creationId xmlns:a16="http://schemas.microsoft.com/office/drawing/2014/main" id="{5A896738-D61C-488D-B89D-79CF60C5BB4C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240">
                  <a:extLst>
                    <a:ext uri="{FF2B5EF4-FFF2-40B4-BE49-F238E27FC236}">
                      <a16:creationId xmlns:a16="http://schemas.microsoft.com/office/drawing/2014/main" id="{514BFFDD-C7A3-4E06-A06B-78FF5144E9C9}"/>
                    </a:ext>
                  </a:extLst>
                </p:cNvPr>
                <p:cNvSpPr txBox="1"/>
                <p:nvPr/>
              </p:nvSpPr>
              <p:spPr>
                <a:xfrm>
                  <a:off x="1656898" y="3468682"/>
                  <a:ext cx="243283" cy="291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27" name="TextBox 240">
                  <a:extLst>
                    <a:ext uri="{FF2B5EF4-FFF2-40B4-BE49-F238E27FC236}">
                      <a16:creationId xmlns:a16="http://schemas.microsoft.com/office/drawing/2014/main" id="{DD00C75A-ED17-9D41-B21A-CD5E86D50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6898" y="3468682"/>
                  <a:ext cx="243283" cy="291790"/>
                </a:xfrm>
                <a:prstGeom prst="rect">
                  <a:avLst/>
                </a:prstGeom>
                <a:blipFill>
                  <a:blip r:embed="rId13"/>
                  <a:stretch>
                    <a:fillRect l="-13333" r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6" name="Straight Arrow Connector 204">
            <a:extLst>
              <a:ext uri="{FF2B5EF4-FFF2-40B4-BE49-F238E27FC236}">
                <a16:creationId xmlns:a16="http://schemas.microsoft.com/office/drawing/2014/main" id="{F9850903-7CC9-4ABA-812C-738BB204B646}"/>
              </a:ext>
            </a:extLst>
          </p:cNvPr>
          <p:cNvCxnSpPr>
            <a:cxnSpLocks/>
            <a:endCxn id="182" idx="1"/>
          </p:cNvCxnSpPr>
          <p:nvPr/>
        </p:nvCxnSpPr>
        <p:spPr>
          <a:xfrm>
            <a:off x="6483535" y="3662260"/>
            <a:ext cx="52457" cy="27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205">
            <a:extLst>
              <a:ext uri="{FF2B5EF4-FFF2-40B4-BE49-F238E27FC236}">
                <a16:creationId xmlns:a16="http://schemas.microsoft.com/office/drawing/2014/main" id="{032FC106-BAA6-466C-8491-D82E7B2705C6}"/>
              </a:ext>
            </a:extLst>
          </p:cNvPr>
          <p:cNvCxnSpPr>
            <a:cxnSpLocks/>
            <a:endCxn id="182" idx="7"/>
          </p:cNvCxnSpPr>
          <p:nvPr/>
        </p:nvCxnSpPr>
        <p:spPr>
          <a:xfrm flipH="1">
            <a:off x="6725153" y="3662260"/>
            <a:ext cx="90951" cy="27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Oval 207">
            <a:extLst>
              <a:ext uri="{FF2B5EF4-FFF2-40B4-BE49-F238E27FC236}">
                <a16:creationId xmlns:a16="http://schemas.microsoft.com/office/drawing/2014/main" id="{56B4243E-6CF5-442A-B44A-2BECB54788B9}"/>
              </a:ext>
            </a:extLst>
          </p:cNvPr>
          <p:cNvSpPr/>
          <p:nvPr/>
        </p:nvSpPr>
        <p:spPr>
          <a:xfrm>
            <a:off x="4760802" y="3908001"/>
            <a:ext cx="267512" cy="27193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9" name="Straight Arrow Connector 208">
            <a:extLst>
              <a:ext uri="{FF2B5EF4-FFF2-40B4-BE49-F238E27FC236}">
                <a16:creationId xmlns:a16="http://schemas.microsoft.com/office/drawing/2014/main" id="{0EF7A301-CFA1-4DBA-A2F6-F43C1CAFE215}"/>
              </a:ext>
            </a:extLst>
          </p:cNvPr>
          <p:cNvCxnSpPr>
            <a:cxnSpLocks/>
            <a:stCxn id="188" idx="4"/>
            <a:endCxn id="158" idx="1"/>
          </p:cNvCxnSpPr>
          <p:nvPr/>
        </p:nvCxnSpPr>
        <p:spPr>
          <a:xfrm>
            <a:off x="4504810" y="3672913"/>
            <a:ext cx="295169" cy="274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209">
            <a:extLst>
              <a:ext uri="{FF2B5EF4-FFF2-40B4-BE49-F238E27FC236}">
                <a16:creationId xmlns:a16="http://schemas.microsoft.com/office/drawing/2014/main" id="{1CC0DAA3-1E9F-497A-98F7-9ABBDF830D49}"/>
              </a:ext>
            </a:extLst>
          </p:cNvPr>
          <p:cNvCxnSpPr>
            <a:cxnSpLocks/>
            <a:stCxn id="184" idx="4"/>
            <a:endCxn id="158" idx="7"/>
          </p:cNvCxnSpPr>
          <p:nvPr/>
        </p:nvCxnSpPr>
        <p:spPr>
          <a:xfrm flipH="1">
            <a:off x="4989139" y="3672913"/>
            <a:ext cx="280905" cy="274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Oval 213">
            <a:extLst>
              <a:ext uri="{FF2B5EF4-FFF2-40B4-BE49-F238E27FC236}">
                <a16:creationId xmlns:a16="http://schemas.microsoft.com/office/drawing/2014/main" id="{4A67C056-D36F-471C-9343-C84162E53643}"/>
              </a:ext>
            </a:extLst>
          </p:cNvPr>
          <p:cNvSpPr/>
          <p:nvPr/>
        </p:nvSpPr>
        <p:spPr>
          <a:xfrm>
            <a:off x="6178983" y="4387591"/>
            <a:ext cx="267512" cy="27193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62" name="Straight Arrow Connector 214">
            <a:extLst>
              <a:ext uri="{FF2B5EF4-FFF2-40B4-BE49-F238E27FC236}">
                <a16:creationId xmlns:a16="http://schemas.microsoft.com/office/drawing/2014/main" id="{80E39B02-31DB-4CE4-8601-E3A450843FCE}"/>
              </a:ext>
            </a:extLst>
          </p:cNvPr>
          <p:cNvCxnSpPr>
            <a:cxnSpLocks/>
            <a:stCxn id="186" idx="4"/>
            <a:endCxn id="161" idx="1"/>
          </p:cNvCxnSpPr>
          <p:nvPr/>
        </p:nvCxnSpPr>
        <p:spPr>
          <a:xfrm>
            <a:off x="5994772" y="4165209"/>
            <a:ext cx="223388" cy="262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216">
            <a:extLst>
              <a:ext uri="{FF2B5EF4-FFF2-40B4-BE49-F238E27FC236}">
                <a16:creationId xmlns:a16="http://schemas.microsoft.com/office/drawing/2014/main" id="{8402D4FE-D14A-4646-9500-2082B884BD1D}"/>
              </a:ext>
            </a:extLst>
          </p:cNvPr>
          <p:cNvCxnSpPr>
            <a:cxnSpLocks/>
            <a:stCxn id="182" idx="4"/>
            <a:endCxn id="161" idx="7"/>
          </p:cNvCxnSpPr>
          <p:nvPr/>
        </p:nvCxnSpPr>
        <p:spPr>
          <a:xfrm flipH="1">
            <a:off x="6407319" y="4165209"/>
            <a:ext cx="223253" cy="262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Oval 221">
            <a:extLst>
              <a:ext uri="{FF2B5EF4-FFF2-40B4-BE49-F238E27FC236}">
                <a16:creationId xmlns:a16="http://schemas.microsoft.com/office/drawing/2014/main" id="{49DC0349-71D9-4586-88DE-909476BDBC0A}"/>
              </a:ext>
            </a:extLst>
          </p:cNvPr>
          <p:cNvSpPr/>
          <p:nvPr/>
        </p:nvSpPr>
        <p:spPr>
          <a:xfrm>
            <a:off x="5421224" y="4865802"/>
            <a:ext cx="267512" cy="27193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65" name="Straight Arrow Connector 222">
            <a:extLst>
              <a:ext uri="{FF2B5EF4-FFF2-40B4-BE49-F238E27FC236}">
                <a16:creationId xmlns:a16="http://schemas.microsoft.com/office/drawing/2014/main" id="{D6D9A2E2-D5B4-4AFE-8C67-E1F67B9DAF02}"/>
              </a:ext>
            </a:extLst>
          </p:cNvPr>
          <p:cNvCxnSpPr>
            <a:cxnSpLocks/>
            <a:stCxn id="161" idx="4"/>
            <a:endCxn id="164" idx="6"/>
          </p:cNvCxnSpPr>
          <p:nvPr/>
        </p:nvCxnSpPr>
        <p:spPr>
          <a:xfrm flipH="1">
            <a:off x="5688736" y="4659526"/>
            <a:ext cx="624003" cy="34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223">
            <a:extLst>
              <a:ext uri="{FF2B5EF4-FFF2-40B4-BE49-F238E27FC236}">
                <a16:creationId xmlns:a16="http://schemas.microsoft.com/office/drawing/2014/main" id="{D55CDEC8-47E5-41C8-B267-0B9194354187}"/>
              </a:ext>
            </a:extLst>
          </p:cNvPr>
          <p:cNvCxnSpPr>
            <a:cxnSpLocks/>
            <a:stCxn id="158" idx="4"/>
            <a:endCxn id="164" idx="1"/>
          </p:cNvCxnSpPr>
          <p:nvPr/>
        </p:nvCxnSpPr>
        <p:spPr>
          <a:xfrm>
            <a:off x="4894559" y="4179936"/>
            <a:ext cx="565841" cy="72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224">
            <a:extLst>
              <a:ext uri="{FF2B5EF4-FFF2-40B4-BE49-F238E27FC236}">
                <a16:creationId xmlns:a16="http://schemas.microsoft.com/office/drawing/2014/main" id="{1DC36FB6-6AB2-487F-992D-760B57902E93}"/>
              </a:ext>
            </a:extLst>
          </p:cNvPr>
          <p:cNvCxnSpPr>
            <a:cxnSpLocks/>
            <a:stCxn id="164" idx="4"/>
          </p:cNvCxnSpPr>
          <p:nvPr/>
        </p:nvCxnSpPr>
        <p:spPr>
          <a:xfrm>
            <a:off x="5554980" y="5137737"/>
            <a:ext cx="0" cy="307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Rectangle 410">
            <a:extLst>
              <a:ext uri="{FF2B5EF4-FFF2-40B4-BE49-F238E27FC236}">
                <a16:creationId xmlns:a16="http://schemas.microsoft.com/office/drawing/2014/main" id="{EDCCABB1-2862-4B11-BA50-95B3EA7FDD67}"/>
              </a:ext>
            </a:extLst>
          </p:cNvPr>
          <p:cNvSpPr/>
          <p:nvPr/>
        </p:nvSpPr>
        <p:spPr>
          <a:xfrm>
            <a:off x="6534311" y="4391966"/>
            <a:ext cx="1373213" cy="7168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80618" tIns="80618" rIns="80618" bIns="80618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b="1" dirty="0">
                <a:ea typeface="Cambria" panose="02040503050406030204" pitchFamily="18" charset="0"/>
                <a:cs typeface="Tahoma" panose="020B0604030504040204" pitchFamily="34" charset="0"/>
              </a:rPr>
              <a:t>DSP: 2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b="1" dirty="0">
                <a:ea typeface="Cambria" panose="02040503050406030204" pitchFamily="18" charset="0"/>
                <a:cs typeface="Tahoma" panose="020B0604030504040204" pitchFamily="34" charset="0"/>
              </a:rPr>
              <a:t>Latency: 4</a:t>
            </a:r>
          </a:p>
        </p:txBody>
      </p:sp>
      <p:sp>
        <p:nvSpPr>
          <p:cNvPr id="196" name="Rectangle 411">
            <a:extLst>
              <a:ext uri="{FF2B5EF4-FFF2-40B4-BE49-F238E27FC236}">
                <a16:creationId xmlns:a16="http://schemas.microsoft.com/office/drawing/2014/main" id="{F19F3574-1521-4DD9-A400-00C5989091DE}"/>
              </a:ext>
            </a:extLst>
          </p:cNvPr>
          <p:cNvSpPr/>
          <p:nvPr/>
        </p:nvSpPr>
        <p:spPr>
          <a:xfrm>
            <a:off x="4418397" y="5554028"/>
            <a:ext cx="2540677" cy="661409"/>
          </a:xfrm>
          <a:prstGeom prst="rect">
            <a:avLst/>
          </a:prstGeom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(b) HLS solution with naïve constraints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447">
                <a:extLst>
                  <a:ext uri="{FF2B5EF4-FFF2-40B4-BE49-F238E27FC236}">
                    <a16:creationId xmlns:a16="http://schemas.microsoft.com/office/drawing/2014/main" id="{25642641-B037-4BBA-8112-AD7CB252C093}"/>
                  </a:ext>
                </a:extLst>
              </p:cNvPr>
              <p:cNvSpPr txBox="1"/>
              <p:nvPr/>
            </p:nvSpPr>
            <p:spPr>
              <a:xfrm>
                <a:off x="4798486" y="3902641"/>
                <a:ext cx="1316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0" name="TextBox 447">
                <a:extLst>
                  <a:ext uri="{FF2B5EF4-FFF2-40B4-BE49-F238E27FC236}">
                    <a16:creationId xmlns:a16="http://schemas.microsoft.com/office/drawing/2014/main" id="{25642641-B037-4BBA-8112-AD7CB252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486" y="3902641"/>
                <a:ext cx="131650" cy="276999"/>
              </a:xfrm>
              <a:prstGeom prst="rect">
                <a:avLst/>
              </a:prstGeom>
              <a:blipFill>
                <a:blip r:embed="rId14"/>
                <a:stretch>
                  <a:fillRect l="-54545" r="-8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449">
                <a:extLst>
                  <a:ext uri="{FF2B5EF4-FFF2-40B4-BE49-F238E27FC236}">
                    <a16:creationId xmlns:a16="http://schemas.microsoft.com/office/drawing/2014/main" id="{01D24DCD-948A-4D98-B388-7058BF64A060}"/>
                  </a:ext>
                </a:extLst>
              </p:cNvPr>
              <p:cNvSpPr txBox="1"/>
              <p:nvPr/>
            </p:nvSpPr>
            <p:spPr>
              <a:xfrm>
                <a:off x="6222502" y="4375297"/>
                <a:ext cx="1316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1" name="TextBox 449">
                <a:extLst>
                  <a:ext uri="{FF2B5EF4-FFF2-40B4-BE49-F238E27FC236}">
                    <a16:creationId xmlns:a16="http://schemas.microsoft.com/office/drawing/2014/main" id="{01D24DCD-948A-4D98-B388-7058BF64A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02" y="4375297"/>
                <a:ext cx="131650" cy="276999"/>
              </a:xfrm>
              <a:prstGeom prst="rect">
                <a:avLst/>
              </a:prstGeom>
              <a:blipFill>
                <a:blip r:embed="rId15"/>
                <a:stretch>
                  <a:fillRect l="-61905" r="-9047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450">
                <a:extLst>
                  <a:ext uri="{FF2B5EF4-FFF2-40B4-BE49-F238E27FC236}">
                    <a16:creationId xmlns:a16="http://schemas.microsoft.com/office/drawing/2014/main" id="{D5B8A33F-2E77-4501-9CBC-37D949E8CA74}"/>
                  </a:ext>
                </a:extLst>
              </p:cNvPr>
              <p:cNvSpPr txBox="1"/>
              <p:nvPr/>
            </p:nvSpPr>
            <p:spPr>
              <a:xfrm>
                <a:off x="5466855" y="4854377"/>
                <a:ext cx="1316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2" name="TextBox 450">
                <a:extLst>
                  <a:ext uri="{FF2B5EF4-FFF2-40B4-BE49-F238E27FC236}">
                    <a16:creationId xmlns:a16="http://schemas.microsoft.com/office/drawing/2014/main" id="{D5B8A33F-2E77-4501-9CBC-37D949E8C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855" y="4854377"/>
                <a:ext cx="131650" cy="276999"/>
              </a:xfrm>
              <a:prstGeom prst="rect">
                <a:avLst/>
              </a:prstGeom>
              <a:blipFill>
                <a:blip r:embed="rId16"/>
                <a:stretch>
                  <a:fillRect l="-61905" r="-9047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Rectangle 411">
            <a:extLst>
              <a:ext uri="{FF2B5EF4-FFF2-40B4-BE49-F238E27FC236}">
                <a16:creationId xmlns:a16="http://schemas.microsoft.com/office/drawing/2014/main" id="{9A297AC8-A75E-4F83-AF95-85DDB3C7E659}"/>
              </a:ext>
            </a:extLst>
          </p:cNvPr>
          <p:cNvSpPr/>
          <p:nvPr/>
        </p:nvSpPr>
        <p:spPr>
          <a:xfrm>
            <a:off x="8694826" y="5554028"/>
            <a:ext cx="2386060" cy="415187"/>
          </a:xfrm>
          <a:prstGeom prst="rect">
            <a:avLst/>
          </a:prstGeom>
          <a:solidFill>
            <a:schemeClr val="accent4"/>
          </a:solidFill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(c) A better solution</a:t>
            </a:r>
            <a:endParaRPr lang="en-US" sz="2000" b="1" dirty="0"/>
          </a:p>
        </p:txBody>
      </p:sp>
      <p:grpSp>
        <p:nvGrpSpPr>
          <p:cNvPr id="207" name="Group 391">
            <a:extLst>
              <a:ext uri="{FF2B5EF4-FFF2-40B4-BE49-F238E27FC236}">
                <a16:creationId xmlns:a16="http://schemas.microsoft.com/office/drawing/2014/main" id="{2C90C079-E34D-47D3-9999-5CA16E47800A}"/>
              </a:ext>
            </a:extLst>
          </p:cNvPr>
          <p:cNvGrpSpPr/>
          <p:nvPr/>
        </p:nvGrpSpPr>
        <p:grpSpPr>
          <a:xfrm>
            <a:off x="8143516" y="3344424"/>
            <a:ext cx="3121893" cy="1551273"/>
            <a:chOff x="-2061644" y="825107"/>
            <a:chExt cx="666239" cy="2567715"/>
          </a:xfrm>
        </p:grpSpPr>
        <p:cxnSp>
          <p:nvCxnSpPr>
            <p:cNvPr id="255" name="Straight Connector 392">
              <a:extLst>
                <a:ext uri="{FF2B5EF4-FFF2-40B4-BE49-F238E27FC236}">
                  <a16:creationId xmlns:a16="http://schemas.microsoft.com/office/drawing/2014/main" id="{D2CB5E82-3274-49A8-8FE2-6C531863C799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825107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6" name="Straight Connector 393">
              <a:extLst>
                <a:ext uri="{FF2B5EF4-FFF2-40B4-BE49-F238E27FC236}">
                  <a16:creationId xmlns:a16="http://schemas.microsoft.com/office/drawing/2014/main" id="{6F2CE2B9-8F4F-4666-8562-C842400F7A60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1681012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7" name="Straight Connector 394">
              <a:extLst>
                <a:ext uri="{FF2B5EF4-FFF2-40B4-BE49-F238E27FC236}">
                  <a16:creationId xmlns:a16="http://schemas.microsoft.com/office/drawing/2014/main" id="{DCDA933E-95C9-4FB7-A469-F1B22C717445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3392822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8" name="Straight Connector 395">
              <a:extLst>
                <a:ext uri="{FF2B5EF4-FFF2-40B4-BE49-F238E27FC236}">
                  <a16:creationId xmlns:a16="http://schemas.microsoft.com/office/drawing/2014/main" id="{8A93DD24-27A7-4F72-91B5-3A5688556E27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2536917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0" name="Group 248">
            <a:extLst>
              <a:ext uri="{FF2B5EF4-FFF2-40B4-BE49-F238E27FC236}">
                <a16:creationId xmlns:a16="http://schemas.microsoft.com/office/drawing/2014/main" id="{A83EB1B3-2E66-4AE2-8D88-0EB51DCBD6E8}"/>
              </a:ext>
            </a:extLst>
          </p:cNvPr>
          <p:cNvGrpSpPr/>
          <p:nvPr/>
        </p:nvGrpSpPr>
        <p:grpSpPr>
          <a:xfrm>
            <a:off x="8334502" y="3447543"/>
            <a:ext cx="308551" cy="297565"/>
            <a:chOff x="1592262" y="3429000"/>
            <a:chExt cx="365760" cy="368300"/>
          </a:xfrm>
        </p:grpSpPr>
        <p:sp>
          <p:nvSpPr>
            <p:cNvPr id="253" name="Oval 291">
              <a:extLst>
                <a:ext uri="{FF2B5EF4-FFF2-40B4-BE49-F238E27FC236}">
                  <a16:creationId xmlns:a16="http://schemas.microsoft.com/office/drawing/2014/main" id="{8C786D80-C826-40BF-8826-98065DB68244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4" name="TextBox 292">
                  <a:extLst>
                    <a:ext uri="{FF2B5EF4-FFF2-40B4-BE49-F238E27FC236}">
                      <a16:creationId xmlns:a16="http://schemas.microsoft.com/office/drawing/2014/main" id="{A80F8699-0A9D-4C08-BFA4-FE4FB33DC86F}"/>
                    </a:ext>
                  </a:extLst>
                </p:cNvPr>
                <p:cNvSpPr txBox="1"/>
                <p:nvPr/>
              </p:nvSpPr>
              <p:spPr>
                <a:xfrm>
                  <a:off x="1666138" y="3474648"/>
                  <a:ext cx="218181" cy="2770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2D0B0FD4-5F82-4BA4-8A7C-ACE2C2E81A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6138" y="3474648"/>
                  <a:ext cx="218181" cy="277019"/>
                </a:xfrm>
                <a:prstGeom prst="rect">
                  <a:avLst/>
                </a:prstGeom>
                <a:blipFill>
                  <a:blip r:embed="rId17"/>
                  <a:stretch>
                    <a:fillRect l="-15625" r="-18750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1" name="Group 249">
            <a:extLst>
              <a:ext uri="{FF2B5EF4-FFF2-40B4-BE49-F238E27FC236}">
                <a16:creationId xmlns:a16="http://schemas.microsoft.com/office/drawing/2014/main" id="{9B8E684E-28DE-46A2-992B-B7661EDC5805}"/>
              </a:ext>
            </a:extLst>
          </p:cNvPr>
          <p:cNvGrpSpPr/>
          <p:nvPr/>
        </p:nvGrpSpPr>
        <p:grpSpPr>
          <a:xfrm>
            <a:off x="10053038" y="3447542"/>
            <a:ext cx="308551" cy="297565"/>
            <a:chOff x="1592262" y="3429000"/>
            <a:chExt cx="365760" cy="368300"/>
          </a:xfrm>
        </p:grpSpPr>
        <p:sp>
          <p:nvSpPr>
            <p:cNvPr id="251" name="Oval 289">
              <a:extLst>
                <a:ext uri="{FF2B5EF4-FFF2-40B4-BE49-F238E27FC236}">
                  <a16:creationId xmlns:a16="http://schemas.microsoft.com/office/drawing/2014/main" id="{EF10499F-41A4-4711-8DA3-6F0142307918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TextBox 290">
                  <a:extLst>
                    <a:ext uri="{FF2B5EF4-FFF2-40B4-BE49-F238E27FC236}">
                      <a16:creationId xmlns:a16="http://schemas.microsoft.com/office/drawing/2014/main" id="{77991C16-D6C6-4289-B7AC-EA49074BADCE}"/>
                    </a:ext>
                  </a:extLst>
                </p:cNvPr>
                <p:cNvSpPr txBox="1"/>
                <p:nvPr/>
              </p:nvSpPr>
              <p:spPr>
                <a:xfrm>
                  <a:off x="1673571" y="3465683"/>
                  <a:ext cx="228026" cy="3022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2" name="TextBox 290">
                  <a:extLst>
                    <a:ext uri="{FF2B5EF4-FFF2-40B4-BE49-F238E27FC236}">
                      <a16:creationId xmlns:a16="http://schemas.microsoft.com/office/drawing/2014/main" id="{77991C16-D6C6-4289-B7AC-EA49074BA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3571" y="3465683"/>
                  <a:ext cx="228026" cy="302292"/>
                </a:xfrm>
                <a:prstGeom prst="rect">
                  <a:avLst/>
                </a:prstGeom>
                <a:blipFill>
                  <a:blip r:embed="rId18"/>
                  <a:stretch>
                    <a:fillRect l="-15625" r="-18750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Group 250">
            <a:extLst>
              <a:ext uri="{FF2B5EF4-FFF2-40B4-BE49-F238E27FC236}">
                <a16:creationId xmlns:a16="http://schemas.microsoft.com/office/drawing/2014/main" id="{632E8CE6-D0DC-4B76-AA4C-B4DFE821C62E}"/>
              </a:ext>
            </a:extLst>
          </p:cNvPr>
          <p:cNvGrpSpPr/>
          <p:nvPr/>
        </p:nvGrpSpPr>
        <p:grpSpPr>
          <a:xfrm>
            <a:off x="9217130" y="3447543"/>
            <a:ext cx="308551" cy="297565"/>
            <a:chOff x="1592262" y="3429000"/>
            <a:chExt cx="365760" cy="368300"/>
          </a:xfrm>
        </p:grpSpPr>
        <p:sp>
          <p:nvSpPr>
            <p:cNvPr id="249" name="Oval 287">
              <a:extLst>
                <a:ext uri="{FF2B5EF4-FFF2-40B4-BE49-F238E27FC236}">
                  <a16:creationId xmlns:a16="http://schemas.microsoft.com/office/drawing/2014/main" id="{2BD1358F-1418-41D3-9FF6-53361F6731F8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TextBox 288">
                  <a:extLst>
                    <a:ext uri="{FF2B5EF4-FFF2-40B4-BE49-F238E27FC236}">
                      <a16:creationId xmlns:a16="http://schemas.microsoft.com/office/drawing/2014/main" id="{559C0F2C-84D6-4E80-8418-757A777A862B}"/>
                    </a:ext>
                  </a:extLst>
                </p:cNvPr>
                <p:cNvSpPr txBox="1"/>
                <p:nvPr/>
              </p:nvSpPr>
              <p:spPr>
                <a:xfrm>
                  <a:off x="1668434" y="3463032"/>
                  <a:ext cx="218181" cy="2770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6927E671-9885-4D51-9ABF-CB1BC16A4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8434" y="3463032"/>
                  <a:ext cx="218181" cy="277019"/>
                </a:xfrm>
                <a:prstGeom prst="rect">
                  <a:avLst/>
                </a:prstGeom>
                <a:blipFill>
                  <a:blip r:embed="rId19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4" name="Straight Arrow Connector 252">
            <a:extLst>
              <a:ext uri="{FF2B5EF4-FFF2-40B4-BE49-F238E27FC236}">
                <a16:creationId xmlns:a16="http://schemas.microsoft.com/office/drawing/2014/main" id="{1493A1ED-CF8E-42B2-8DBF-8269024491DD}"/>
              </a:ext>
            </a:extLst>
          </p:cNvPr>
          <p:cNvCxnSpPr>
            <a:cxnSpLocks/>
            <a:endCxn id="253" idx="1"/>
          </p:cNvCxnSpPr>
          <p:nvPr/>
        </p:nvCxnSpPr>
        <p:spPr>
          <a:xfrm>
            <a:off x="8286632" y="3219458"/>
            <a:ext cx="93056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Arrow Connector 253">
            <a:extLst>
              <a:ext uri="{FF2B5EF4-FFF2-40B4-BE49-F238E27FC236}">
                <a16:creationId xmlns:a16="http://schemas.microsoft.com/office/drawing/2014/main" id="{2A16E588-F703-40BD-BBE7-FA9415522F4C}"/>
              </a:ext>
            </a:extLst>
          </p:cNvPr>
          <p:cNvCxnSpPr>
            <a:cxnSpLocks/>
            <a:endCxn id="253" idx="7"/>
          </p:cNvCxnSpPr>
          <p:nvPr/>
        </p:nvCxnSpPr>
        <p:spPr>
          <a:xfrm flipH="1">
            <a:off x="8597867" y="3219458"/>
            <a:ext cx="96209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54">
            <a:extLst>
              <a:ext uri="{FF2B5EF4-FFF2-40B4-BE49-F238E27FC236}">
                <a16:creationId xmlns:a16="http://schemas.microsoft.com/office/drawing/2014/main" id="{0BD81F31-7ED1-4360-BC8E-C24ABAB25527}"/>
              </a:ext>
            </a:extLst>
          </p:cNvPr>
          <p:cNvCxnSpPr>
            <a:cxnSpLocks/>
            <a:endCxn id="249" idx="1"/>
          </p:cNvCxnSpPr>
          <p:nvPr/>
        </p:nvCxnSpPr>
        <p:spPr>
          <a:xfrm>
            <a:off x="9149235" y="3219458"/>
            <a:ext cx="113081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Arrow Connector 255">
            <a:extLst>
              <a:ext uri="{FF2B5EF4-FFF2-40B4-BE49-F238E27FC236}">
                <a16:creationId xmlns:a16="http://schemas.microsoft.com/office/drawing/2014/main" id="{8FA825E6-ADE8-4252-A490-5A8813FB5779}"/>
              </a:ext>
            </a:extLst>
          </p:cNvPr>
          <p:cNvCxnSpPr>
            <a:cxnSpLocks/>
            <a:endCxn id="249" idx="7"/>
          </p:cNvCxnSpPr>
          <p:nvPr/>
        </p:nvCxnSpPr>
        <p:spPr>
          <a:xfrm flipH="1">
            <a:off x="9480495" y="3219458"/>
            <a:ext cx="100042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Arrow Connector 256">
            <a:extLst>
              <a:ext uri="{FF2B5EF4-FFF2-40B4-BE49-F238E27FC236}">
                <a16:creationId xmlns:a16="http://schemas.microsoft.com/office/drawing/2014/main" id="{FD235B3C-C63F-4E40-8610-4D93980FFD26}"/>
              </a:ext>
            </a:extLst>
          </p:cNvPr>
          <p:cNvCxnSpPr>
            <a:cxnSpLocks/>
            <a:endCxn id="251" idx="1"/>
          </p:cNvCxnSpPr>
          <p:nvPr/>
        </p:nvCxnSpPr>
        <p:spPr>
          <a:xfrm>
            <a:off x="10019791" y="3219458"/>
            <a:ext cx="78433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57">
            <a:extLst>
              <a:ext uri="{FF2B5EF4-FFF2-40B4-BE49-F238E27FC236}">
                <a16:creationId xmlns:a16="http://schemas.microsoft.com/office/drawing/2014/main" id="{9CD0ECCA-E09D-4F56-A0AE-967C7B74A02E}"/>
              </a:ext>
            </a:extLst>
          </p:cNvPr>
          <p:cNvCxnSpPr>
            <a:cxnSpLocks/>
            <a:endCxn id="251" idx="7"/>
          </p:cNvCxnSpPr>
          <p:nvPr/>
        </p:nvCxnSpPr>
        <p:spPr>
          <a:xfrm flipH="1">
            <a:off x="10316403" y="3219458"/>
            <a:ext cx="86974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0" name="Group 258">
            <a:extLst>
              <a:ext uri="{FF2B5EF4-FFF2-40B4-BE49-F238E27FC236}">
                <a16:creationId xmlns:a16="http://schemas.microsoft.com/office/drawing/2014/main" id="{9D20D7A6-4F3F-4501-ABB1-3754C2358AE0}"/>
              </a:ext>
            </a:extLst>
          </p:cNvPr>
          <p:cNvGrpSpPr/>
          <p:nvPr/>
        </p:nvGrpSpPr>
        <p:grpSpPr>
          <a:xfrm>
            <a:off x="10786376" y="3447542"/>
            <a:ext cx="308551" cy="297565"/>
            <a:chOff x="1592262" y="3429000"/>
            <a:chExt cx="365760" cy="368300"/>
          </a:xfrm>
        </p:grpSpPr>
        <p:sp>
          <p:nvSpPr>
            <p:cNvPr id="247" name="Oval 285">
              <a:extLst>
                <a:ext uri="{FF2B5EF4-FFF2-40B4-BE49-F238E27FC236}">
                  <a16:creationId xmlns:a16="http://schemas.microsoft.com/office/drawing/2014/main" id="{F9B4F273-E23F-46E2-B481-E6617147C3E8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Box 286">
                  <a:extLst>
                    <a:ext uri="{FF2B5EF4-FFF2-40B4-BE49-F238E27FC236}">
                      <a16:creationId xmlns:a16="http://schemas.microsoft.com/office/drawing/2014/main" id="{B13A5D01-FB71-47C5-B58A-F2FFCC57EEB3}"/>
                    </a:ext>
                  </a:extLst>
                </p:cNvPr>
                <p:cNvSpPr txBox="1"/>
                <p:nvPr/>
              </p:nvSpPr>
              <p:spPr>
                <a:xfrm>
                  <a:off x="1671269" y="3468681"/>
                  <a:ext cx="228026" cy="3022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8" name="TextBox 286">
                  <a:extLst>
                    <a:ext uri="{FF2B5EF4-FFF2-40B4-BE49-F238E27FC236}">
                      <a16:creationId xmlns:a16="http://schemas.microsoft.com/office/drawing/2014/main" id="{B13A5D01-FB71-47C5-B58A-F2FFCC57E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1269" y="3468681"/>
                  <a:ext cx="228026" cy="302292"/>
                </a:xfrm>
                <a:prstGeom prst="rect">
                  <a:avLst/>
                </a:prstGeom>
                <a:blipFill>
                  <a:blip r:embed="rId20"/>
                  <a:stretch>
                    <a:fillRect l="-15625" r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1" name="Straight Arrow Connector 259">
            <a:extLst>
              <a:ext uri="{FF2B5EF4-FFF2-40B4-BE49-F238E27FC236}">
                <a16:creationId xmlns:a16="http://schemas.microsoft.com/office/drawing/2014/main" id="{EA1BE1E5-17CC-4E66-9CF7-D1FDAA7C82C3}"/>
              </a:ext>
            </a:extLst>
          </p:cNvPr>
          <p:cNvCxnSpPr>
            <a:cxnSpLocks/>
            <a:endCxn id="247" idx="1"/>
          </p:cNvCxnSpPr>
          <p:nvPr/>
        </p:nvCxnSpPr>
        <p:spPr>
          <a:xfrm>
            <a:off x="10771058" y="3219458"/>
            <a:ext cx="60504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Arrow Connector 260">
            <a:extLst>
              <a:ext uri="{FF2B5EF4-FFF2-40B4-BE49-F238E27FC236}">
                <a16:creationId xmlns:a16="http://schemas.microsoft.com/office/drawing/2014/main" id="{96550183-1BBF-4848-90A4-6AD287A76F23}"/>
              </a:ext>
            </a:extLst>
          </p:cNvPr>
          <p:cNvCxnSpPr>
            <a:cxnSpLocks/>
            <a:endCxn id="247" idx="7"/>
          </p:cNvCxnSpPr>
          <p:nvPr/>
        </p:nvCxnSpPr>
        <p:spPr>
          <a:xfrm flipH="1">
            <a:off x="11049741" y="3219458"/>
            <a:ext cx="104904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3" name="Oval 261">
            <a:extLst>
              <a:ext uri="{FF2B5EF4-FFF2-40B4-BE49-F238E27FC236}">
                <a16:creationId xmlns:a16="http://schemas.microsoft.com/office/drawing/2014/main" id="{9B50991A-3BE7-4DAA-8F55-71309CC1AB4A}"/>
              </a:ext>
            </a:extLst>
          </p:cNvPr>
          <p:cNvSpPr/>
          <p:nvPr/>
        </p:nvSpPr>
        <p:spPr>
          <a:xfrm>
            <a:off x="8784042" y="3981832"/>
            <a:ext cx="308551" cy="297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224" name="Straight Arrow Connector 262">
            <a:extLst>
              <a:ext uri="{FF2B5EF4-FFF2-40B4-BE49-F238E27FC236}">
                <a16:creationId xmlns:a16="http://schemas.microsoft.com/office/drawing/2014/main" id="{7548F336-9EA9-4C42-AD63-34F3D76DBA28}"/>
              </a:ext>
            </a:extLst>
          </p:cNvPr>
          <p:cNvCxnSpPr>
            <a:cxnSpLocks/>
            <a:stCxn id="253" idx="4"/>
            <a:endCxn id="223" idx="1"/>
          </p:cNvCxnSpPr>
          <p:nvPr/>
        </p:nvCxnSpPr>
        <p:spPr>
          <a:xfrm>
            <a:off x="8488778" y="3745109"/>
            <a:ext cx="340450" cy="28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Arrow Connector 263">
            <a:extLst>
              <a:ext uri="{FF2B5EF4-FFF2-40B4-BE49-F238E27FC236}">
                <a16:creationId xmlns:a16="http://schemas.microsoft.com/office/drawing/2014/main" id="{DB40FFCE-BEBC-494F-B147-CE4CEC700ED0}"/>
              </a:ext>
            </a:extLst>
          </p:cNvPr>
          <p:cNvCxnSpPr>
            <a:cxnSpLocks/>
            <a:stCxn id="249" idx="4"/>
            <a:endCxn id="223" idx="7"/>
          </p:cNvCxnSpPr>
          <p:nvPr/>
        </p:nvCxnSpPr>
        <p:spPr>
          <a:xfrm flipH="1">
            <a:off x="9047407" y="3745109"/>
            <a:ext cx="323999" cy="28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Oval 264">
            <a:extLst>
              <a:ext uri="{FF2B5EF4-FFF2-40B4-BE49-F238E27FC236}">
                <a16:creationId xmlns:a16="http://schemas.microsoft.com/office/drawing/2014/main" id="{7603BBED-DC2A-46EC-8B9B-98703F2DA20F}"/>
              </a:ext>
            </a:extLst>
          </p:cNvPr>
          <p:cNvSpPr/>
          <p:nvPr/>
        </p:nvSpPr>
        <p:spPr>
          <a:xfrm>
            <a:off x="10419785" y="3962797"/>
            <a:ext cx="308551" cy="297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227" name="Straight Arrow Connector 265">
            <a:extLst>
              <a:ext uri="{FF2B5EF4-FFF2-40B4-BE49-F238E27FC236}">
                <a16:creationId xmlns:a16="http://schemas.microsoft.com/office/drawing/2014/main" id="{D0986AAB-5D35-4F35-841C-0B596340C8E3}"/>
              </a:ext>
            </a:extLst>
          </p:cNvPr>
          <p:cNvCxnSpPr>
            <a:cxnSpLocks/>
            <a:stCxn id="251" idx="4"/>
            <a:endCxn id="226" idx="1"/>
          </p:cNvCxnSpPr>
          <p:nvPr/>
        </p:nvCxnSpPr>
        <p:spPr>
          <a:xfrm>
            <a:off x="10207314" y="3745108"/>
            <a:ext cx="257657" cy="26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Arrow Connector 266">
            <a:extLst>
              <a:ext uri="{FF2B5EF4-FFF2-40B4-BE49-F238E27FC236}">
                <a16:creationId xmlns:a16="http://schemas.microsoft.com/office/drawing/2014/main" id="{A2342B07-E5A1-40F8-B6F5-4FD0613B5DCB}"/>
              </a:ext>
            </a:extLst>
          </p:cNvPr>
          <p:cNvCxnSpPr>
            <a:cxnSpLocks/>
            <a:stCxn id="247" idx="4"/>
            <a:endCxn id="226" idx="7"/>
          </p:cNvCxnSpPr>
          <p:nvPr/>
        </p:nvCxnSpPr>
        <p:spPr>
          <a:xfrm flipH="1">
            <a:off x="10683150" y="3745108"/>
            <a:ext cx="257502" cy="26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9" name="Oval 267">
            <a:extLst>
              <a:ext uri="{FF2B5EF4-FFF2-40B4-BE49-F238E27FC236}">
                <a16:creationId xmlns:a16="http://schemas.microsoft.com/office/drawing/2014/main" id="{3B276AE6-8F2F-4547-B3F2-A99817CE582D}"/>
              </a:ext>
            </a:extLst>
          </p:cNvPr>
          <p:cNvSpPr/>
          <p:nvPr/>
        </p:nvSpPr>
        <p:spPr>
          <a:xfrm>
            <a:off x="9601345" y="4499721"/>
            <a:ext cx="308551" cy="297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230" name="Straight Arrow Connector 268">
            <a:extLst>
              <a:ext uri="{FF2B5EF4-FFF2-40B4-BE49-F238E27FC236}">
                <a16:creationId xmlns:a16="http://schemas.microsoft.com/office/drawing/2014/main" id="{58A5D612-5442-4AC5-A1AE-07BE7FDAC53C}"/>
              </a:ext>
            </a:extLst>
          </p:cNvPr>
          <p:cNvCxnSpPr>
            <a:cxnSpLocks/>
            <a:stCxn id="226" idx="4"/>
            <a:endCxn id="229" idx="7"/>
          </p:cNvCxnSpPr>
          <p:nvPr/>
        </p:nvCxnSpPr>
        <p:spPr>
          <a:xfrm flipH="1">
            <a:off x="9864710" y="4260362"/>
            <a:ext cx="709350" cy="282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Straight Arrow Connector 269">
            <a:extLst>
              <a:ext uri="{FF2B5EF4-FFF2-40B4-BE49-F238E27FC236}">
                <a16:creationId xmlns:a16="http://schemas.microsoft.com/office/drawing/2014/main" id="{EA1B4F4C-86B3-41F4-88A8-8908B4636009}"/>
              </a:ext>
            </a:extLst>
          </p:cNvPr>
          <p:cNvCxnSpPr>
            <a:cxnSpLocks/>
            <a:stCxn id="223" idx="4"/>
            <a:endCxn id="229" idx="1"/>
          </p:cNvCxnSpPr>
          <p:nvPr/>
        </p:nvCxnSpPr>
        <p:spPr>
          <a:xfrm>
            <a:off x="8938318" y="4279397"/>
            <a:ext cx="708214" cy="26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Straight Arrow Connector 270">
            <a:extLst>
              <a:ext uri="{FF2B5EF4-FFF2-40B4-BE49-F238E27FC236}">
                <a16:creationId xmlns:a16="http://schemas.microsoft.com/office/drawing/2014/main" id="{9EA54578-C38E-4704-B84F-E3EC61871D72}"/>
              </a:ext>
            </a:extLst>
          </p:cNvPr>
          <p:cNvCxnSpPr>
            <a:cxnSpLocks/>
            <a:stCxn id="229" idx="4"/>
          </p:cNvCxnSpPr>
          <p:nvPr/>
        </p:nvCxnSpPr>
        <p:spPr>
          <a:xfrm>
            <a:off x="9755621" y="4797286"/>
            <a:ext cx="0" cy="438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0" name="Rectangle 419">
            <a:extLst>
              <a:ext uri="{FF2B5EF4-FFF2-40B4-BE49-F238E27FC236}">
                <a16:creationId xmlns:a16="http://schemas.microsoft.com/office/drawing/2014/main" id="{94D7D8B4-B15E-4CE2-B6BF-DC623C16FC33}"/>
              </a:ext>
            </a:extLst>
          </p:cNvPr>
          <p:cNvSpPr/>
          <p:nvPr/>
        </p:nvSpPr>
        <p:spPr>
          <a:xfrm>
            <a:off x="10232629" y="4391966"/>
            <a:ext cx="1373213" cy="7168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lIns="80618" tIns="80618" rIns="80618" bIns="80618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b="1" dirty="0">
                <a:ea typeface="Cambria" panose="02040503050406030204" pitchFamily="18" charset="0"/>
                <a:cs typeface="Tahoma" panose="020B0604030504040204" pitchFamily="34" charset="0"/>
              </a:rPr>
              <a:t>DSP: 2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b="1" dirty="0">
                <a:ea typeface="Cambria" panose="02040503050406030204" pitchFamily="18" charset="0"/>
                <a:cs typeface="Tahoma" panose="020B0604030504040204" pitchFamily="34" charset="0"/>
              </a:rPr>
              <a:t>Latency: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441">
                <a:extLst>
                  <a:ext uri="{FF2B5EF4-FFF2-40B4-BE49-F238E27FC236}">
                    <a16:creationId xmlns:a16="http://schemas.microsoft.com/office/drawing/2014/main" id="{E8F35037-C804-4ABE-836A-01E9247539ED}"/>
                  </a:ext>
                </a:extLst>
              </p:cNvPr>
              <p:cNvSpPr txBox="1"/>
              <p:nvPr/>
            </p:nvSpPr>
            <p:spPr>
              <a:xfrm>
                <a:off x="10489076" y="3970271"/>
                <a:ext cx="1987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1" name="TextBox 441">
                <a:extLst>
                  <a:ext uri="{FF2B5EF4-FFF2-40B4-BE49-F238E27FC236}">
                    <a16:creationId xmlns:a16="http://schemas.microsoft.com/office/drawing/2014/main" id="{E8F35037-C804-4ABE-836A-01E92475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076" y="3970271"/>
                <a:ext cx="198772" cy="276999"/>
              </a:xfrm>
              <a:prstGeom prst="rect">
                <a:avLst/>
              </a:prstGeom>
              <a:blipFill>
                <a:blip r:embed="rId21"/>
                <a:stretch>
                  <a:fillRect l="-34375" r="-31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442">
                <a:extLst>
                  <a:ext uri="{FF2B5EF4-FFF2-40B4-BE49-F238E27FC236}">
                    <a16:creationId xmlns:a16="http://schemas.microsoft.com/office/drawing/2014/main" id="{4FABD4D0-D5D6-4589-8273-3CAD618F74E0}"/>
                  </a:ext>
                </a:extLst>
              </p:cNvPr>
              <p:cNvSpPr txBox="1"/>
              <p:nvPr/>
            </p:nvSpPr>
            <p:spPr>
              <a:xfrm>
                <a:off x="9663564" y="4518619"/>
                <a:ext cx="1987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2" name="TextBox 442">
                <a:extLst>
                  <a:ext uri="{FF2B5EF4-FFF2-40B4-BE49-F238E27FC236}">
                    <a16:creationId xmlns:a16="http://schemas.microsoft.com/office/drawing/2014/main" id="{4FABD4D0-D5D6-4589-8273-3CAD618F7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564" y="4518619"/>
                <a:ext cx="198772" cy="276999"/>
              </a:xfrm>
              <a:prstGeom prst="rect">
                <a:avLst/>
              </a:prstGeom>
              <a:blipFill>
                <a:blip r:embed="rId14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443">
                <a:extLst>
                  <a:ext uri="{FF2B5EF4-FFF2-40B4-BE49-F238E27FC236}">
                    <a16:creationId xmlns:a16="http://schemas.microsoft.com/office/drawing/2014/main" id="{A2209A8B-DBFC-4465-B191-0944AB969977}"/>
                  </a:ext>
                </a:extLst>
              </p:cNvPr>
              <p:cNvSpPr txBox="1"/>
              <p:nvPr/>
            </p:nvSpPr>
            <p:spPr>
              <a:xfrm>
                <a:off x="8842927" y="3996125"/>
                <a:ext cx="1987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3" name="TextBox 443">
                <a:extLst>
                  <a:ext uri="{FF2B5EF4-FFF2-40B4-BE49-F238E27FC236}">
                    <a16:creationId xmlns:a16="http://schemas.microsoft.com/office/drawing/2014/main" id="{A2209A8B-DBFC-4465-B191-0944AB969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927" y="3996125"/>
                <a:ext cx="198772" cy="276999"/>
              </a:xfrm>
              <a:prstGeom prst="rect">
                <a:avLst/>
              </a:prstGeom>
              <a:blipFill>
                <a:blip r:embed="rId22"/>
                <a:stretch>
                  <a:fillRect l="-34375" r="-3125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445">
                <a:extLst>
                  <a:ext uri="{FF2B5EF4-FFF2-40B4-BE49-F238E27FC236}">
                    <a16:creationId xmlns:a16="http://schemas.microsoft.com/office/drawing/2014/main" id="{3E32350D-B2B1-45CD-BB0C-FFB96D9C8E11}"/>
                  </a:ext>
                </a:extLst>
              </p:cNvPr>
              <p:cNvSpPr txBox="1"/>
              <p:nvPr/>
            </p:nvSpPr>
            <p:spPr>
              <a:xfrm>
                <a:off x="2690200" y="3893274"/>
                <a:ext cx="172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5" name="TextBox 445">
                <a:extLst>
                  <a:ext uri="{FF2B5EF4-FFF2-40B4-BE49-F238E27FC236}">
                    <a16:creationId xmlns:a16="http://schemas.microsoft.com/office/drawing/2014/main" id="{3E32350D-B2B1-45CD-BB0C-FFB96D9C8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200" y="3893274"/>
                <a:ext cx="172560" cy="276999"/>
              </a:xfrm>
              <a:prstGeom prst="rect">
                <a:avLst/>
              </a:prstGeom>
              <a:blipFill>
                <a:blip r:embed="rId23"/>
                <a:stretch>
                  <a:fillRect l="-41379" r="-4137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445">
                <a:extLst>
                  <a:ext uri="{FF2B5EF4-FFF2-40B4-BE49-F238E27FC236}">
                    <a16:creationId xmlns:a16="http://schemas.microsoft.com/office/drawing/2014/main" id="{E8982DE5-EAB1-48ED-A6F3-3376638B7904}"/>
                  </a:ext>
                </a:extLst>
              </p:cNvPr>
              <p:cNvSpPr txBox="1"/>
              <p:nvPr/>
            </p:nvSpPr>
            <p:spPr>
              <a:xfrm>
                <a:off x="1212484" y="3900818"/>
                <a:ext cx="1725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6" name="TextBox 445">
                <a:extLst>
                  <a:ext uri="{FF2B5EF4-FFF2-40B4-BE49-F238E27FC236}">
                    <a16:creationId xmlns:a16="http://schemas.microsoft.com/office/drawing/2014/main" id="{E8982DE5-EAB1-48ED-A6F3-3376638B7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484" y="3900818"/>
                <a:ext cx="172560" cy="276999"/>
              </a:xfrm>
              <a:prstGeom prst="rect">
                <a:avLst/>
              </a:prstGeom>
              <a:blipFill>
                <a:blip r:embed="rId24"/>
                <a:stretch>
                  <a:fillRect l="-46429" r="-4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矩形 417">
            <a:extLst>
              <a:ext uri="{FF2B5EF4-FFF2-40B4-BE49-F238E27FC236}">
                <a16:creationId xmlns:a16="http://schemas.microsoft.com/office/drawing/2014/main" id="{03B4A5BD-8287-4D2A-98FF-6647084AC141}"/>
              </a:ext>
            </a:extLst>
          </p:cNvPr>
          <p:cNvSpPr/>
          <p:nvPr/>
        </p:nvSpPr>
        <p:spPr>
          <a:xfrm>
            <a:off x="4171328" y="1595176"/>
            <a:ext cx="875773" cy="369332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DSP=2</a:t>
            </a:r>
            <a:endParaRPr lang="zh-CN" altLang="en-US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40EABF4-C79A-4623-B617-357DF38B6311}"/>
              </a:ext>
            </a:extLst>
          </p:cNvPr>
          <p:cNvSpPr txBox="1"/>
          <p:nvPr/>
        </p:nvSpPr>
        <p:spPr>
          <a:xfrm>
            <a:off x="5692433" y="1229471"/>
            <a:ext cx="6151830" cy="1895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defTabSz="91437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>
                <a:latin typeface="Corbel" panose="020B0503020204020204" pitchFamily="34" charset="0"/>
              </a:defRPr>
            </a:lvl1pPr>
            <a:lvl2pPr marL="857229" lvl="1" indent="-400041" defTabSz="914377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>
                <a:latin typeface="Corbel" panose="020B0503020204020204" pitchFamily="34" charset="0"/>
              </a:defRPr>
            </a:lvl2pPr>
            <a:lvl3pPr marL="1142971" indent="-285744" defTabSz="914377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>
                <a:latin typeface="Corbel" panose="020B0503020204020204" pitchFamily="34" charset="0"/>
              </a:defRPr>
            </a:lvl3pPr>
            <a:lvl4pPr marL="1600160" indent="-228594" defTabSz="91437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Corbel" panose="020B0503020204020204" pitchFamily="34" charset="0"/>
              </a:defRPr>
            </a:lvl4pPr>
            <a:lvl5pPr marL="2057349" indent="-228594" defTabSz="91437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Corbel" panose="020B0503020204020204" pitchFamily="34" charset="0"/>
              </a:defRPr>
            </a:lvl5pPr>
            <a:lvl6pPr marL="2514537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726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8914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103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Objectives</a:t>
            </a:r>
          </a:p>
          <a:p>
            <a:pPr lvl="1"/>
            <a:r>
              <a:rPr lang="en-US" altLang="zh-CN" dirty="0"/>
              <a:t>Meeting </a:t>
            </a:r>
            <a:r>
              <a:rPr lang="en-US" altLang="zh-CN" b="1" dirty="0"/>
              <a:t>user-specified constraint</a:t>
            </a:r>
          </a:p>
          <a:p>
            <a:pPr lvl="1"/>
            <a:r>
              <a:rPr lang="en-US" altLang="zh-CN" dirty="0"/>
              <a:t>Minimize other resources (area)</a:t>
            </a:r>
          </a:p>
          <a:p>
            <a:pPr lvl="1"/>
            <a:r>
              <a:rPr lang="en-US" altLang="zh-CN" dirty="0"/>
              <a:t>Optimizing critical path timing (clock frequency)</a:t>
            </a:r>
          </a:p>
          <a:p>
            <a:pPr lvl="1"/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Sacrificing latency (# of clock cycles)?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2813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1FAB9-AAF8-474C-9B4E-862C6384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2B48D-3957-484C-81E5-14D86E70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 2: Automated DSE</a:t>
            </a:r>
          </a:p>
        </p:txBody>
      </p:sp>
      <p:grpSp>
        <p:nvGrpSpPr>
          <p:cNvPr id="207" name="Group 391">
            <a:extLst>
              <a:ext uri="{FF2B5EF4-FFF2-40B4-BE49-F238E27FC236}">
                <a16:creationId xmlns:a16="http://schemas.microsoft.com/office/drawing/2014/main" id="{2C90C079-E34D-47D3-9999-5CA16E47800A}"/>
              </a:ext>
            </a:extLst>
          </p:cNvPr>
          <p:cNvGrpSpPr/>
          <p:nvPr/>
        </p:nvGrpSpPr>
        <p:grpSpPr>
          <a:xfrm>
            <a:off x="8143516" y="3344424"/>
            <a:ext cx="3121893" cy="1551273"/>
            <a:chOff x="-2061644" y="825107"/>
            <a:chExt cx="666239" cy="2567715"/>
          </a:xfrm>
        </p:grpSpPr>
        <p:cxnSp>
          <p:nvCxnSpPr>
            <p:cNvPr id="255" name="Straight Connector 392">
              <a:extLst>
                <a:ext uri="{FF2B5EF4-FFF2-40B4-BE49-F238E27FC236}">
                  <a16:creationId xmlns:a16="http://schemas.microsoft.com/office/drawing/2014/main" id="{D2CB5E82-3274-49A8-8FE2-6C531863C799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825107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6" name="Straight Connector 393">
              <a:extLst>
                <a:ext uri="{FF2B5EF4-FFF2-40B4-BE49-F238E27FC236}">
                  <a16:creationId xmlns:a16="http://schemas.microsoft.com/office/drawing/2014/main" id="{6F2CE2B9-8F4F-4666-8562-C842400F7A60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1681012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7" name="Straight Connector 394">
              <a:extLst>
                <a:ext uri="{FF2B5EF4-FFF2-40B4-BE49-F238E27FC236}">
                  <a16:creationId xmlns:a16="http://schemas.microsoft.com/office/drawing/2014/main" id="{DCDA933E-95C9-4FB7-A469-F1B22C717445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3392822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8" name="Straight Connector 395">
              <a:extLst>
                <a:ext uri="{FF2B5EF4-FFF2-40B4-BE49-F238E27FC236}">
                  <a16:creationId xmlns:a16="http://schemas.microsoft.com/office/drawing/2014/main" id="{8A93DD24-27A7-4F72-91B5-3A5688556E27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2536917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0" name="Group 248">
            <a:extLst>
              <a:ext uri="{FF2B5EF4-FFF2-40B4-BE49-F238E27FC236}">
                <a16:creationId xmlns:a16="http://schemas.microsoft.com/office/drawing/2014/main" id="{A83EB1B3-2E66-4AE2-8D88-0EB51DCBD6E8}"/>
              </a:ext>
            </a:extLst>
          </p:cNvPr>
          <p:cNvGrpSpPr/>
          <p:nvPr/>
        </p:nvGrpSpPr>
        <p:grpSpPr>
          <a:xfrm>
            <a:off x="8334502" y="3447543"/>
            <a:ext cx="308551" cy="297565"/>
            <a:chOff x="1592262" y="3429000"/>
            <a:chExt cx="365760" cy="368300"/>
          </a:xfrm>
        </p:grpSpPr>
        <p:sp>
          <p:nvSpPr>
            <p:cNvPr id="253" name="Oval 291">
              <a:extLst>
                <a:ext uri="{FF2B5EF4-FFF2-40B4-BE49-F238E27FC236}">
                  <a16:creationId xmlns:a16="http://schemas.microsoft.com/office/drawing/2014/main" id="{8C786D80-C826-40BF-8826-98065DB68244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4" name="TextBox 292">
                  <a:extLst>
                    <a:ext uri="{FF2B5EF4-FFF2-40B4-BE49-F238E27FC236}">
                      <a16:creationId xmlns:a16="http://schemas.microsoft.com/office/drawing/2014/main" id="{A80F8699-0A9D-4C08-BFA4-FE4FB33DC86F}"/>
                    </a:ext>
                  </a:extLst>
                </p:cNvPr>
                <p:cNvSpPr txBox="1"/>
                <p:nvPr/>
              </p:nvSpPr>
              <p:spPr>
                <a:xfrm>
                  <a:off x="1666138" y="3474648"/>
                  <a:ext cx="218181" cy="2770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2D0B0FD4-5F82-4BA4-8A7C-ACE2C2E81A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6138" y="3474648"/>
                  <a:ext cx="218181" cy="277019"/>
                </a:xfrm>
                <a:prstGeom prst="rect">
                  <a:avLst/>
                </a:prstGeom>
                <a:blipFill>
                  <a:blip r:embed="rId15"/>
                  <a:stretch>
                    <a:fillRect l="-15625" r="-18750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1" name="Group 249">
            <a:extLst>
              <a:ext uri="{FF2B5EF4-FFF2-40B4-BE49-F238E27FC236}">
                <a16:creationId xmlns:a16="http://schemas.microsoft.com/office/drawing/2014/main" id="{9B8E684E-28DE-46A2-992B-B7661EDC5805}"/>
              </a:ext>
            </a:extLst>
          </p:cNvPr>
          <p:cNvGrpSpPr/>
          <p:nvPr/>
        </p:nvGrpSpPr>
        <p:grpSpPr>
          <a:xfrm>
            <a:off x="10053038" y="3447542"/>
            <a:ext cx="308551" cy="297565"/>
            <a:chOff x="1592262" y="3429000"/>
            <a:chExt cx="365760" cy="368300"/>
          </a:xfrm>
        </p:grpSpPr>
        <p:sp>
          <p:nvSpPr>
            <p:cNvPr id="251" name="Oval 289">
              <a:extLst>
                <a:ext uri="{FF2B5EF4-FFF2-40B4-BE49-F238E27FC236}">
                  <a16:creationId xmlns:a16="http://schemas.microsoft.com/office/drawing/2014/main" id="{EF10499F-41A4-4711-8DA3-6F0142307918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TextBox 290">
                  <a:extLst>
                    <a:ext uri="{FF2B5EF4-FFF2-40B4-BE49-F238E27FC236}">
                      <a16:creationId xmlns:a16="http://schemas.microsoft.com/office/drawing/2014/main" id="{77991C16-D6C6-4289-B7AC-EA49074BADCE}"/>
                    </a:ext>
                  </a:extLst>
                </p:cNvPr>
                <p:cNvSpPr txBox="1"/>
                <p:nvPr/>
              </p:nvSpPr>
              <p:spPr>
                <a:xfrm>
                  <a:off x="1673571" y="3465683"/>
                  <a:ext cx="228026" cy="3022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2" name="TextBox 290">
                  <a:extLst>
                    <a:ext uri="{FF2B5EF4-FFF2-40B4-BE49-F238E27FC236}">
                      <a16:creationId xmlns:a16="http://schemas.microsoft.com/office/drawing/2014/main" id="{77991C16-D6C6-4289-B7AC-EA49074BA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3571" y="3465683"/>
                  <a:ext cx="228026" cy="302292"/>
                </a:xfrm>
                <a:prstGeom prst="rect">
                  <a:avLst/>
                </a:prstGeom>
                <a:blipFill>
                  <a:blip r:embed="rId16"/>
                  <a:stretch>
                    <a:fillRect l="-15625" r="-18750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Group 250">
            <a:extLst>
              <a:ext uri="{FF2B5EF4-FFF2-40B4-BE49-F238E27FC236}">
                <a16:creationId xmlns:a16="http://schemas.microsoft.com/office/drawing/2014/main" id="{632E8CE6-D0DC-4B76-AA4C-B4DFE821C62E}"/>
              </a:ext>
            </a:extLst>
          </p:cNvPr>
          <p:cNvGrpSpPr/>
          <p:nvPr/>
        </p:nvGrpSpPr>
        <p:grpSpPr>
          <a:xfrm>
            <a:off x="9217130" y="3447543"/>
            <a:ext cx="308551" cy="297565"/>
            <a:chOff x="1592262" y="3429000"/>
            <a:chExt cx="365760" cy="368300"/>
          </a:xfrm>
        </p:grpSpPr>
        <p:sp>
          <p:nvSpPr>
            <p:cNvPr id="249" name="Oval 287">
              <a:extLst>
                <a:ext uri="{FF2B5EF4-FFF2-40B4-BE49-F238E27FC236}">
                  <a16:creationId xmlns:a16="http://schemas.microsoft.com/office/drawing/2014/main" id="{2BD1358F-1418-41D3-9FF6-53361F6731F8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TextBox 288">
                  <a:extLst>
                    <a:ext uri="{FF2B5EF4-FFF2-40B4-BE49-F238E27FC236}">
                      <a16:creationId xmlns:a16="http://schemas.microsoft.com/office/drawing/2014/main" id="{559C0F2C-84D6-4E80-8418-757A777A862B}"/>
                    </a:ext>
                  </a:extLst>
                </p:cNvPr>
                <p:cNvSpPr txBox="1"/>
                <p:nvPr/>
              </p:nvSpPr>
              <p:spPr>
                <a:xfrm>
                  <a:off x="1668434" y="3463032"/>
                  <a:ext cx="218181" cy="2770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6927E671-9885-4D51-9ABF-CB1BC16A4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8434" y="3463032"/>
                  <a:ext cx="218181" cy="277019"/>
                </a:xfrm>
                <a:prstGeom prst="rect">
                  <a:avLst/>
                </a:prstGeom>
                <a:blipFill>
                  <a:blip r:embed="rId17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4" name="Straight Arrow Connector 252">
            <a:extLst>
              <a:ext uri="{FF2B5EF4-FFF2-40B4-BE49-F238E27FC236}">
                <a16:creationId xmlns:a16="http://schemas.microsoft.com/office/drawing/2014/main" id="{1493A1ED-CF8E-42B2-8DBF-8269024491DD}"/>
              </a:ext>
            </a:extLst>
          </p:cNvPr>
          <p:cNvCxnSpPr>
            <a:cxnSpLocks/>
            <a:endCxn id="253" idx="1"/>
          </p:cNvCxnSpPr>
          <p:nvPr/>
        </p:nvCxnSpPr>
        <p:spPr>
          <a:xfrm>
            <a:off x="8286632" y="3219458"/>
            <a:ext cx="93056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Arrow Connector 253">
            <a:extLst>
              <a:ext uri="{FF2B5EF4-FFF2-40B4-BE49-F238E27FC236}">
                <a16:creationId xmlns:a16="http://schemas.microsoft.com/office/drawing/2014/main" id="{2A16E588-F703-40BD-BBE7-FA9415522F4C}"/>
              </a:ext>
            </a:extLst>
          </p:cNvPr>
          <p:cNvCxnSpPr>
            <a:cxnSpLocks/>
            <a:endCxn id="253" idx="7"/>
          </p:cNvCxnSpPr>
          <p:nvPr/>
        </p:nvCxnSpPr>
        <p:spPr>
          <a:xfrm flipH="1">
            <a:off x="8597867" y="3219458"/>
            <a:ext cx="96209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54">
            <a:extLst>
              <a:ext uri="{FF2B5EF4-FFF2-40B4-BE49-F238E27FC236}">
                <a16:creationId xmlns:a16="http://schemas.microsoft.com/office/drawing/2014/main" id="{0BD81F31-7ED1-4360-BC8E-C24ABAB25527}"/>
              </a:ext>
            </a:extLst>
          </p:cNvPr>
          <p:cNvCxnSpPr>
            <a:cxnSpLocks/>
            <a:endCxn id="249" idx="1"/>
          </p:cNvCxnSpPr>
          <p:nvPr/>
        </p:nvCxnSpPr>
        <p:spPr>
          <a:xfrm>
            <a:off x="9149235" y="3219458"/>
            <a:ext cx="113081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Arrow Connector 255">
            <a:extLst>
              <a:ext uri="{FF2B5EF4-FFF2-40B4-BE49-F238E27FC236}">
                <a16:creationId xmlns:a16="http://schemas.microsoft.com/office/drawing/2014/main" id="{8FA825E6-ADE8-4252-A490-5A8813FB5779}"/>
              </a:ext>
            </a:extLst>
          </p:cNvPr>
          <p:cNvCxnSpPr>
            <a:cxnSpLocks/>
            <a:endCxn id="249" idx="7"/>
          </p:cNvCxnSpPr>
          <p:nvPr/>
        </p:nvCxnSpPr>
        <p:spPr>
          <a:xfrm flipH="1">
            <a:off x="9480495" y="3219458"/>
            <a:ext cx="100042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Arrow Connector 256">
            <a:extLst>
              <a:ext uri="{FF2B5EF4-FFF2-40B4-BE49-F238E27FC236}">
                <a16:creationId xmlns:a16="http://schemas.microsoft.com/office/drawing/2014/main" id="{FD235B3C-C63F-4E40-8610-4D93980FFD26}"/>
              </a:ext>
            </a:extLst>
          </p:cNvPr>
          <p:cNvCxnSpPr>
            <a:cxnSpLocks/>
            <a:endCxn id="251" idx="1"/>
          </p:cNvCxnSpPr>
          <p:nvPr/>
        </p:nvCxnSpPr>
        <p:spPr>
          <a:xfrm>
            <a:off x="10019791" y="3219458"/>
            <a:ext cx="78433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57">
            <a:extLst>
              <a:ext uri="{FF2B5EF4-FFF2-40B4-BE49-F238E27FC236}">
                <a16:creationId xmlns:a16="http://schemas.microsoft.com/office/drawing/2014/main" id="{9CD0ECCA-E09D-4F56-A0AE-967C7B74A02E}"/>
              </a:ext>
            </a:extLst>
          </p:cNvPr>
          <p:cNvCxnSpPr>
            <a:cxnSpLocks/>
            <a:endCxn id="251" idx="7"/>
          </p:cNvCxnSpPr>
          <p:nvPr/>
        </p:nvCxnSpPr>
        <p:spPr>
          <a:xfrm flipH="1">
            <a:off x="10316403" y="3219458"/>
            <a:ext cx="86974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0" name="Group 258">
            <a:extLst>
              <a:ext uri="{FF2B5EF4-FFF2-40B4-BE49-F238E27FC236}">
                <a16:creationId xmlns:a16="http://schemas.microsoft.com/office/drawing/2014/main" id="{9D20D7A6-4F3F-4501-ABB1-3754C2358AE0}"/>
              </a:ext>
            </a:extLst>
          </p:cNvPr>
          <p:cNvGrpSpPr/>
          <p:nvPr/>
        </p:nvGrpSpPr>
        <p:grpSpPr>
          <a:xfrm>
            <a:off x="10786376" y="3447542"/>
            <a:ext cx="308551" cy="297565"/>
            <a:chOff x="1592262" y="3429000"/>
            <a:chExt cx="365760" cy="368300"/>
          </a:xfrm>
        </p:grpSpPr>
        <p:sp>
          <p:nvSpPr>
            <p:cNvPr id="247" name="Oval 285">
              <a:extLst>
                <a:ext uri="{FF2B5EF4-FFF2-40B4-BE49-F238E27FC236}">
                  <a16:creationId xmlns:a16="http://schemas.microsoft.com/office/drawing/2014/main" id="{F9B4F273-E23F-46E2-B481-E6617147C3E8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Box 286">
                  <a:extLst>
                    <a:ext uri="{FF2B5EF4-FFF2-40B4-BE49-F238E27FC236}">
                      <a16:creationId xmlns:a16="http://schemas.microsoft.com/office/drawing/2014/main" id="{B13A5D01-FB71-47C5-B58A-F2FFCC57EEB3}"/>
                    </a:ext>
                  </a:extLst>
                </p:cNvPr>
                <p:cNvSpPr txBox="1"/>
                <p:nvPr/>
              </p:nvSpPr>
              <p:spPr>
                <a:xfrm>
                  <a:off x="1671269" y="3468681"/>
                  <a:ext cx="228026" cy="3022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8" name="TextBox 286">
                  <a:extLst>
                    <a:ext uri="{FF2B5EF4-FFF2-40B4-BE49-F238E27FC236}">
                      <a16:creationId xmlns:a16="http://schemas.microsoft.com/office/drawing/2014/main" id="{B13A5D01-FB71-47C5-B58A-F2FFCC57E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1269" y="3468681"/>
                  <a:ext cx="228026" cy="302292"/>
                </a:xfrm>
                <a:prstGeom prst="rect">
                  <a:avLst/>
                </a:prstGeom>
                <a:blipFill>
                  <a:blip r:embed="rId18"/>
                  <a:stretch>
                    <a:fillRect l="-15625" r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1" name="Straight Arrow Connector 259">
            <a:extLst>
              <a:ext uri="{FF2B5EF4-FFF2-40B4-BE49-F238E27FC236}">
                <a16:creationId xmlns:a16="http://schemas.microsoft.com/office/drawing/2014/main" id="{EA1BE1E5-17CC-4E66-9CF7-D1FDAA7C82C3}"/>
              </a:ext>
            </a:extLst>
          </p:cNvPr>
          <p:cNvCxnSpPr>
            <a:cxnSpLocks/>
            <a:endCxn id="247" idx="1"/>
          </p:cNvCxnSpPr>
          <p:nvPr/>
        </p:nvCxnSpPr>
        <p:spPr>
          <a:xfrm>
            <a:off x="10771058" y="3219458"/>
            <a:ext cx="60504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Arrow Connector 260">
            <a:extLst>
              <a:ext uri="{FF2B5EF4-FFF2-40B4-BE49-F238E27FC236}">
                <a16:creationId xmlns:a16="http://schemas.microsoft.com/office/drawing/2014/main" id="{96550183-1BBF-4848-90A4-6AD287A76F23}"/>
              </a:ext>
            </a:extLst>
          </p:cNvPr>
          <p:cNvCxnSpPr>
            <a:cxnSpLocks/>
            <a:endCxn id="247" idx="7"/>
          </p:cNvCxnSpPr>
          <p:nvPr/>
        </p:nvCxnSpPr>
        <p:spPr>
          <a:xfrm flipH="1">
            <a:off x="11049741" y="3219458"/>
            <a:ext cx="104904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3" name="Oval 261">
            <a:extLst>
              <a:ext uri="{FF2B5EF4-FFF2-40B4-BE49-F238E27FC236}">
                <a16:creationId xmlns:a16="http://schemas.microsoft.com/office/drawing/2014/main" id="{9B50991A-3BE7-4DAA-8F55-71309CC1AB4A}"/>
              </a:ext>
            </a:extLst>
          </p:cNvPr>
          <p:cNvSpPr/>
          <p:nvPr/>
        </p:nvSpPr>
        <p:spPr>
          <a:xfrm>
            <a:off x="8784042" y="3981832"/>
            <a:ext cx="308551" cy="297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224" name="Straight Arrow Connector 262">
            <a:extLst>
              <a:ext uri="{FF2B5EF4-FFF2-40B4-BE49-F238E27FC236}">
                <a16:creationId xmlns:a16="http://schemas.microsoft.com/office/drawing/2014/main" id="{7548F336-9EA9-4C42-AD63-34F3D76DBA28}"/>
              </a:ext>
            </a:extLst>
          </p:cNvPr>
          <p:cNvCxnSpPr>
            <a:cxnSpLocks/>
            <a:stCxn id="253" idx="4"/>
            <a:endCxn id="223" idx="1"/>
          </p:cNvCxnSpPr>
          <p:nvPr/>
        </p:nvCxnSpPr>
        <p:spPr>
          <a:xfrm>
            <a:off x="8488778" y="3745109"/>
            <a:ext cx="340450" cy="28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Arrow Connector 263">
            <a:extLst>
              <a:ext uri="{FF2B5EF4-FFF2-40B4-BE49-F238E27FC236}">
                <a16:creationId xmlns:a16="http://schemas.microsoft.com/office/drawing/2014/main" id="{DB40FFCE-BEBC-494F-B147-CE4CEC700ED0}"/>
              </a:ext>
            </a:extLst>
          </p:cNvPr>
          <p:cNvCxnSpPr>
            <a:cxnSpLocks/>
            <a:stCxn id="249" idx="4"/>
            <a:endCxn id="223" idx="7"/>
          </p:cNvCxnSpPr>
          <p:nvPr/>
        </p:nvCxnSpPr>
        <p:spPr>
          <a:xfrm flipH="1">
            <a:off x="9047407" y="3745109"/>
            <a:ext cx="323999" cy="28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Oval 264">
            <a:extLst>
              <a:ext uri="{FF2B5EF4-FFF2-40B4-BE49-F238E27FC236}">
                <a16:creationId xmlns:a16="http://schemas.microsoft.com/office/drawing/2014/main" id="{7603BBED-DC2A-46EC-8B9B-98703F2DA20F}"/>
              </a:ext>
            </a:extLst>
          </p:cNvPr>
          <p:cNvSpPr/>
          <p:nvPr/>
        </p:nvSpPr>
        <p:spPr>
          <a:xfrm>
            <a:off x="10419785" y="3962797"/>
            <a:ext cx="308551" cy="297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227" name="Straight Arrow Connector 265">
            <a:extLst>
              <a:ext uri="{FF2B5EF4-FFF2-40B4-BE49-F238E27FC236}">
                <a16:creationId xmlns:a16="http://schemas.microsoft.com/office/drawing/2014/main" id="{D0986AAB-5D35-4F35-841C-0B596340C8E3}"/>
              </a:ext>
            </a:extLst>
          </p:cNvPr>
          <p:cNvCxnSpPr>
            <a:cxnSpLocks/>
            <a:stCxn id="251" idx="4"/>
            <a:endCxn id="226" idx="1"/>
          </p:cNvCxnSpPr>
          <p:nvPr/>
        </p:nvCxnSpPr>
        <p:spPr>
          <a:xfrm>
            <a:off x="10207314" y="3745108"/>
            <a:ext cx="257657" cy="26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Arrow Connector 266">
            <a:extLst>
              <a:ext uri="{FF2B5EF4-FFF2-40B4-BE49-F238E27FC236}">
                <a16:creationId xmlns:a16="http://schemas.microsoft.com/office/drawing/2014/main" id="{A2342B07-E5A1-40F8-B6F5-4FD0613B5DCB}"/>
              </a:ext>
            </a:extLst>
          </p:cNvPr>
          <p:cNvCxnSpPr>
            <a:cxnSpLocks/>
            <a:stCxn id="247" idx="4"/>
            <a:endCxn id="226" idx="7"/>
          </p:cNvCxnSpPr>
          <p:nvPr/>
        </p:nvCxnSpPr>
        <p:spPr>
          <a:xfrm flipH="1">
            <a:off x="10683150" y="3745108"/>
            <a:ext cx="257502" cy="26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9" name="Oval 267">
            <a:extLst>
              <a:ext uri="{FF2B5EF4-FFF2-40B4-BE49-F238E27FC236}">
                <a16:creationId xmlns:a16="http://schemas.microsoft.com/office/drawing/2014/main" id="{3B276AE6-8F2F-4547-B3F2-A99817CE582D}"/>
              </a:ext>
            </a:extLst>
          </p:cNvPr>
          <p:cNvSpPr/>
          <p:nvPr/>
        </p:nvSpPr>
        <p:spPr>
          <a:xfrm>
            <a:off x="9601345" y="4499721"/>
            <a:ext cx="308551" cy="297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230" name="Straight Arrow Connector 268">
            <a:extLst>
              <a:ext uri="{FF2B5EF4-FFF2-40B4-BE49-F238E27FC236}">
                <a16:creationId xmlns:a16="http://schemas.microsoft.com/office/drawing/2014/main" id="{58A5D612-5442-4AC5-A1AE-07BE7FDAC53C}"/>
              </a:ext>
            </a:extLst>
          </p:cNvPr>
          <p:cNvCxnSpPr>
            <a:cxnSpLocks/>
            <a:stCxn id="226" idx="4"/>
            <a:endCxn id="229" idx="7"/>
          </p:cNvCxnSpPr>
          <p:nvPr/>
        </p:nvCxnSpPr>
        <p:spPr>
          <a:xfrm flipH="1">
            <a:off x="9864710" y="4260362"/>
            <a:ext cx="709350" cy="282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Straight Arrow Connector 269">
            <a:extLst>
              <a:ext uri="{FF2B5EF4-FFF2-40B4-BE49-F238E27FC236}">
                <a16:creationId xmlns:a16="http://schemas.microsoft.com/office/drawing/2014/main" id="{EA1B4F4C-86B3-41F4-88A8-8908B4636009}"/>
              </a:ext>
            </a:extLst>
          </p:cNvPr>
          <p:cNvCxnSpPr>
            <a:cxnSpLocks/>
            <a:stCxn id="223" idx="4"/>
            <a:endCxn id="229" idx="1"/>
          </p:cNvCxnSpPr>
          <p:nvPr/>
        </p:nvCxnSpPr>
        <p:spPr>
          <a:xfrm>
            <a:off x="8938318" y="4279397"/>
            <a:ext cx="708214" cy="26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Straight Arrow Connector 270">
            <a:extLst>
              <a:ext uri="{FF2B5EF4-FFF2-40B4-BE49-F238E27FC236}">
                <a16:creationId xmlns:a16="http://schemas.microsoft.com/office/drawing/2014/main" id="{9EA54578-C38E-4704-B84F-E3EC61871D72}"/>
              </a:ext>
            </a:extLst>
          </p:cNvPr>
          <p:cNvCxnSpPr>
            <a:cxnSpLocks/>
            <a:stCxn id="229" idx="4"/>
          </p:cNvCxnSpPr>
          <p:nvPr/>
        </p:nvCxnSpPr>
        <p:spPr>
          <a:xfrm>
            <a:off x="9755621" y="4797286"/>
            <a:ext cx="0" cy="438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441">
                <a:extLst>
                  <a:ext uri="{FF2B5EF4-FFF2-40B4-BE49-F238E27FC236}">
                    <a16:creationId xmlns:a16="http://schemas.microsoft.com/office/drawing/2014/main" id="{E8F35037-C804-4ABE-836A-01E9247539ED}"/>
                  </a:ext>
                </a:extLst>
              </p:cNvPr>
              <p:cNvSpPr txBox="1"/>
              <p:nvPr/>
            </p:nvSpPr>
            <p:spPr>
              <a:xfrm>
                <a:off x="10489076" y="3970271"/>
                <a:ext cx="1987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1" name="TextBox 441">
                <a:extLst>
                  <a:ext uri="{FF2B5EF4-FFF2-40B4-BE49-F238E27FC236}">
                    <a16:creationId xmlns:a16="http://schemas.microsoft.com/office/drawing/2014/main" id="{E8F35037-C804-4ABE-836A-01E92475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076" y="3970271"/>
                <a:ext cx="198772" cy="276999"/>
              </a:xfrm>
              <a:prstGeom prst="rect">
                <a:avLst/>
              </a:prstGeom>
              <a:blipFill>
                <a:blip r:embed="rId19"/>
                <a:stretch>
                  <a:fillRect l="-34375" r="-31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442">
                <a:extLst>
                  <a:ext uri="{FF2B5EF4-FFF2-40B4-BE49-F238E27FC236}">
                    <a16:creationId xmlns:a16="http://schemas.microsoft.com/office/drawing/2014/main" id="{4FABD4D0-D5D6-4589-8273-3CAD618F74E0}"/>
                  </a:ext>
                </a:extLst>
              </p:cNvPr>
              <p:cNvSpPr txBox="1"/>
              <p:nvPr/>
            </p:nvSpPr>
            <p:spPr>
              <a:xfrm>
                <a:off x="9663564" y="4518619"/>
                <a:ext cx="1987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2" name="TextBox 442">
                <a:extLst>
                  <a:ext uri="{FF2B5EF4-FFF2-40B4-BE49-F238E27FC236}">
                    <a16:creationId xmlns:a16="http://schemas.microsoft.com/office/drawing/2014/main" id="{4FABD4D0-D5D6-4589-8273-3CAD618F7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564" y="4518619"/>
                <a:ext cx="198772" cy="276999"/>
              </a:xfrm>
              <a:prstGeom prst="rect">
                <a:avLst/>
              </a:prstGeom>
              <a:blipFill>
                <a:blip r:embed="rId20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443">
                <a:extLst>
                  <a:ext uri="{FF2B5EF4-FFF2-40B4-BE49-F238E27FC236}">
                    <a16:creationId xmlns:a16="http://schemas.microsoft.com/office/drawing/2014/main" id="{A2209A8B-DBFC-4465-B191-0944AB969977}"/>
                  </a:ext>
                </a:extLst>
              </p:cNvPr>
              <p:cNvSpPr txBox="1"/>
              <p:nvPr/>
            </p:nvSpPr>
            <p:spPr>
              <a:xfrm>
                <a:off x="8842927" y="3996125"/>
                <a:ext cx="1987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3" name="TextBox 443">
                <a:extLst>
                  <a:ext uri="{FF2B5EF4-FFF2-40B4-BE49-F238E27FC236}">
                    <a16:creationId xmlns:a16="http://schemas.microsoft.com/office/drawing/2014/main" id="{A2209A8B-DBFC-4465-B191-0944AB969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927" y="3996125"/>
                <a:ext cx="198772" cy="276999"/>
              </a:xfrm>
              <a:prstGeom prst="rect">
                <a:avLst/>
              </a:prstGeom>
              <a:blipFill>
                <a:blip r:embed="rId21"/>
                <a:stretch>
                  <a:fillRect l="-34375" r="-3125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ectangle 411">
            <a:extLst>
              <a:ext uri="{FF2B5EF4-FFF2-40B4-BE49-F238E27FC236}">
                <a16:creationId xmlns:a16="http://schemas.microsoft.com/office/drawing/2014/main" id="{B4933D7F-CD89-4E6D-AFC1-CC86F50AC752}"/>
              </a:ext>
            </a:extLst>
          </p:cNvPr>
          <p:cNvSpPr/>
          <p:nvPr/>
        </p:nvSpPr>
        <p:spPr>
          <a:xfrm>
            <a:off x="8694826" y="5554028"/>
            <a:ext cx="2386060" cy="415187"/>
          </a:xfrm>
          <a:prstGeom prst="rect">
            <a:avLst/>
          </a:prstGeom>
          <a:solidFill>
            <a:schemeClr val="accent4"/>
          </a:solidFill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(c) A better solution</a:t>
            </a:r>
            <a:endParaRPr lang="en-US" sz="2000" b="1" dirty="0"/>
          </a:p>
        </p:txBody>
      </p:sp>
      <p:grpSp>
        <p:nvGrpSpPr>
          <p:cNvPr id="142" name="Group 391">
            <a:extLst>
              <a:ext uri="{FF2B5EF4-FFF2-40B4-BE49-F238E27FC236}">
                <a16:creationId xmlns:a16="http://schemas.microsoft.com/office/drawing/2014/main" id="{47A75539-CECF-42CB-B922-8063C58B9D66}"/>
              </a:ext>
            </a:extLst>
          </p:cNvPr>
          <p:cNvGrpSpPr/>
          <p:nvPr/>
        </p:nvGrpSpPr>
        <p:grpSpPr>
          <a:xfrm>
            <a:off x="642085" y="3344424"/>
            <a:ext cx="3121893" cy="1551273"/>
            <a:chOff x="-2061644" y="825107"/>
            <a:chExt cx="666239" cy="2567715"/>
          </a:xfrm>
        </p:grpSpPr>
        <p:cxnSp>
          <p:nvCxnSpPr>
            <p:cNvPr id="143" name="Straight Connector 392">
              <a:extLst>
                <a:ext uri="{FF2B5EF4-FFF2-40B4-BE49-F238E27FC236}">
                  <a16:creationId xmlns:a16="http://schemas.microsoft.com/office/drawing/2014/main" id="{6DB835B2-EAA5-4C64-9FD8-3753CF06E381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825107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8" name="Straight Connector 393">
              <a:extLst>
                <a:ext uri="{FF2B5EF4-FFF2-40B4-BE49-F238E27FC236}">
                  <a16:creationId xmlns:a16="http://schemas.microsoft.com/office/drawing/2014/main" id="{8160CA8E-8C04-474A-9F76-7B15B0F16617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1681012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8" name="Straight Connector 394">
              <a:extLst>
                <a:ext uri="{FF2B5EF4-FFF2-40B4-BE49-F238E27FC236}">
                  <a16:creationId xmlns:a16="http://schemas.microsoft.com/office/drawing/2014/main" id="{8FD9D707-8B7D-4A31-BF73-B27DFBF1D25B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3392822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9" name="Straight Connector 395">
              <a:extLst>
                <a:ext uri="{FF2B5EF4-FFF2-40B4-BE49-F238E27FC236}">
                  <a16:creationId xmlns:a16="http://schemas.microsoft.com/office/drawing/2014/main" id="{02193B45-59C6-4A83-BE7C-8F37AD0416D2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2536917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0" name="Group 248">
            <a:extLst>
              <a:ext uri="{FF2B5EF4-FFF2-40B4-BE49-F238E27FC236}">
                <a16:creationId xmlns:a16="http://schemas.microsoft.com/office/drawing/2014/main" id="{C4800EB8-B807-40BD-A07C-2EDF194FCA6F}"/>
              </a:ext>
            </a:extLst>
          </p:cNvPr>
          <p:cNvGrpSpPr/>
          <p:nvPr/>
        </p:nvGrpSpPr>
        <p:grpSpPr>
          <a:xfrm>
            <a:off x="833071" y="3447543"/>
            <a:ext cx="308551" cy="297565"/>
            <a:chOff x="1592262" y="3429000"/>
            <a:chExt cx="365760" cy="368300"/>
          </a:xfrm>
        </p:grpSpPr>
        <p:sp>
          <p:nvSpPr>
            <p:cNvPr id="171" name="Oval 291">
              <a:extLst>
                <a:ext uri="{FF2B5EF4-FFF2-40B4-BE49-F238E27FC236}">
                  <a16:creationId xmlns:a16="http://schemas.microsoft.com/office/drawing/2014/main" id="{1415462C-48FC-45A2-9AC1-F9898D66262E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292">
                  <a:extLst>
                    <a:ext uri="{FF2B5EF4-FFF2-40B4-BE49-F238E27FC236}">
                      <a16:creationId xmlns:a16="http://schemas.microsoft.com/office/drawing/2014/main" id="{6443BE02-F4F8-4763-8F3D-3702942213A6}"/>
                    </a:ext>
                  </a:extLst>
                </p:cNvPr>
                <p:cNvSpPr txBox="1"/>
                <p:nvPr/>
              </p:nvSpPr>
              <p:spPr>
                <a:xfrm>
                  <a:off x="1666138" y="3474648"/>
                  <a:ext cx="218181" cy="2770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2D0B0FD4-5F82-4BA4-8A7C-ACE2C2E81A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6138" y="3474648"/>
                  <a:ext cx="218181" cy="277019"/>
                </a:xfrm>
                <a:prstGeom prst="rect">
                  <a:avLst/>
                </a:prstGeom>
                <a:blipFill>
                  <a:blip r:embed="rId15"/>
                  <a:stretch>
                    <a:fillRect l="-15625" r="-18750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3" name="Group 249">
            <a:extLst>
              <a:ext uri="{FF2B5EF4-FFF2-40B4-BE49-F238E27FC236}">
                <a16:creationId xmlns:a16="http://schemas.microsoft.com/office/drawing/2014/main" id="{3B435BDC-9875-43C5-A011-A0A3D08D6A15}"/>
              </a:ext>
            </a:extLst>
          </p:cNvPr>
          <p:cNvGrpSpPr/>
          <p:nvPr/>
        </p:nvGrpSpPr>
        <p:grpSpPr>
          <a:xfrm>
            <a:off x="2551607" y="3447542"/>
            <a:ext cx="308551" cy="297565"/>
            <a:chOff x="1592262" y="3429000"/>
            <a:chExt cx="365760" cy="368300"/>
          </a:xfrm>
        </p:grpSpPr>
        <p:sp>
          <p:nvSpPr>
            <p:cNvPr id="174" name="Oval 289">
              <a:extLst>
                <a:ext uri="{FF2B5EF4-FFF2-40B4-BE49-F238E27FC236}">
                  <a16:creationId xmlns:a16="http://schemas.microsoft.com/office/drawing/2014/main" id="{92F7B19A-F637-4088-886E-D73A39D5FEDE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290">
                  <a:extLst>
                    <a:ext uri="{FF2B5EF4-FFF2-40B4-BE49-F238E27FC236}">
                      <a16:creationId xmlns:a16="http://schemas.microsoft.com/office/drawing/2014/main" id="{FD34BE07-7174-426B-8D75-233BEBE3766E}"/>
                    </a:ext>
                  </a:extLst>
                </p:cNvPr>
                <p:cNvSpPr txBox="1"/>
                <p:nvPr/>
              </p:nvSpPr>
              <p:spPr>
                <a:xfrm>
                  <a:off x="1673571" y="3465683"/>
                  <a:ext cx="228026" cy="3022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TextBox 290">
                  <a:extLst>
                    <a:ext uri="{FF2B5EF4-FFF2-40B4-BE49-F238E27FC236}">
                      <a16:creationId xmlns:a16="http://schemas.microsoft.com/office/drawing/2014/main" id="{FD34BE07-7174-426B-8D75-233BEBE37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3571" y="3465683"/>
                  <a:ext cx="228026" cy="302292"/>
                </a:xfrm>
                <a:prstGeom prst="rect">
                  <a:avLst/>
                </a:prstGeom>
                <a:blipFill>
                  <a:blip r:embed="rId22"/>
                  <a:stretch>
                    <a:fillRect l="-19355" r="-19355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6" name="Group 250">
            <a:extLst>
              <a:ext uri="{FF2B5EF4-FFF2-40B4-BE49-F238E27FC236}">
                <a16:creationId xmlns:a16="http://schemas.microsoft.com/office/drawing/2014/main" id="{17E65625-6045-409D-B8DD-C5CE36ADEF78}"/>
              </a:ext>
            </a:extLst>
          </p:cNvPr>
          <p:cNvGrpSpPr/>
          <p:nvPr/>
        </p:nvGrpSpPr>
        <p:grpSpPr>
          <a:xfrm>
            <a:off x="1715699" y="3447543"/>
            <a:ext cx="308551" cy="297565"/>
            <a:chOff x="1592262" y="3429000"/>
            <a:chExt cx="365760" cy="368300"/>
          </a:xfrm>
        </p:grpSpPr>
        <p:sp>
          <p:nvSpPr>
            <p:cNvPr id="177" name="Oval 287">
              <a:extLst>
                <a:ext uri="{FF2B5EF4-FFF2-40B4-BE49-F238E27FC236}">
                  <a16:creationId xmlns:a16="http://schemas.microsoft.com/office/drawing/2014/main" id="{FB6683BB-0487-462D-AC60-6EF2FB126579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288">
                  <a:extLst>
                    <a:ext uri="{FF2B5EF4-FFF2-40B4-BE49-F238E27FC236}">
                      <a16:creationId xmlns:a16="http://schemas.microsoft.com/office/drawing/2014/main" id="{51596D6B-955C-4466-A7FA-E55826E20B53}"/>
                    </a:ext>
                  </a:extLst>
                </p:cNvPr>
                <p:cNvSpPr txBox="1"/>
                <p:nvPr/>
              </p:nvSpPr>
              <p:spPr>
                <a:xfrm>
                  <a:off x="1668434" y="3463032"/>
                  <a:ext cx="218181" cy="2770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6927E671-9885-4D51-9ABF-CB1BC16A4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8434" y="3463032"/>
                  <a:ext cx="218181" cy="277019"/>
                </a:xfrm>
                <a:prstGeom prst="rect">
                  <a:avLst/>
                </a:prstGeom>
                <a:blipFill>
                  <a:blip r:embed="rId17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9" name="Straight Arrow Connector 252">
            <a:extLst>
              <a:ext uri="{FF2B5EF4-FFF2-40B4-BE49-F238E27FC236}">
                <a16:creationId xmlns:a16="http://schemas.microsoft.com/office/drawing/2014/main" id="{97CD2C5A-DFD4-420A-A8B8-D506D8C10CA7}"/>
              </a:ext>
            </a:extLst>
          </p:cNvPr>
          <p:cNvCxnSpPr>
            <a:cxnSpLocks/>
            <a:endCxn id="171" idx="1"/>
          </p:cNvCxnSpPr>
          <p:nvPr/>
        </p:nvCxnSpPr>
        <p:spPr>
          <a:xfrm>
            <a:off x="785201" y="3219458"/>
            <a:ext cx="93056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Straight Arrow Connector 253">
            <a:extLst>
              <a:ext uri="{FF2B5EF4-FFF2-40B4-BE49-F238E27FC236}">
                <a16:creationId xmlns:a16="http://schemas.microsoft.com/office/drawing/2014/main" id="{D85731FE-999C-453A-BEC0-E6432FC92D79}"/>
              </a:ext>
            </a:extLst>
          </p:cNvPr>
          <p:cNvCxnSpPr>
            <a:cxnSpLocks/>
            <a:endCxn id="171" idx="7"/>
          </p:cNvCxnSpPr>
          <p:nvPr/>
        </p:nvCxnSpPr>
        <p:spPr>
          <a:xfrm flipH="1">
            <a:off x="1096436" y="3219458"/>
            <a:ext cx="96209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254">
            <a:extLst>
              <a:ext uri="{FF2B5EF4-FFF2-40B4-BE49-F238E27FC236}">
                <a16:creationId xmlns:a16="http://schemas.microsoft.com/office/drawing/2014/main" id="{71244C8F-E993-4369-B74D-8BFEE238F730}"/>
              </a:ext>
            </a:extLst>
          </p:cNvPr>
          <p:cNvCxnSpPr>
            <a:cxnSpLocks/>
            <a:endCxn id="177" idx="1"/>
          </p:cNvCxnSpPr>
          <p:nvPr/>
        </p:nvCxnSpPr>
        <p:spPr>
          <a:xfrm>
            <a:off x="1647804" y="3219458"/>
            <a:ext cx="113081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Arrow Connector 255">
            <a:extLst>
              <a:ext uri="{FF2B5EF4-FFF2-40B4-BE49-F238E27FC236}">
                <a16:creationId xmlns:a16="http://schemas.microsoft.com/office/drawing/2014/main" id="{E9E78218-4760-48F2-94CE-C3B641BFE711}"/>
              </a:ext>
            </a:extLst>
          </p:cNvPr>
          <p:cNvCxnSpPr>
            <a:cxnSpLocks/>
            <a:endCxn id="177" idx="7"/>
          </p:cNvCxnSpPr>
          <p:nvPr/>
        </p:nvCxnSpPr>
        <p:spPr>
          <a:xfrm flipH="1">
            <a:off x="1979064" y="3219458"/>
            <a:ext cx="100042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Straight Arrow Connector 256">
            <a:extLst>
              <a:ext uri="{FF2B5EF4-FFF2-40B4-BE49-F238E27FC236}">
                <a16:creationId xmlns:a16="http://schemas.microsoft.com/office/drawing/2014/main" id="{0EE0F68D-443B-40D4-AA45-55DD68C15D8A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2518360" y="3219458"/>
            <a:ext cx="78433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Straight Arrow Connector 257">
            <a:extLst>
              <a:ext uri="{FF2B5EF4-FFF2-40B4-BE49-F238E27FC236}">
                <a16:creationId xmlns:a16="http://schemas.microsoft.com/office/drawing/2014/main" id="{698C57ED-F501-4A48-8CBB-54446875CC24}"/>
              </a:ext>
            </a:extLst>
          </p:cNvPr>
          <p:cNvCxnSpPr>
            <a:cxnSpLocks/>
            <a:endCxn id="174" idx="7"/>
          </p:cNvCxnSpPr>
          <p:nvPr/>
        </p:nvCxnSpPr>
        <p:spPr>
          <a:xfrm flipH="1">
            <a:off x="2814972" y="3219458"/>
            <a:ext cx="86974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3" name="Group 258">
            <a:extLst>
              <a:ext uri="{FF2B5EF4-FFF2-40B4-BE49-F238E27FC236}">
                <a16:creationId xmlns:a16="http://schemas.microsoft.com/office/drawing/2014/main" id="{A7430F03-6715-476B-80A2-9EC5FBF016FF}"/>
              </a:ext>
            </a:extLst>
          </p:cNvPr>
          <p:cNvGrpSpPr/>
          <p:nvPr/>
        </p:nvGrpSpPr>
        <p:grpSpPr>
          <a:xfrm>
            <a:off x="3284945" y="3447542"/>
            <a:ext cx="308551" cy="297565"/>
            <a:chOff x="1592262" y="3429000"/>
            <a:chExt cx="365760" cy="368300"/>
          </a:xfrm>
        </p:grpSpPr>
        <p:sp>
          <p:nvSpPr>
            <p:cNvPr id="205" name="Oval 285">
              <a:extLst>
                <a:ext uri="{FF2B5EF4-FFF2-40B4-BE49-F238E27FC236}">
                  <a16:creationId xmlns:a16="http://schemas.microsoft.com/office/drawing/2014/main" id="{8D26F9EF-D430-4329-BB37-09D66988F267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86">
                  <a:extLst>
                    <a:ext uri="{FF2B5EF4-FFF2-40B4-BE49-F238E27FC236}">
                      <a16:creationId xmlns:a16="http://schemas.microsoft.com/office/drawing/2014/main" id="{E94D6B5D-6335-403D-9FFB-4D56A8E86C88}"/>
                    </a:ext>
                  </a:extLst>
                </p:cNvPr>
                <p:cNvSpPr txBox="1"/>
                <p:nvPr/>
              </p:nvSpPr>
              <p:spPr>
                <a:xfrm>
                  <a:off x="1671269" y="3468681"/>
                  <a:ext cx="228026" cy="3022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6" name="TextBox 286">
                  <a:extLst>
                    <a:ext uri="{FF2B5EF4-FFF2-40B4-BE49-F238E27FC236}">
                      <a16:creationId xmlns:a16="http://schemas.microsoft.com/office/drawing/2014/main" id="{E94D6B5D-6335-403D-9FFB-4D56A8E86C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1269" y="3468681"/>
                  <a:ext cx="228026" cy="302292"/>
                </a:xfrm>
                <a:prstGeom prst="rect">
                  <a:avLst/>
                </a:prstGeom>
                <a:blipFill>
                  <a:blip r:embed="rId23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" name="Straight Arrow Connector 259">
            <a:extLst>
              <a:ext uri="{FF2B5EF4-FFF2-40B4-BE49-F238E27FC236}">
                <a16:creationId xmlns:a16="http://schemas.microsoft.com/office/drawing/2014/main" id="{7504EB26-24ED-4743-990B-A0DA0C66D182}"/>
              </a:ext>
            </a:extLst>
          </p:cNvPr>
          <p:cNvCxnSpPr>
            <a:cxnSpLocks/>
            <a:endCxn id="205" idx="1"/>
          </p:cNvCxnSpPr>
          <p:nvPr/>
        </p:nvCxnSpPr>
        <p:spPr>
          <a:xfrm>
            <a:off x="3269627" y="3219458"/>
            <a:ext cx="60504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Straight Arrow Connector 260">
            <a:extLst>
              <a:ext uri="{FF2B5EF4-FFF2-40B4-BE49-F238E27FC236}">
                <a16:creationId xmlns:a16="http://schemas.microsoft.com/office/drawing/2014/main" id="{190DAE6B-6651-43B6-9770-2F0596C27CFD}"/>
              </a:ext>
            </a:extLst>
          </p:cNvPr>
          <p:cNvCxnSpPr>
            <a:cxnSpLocks/>
            <a:endCxn id="205" idx="7"/>
          </p:cNvCxnSpPr>
          <p:nvPr/>
        </p:nvCxnSpPr>
        <p:spPr>
          <a:xfrm flipH="1">
            <a:off x="3548310" y="3219458"/>
            <a:ext cx="104904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3" name="Oval 261">
            <a:extLst>
              <a:ext uri="{FF2B5EF4-FFF2-40B4-BE49-F238E27FC236}">
                <a16:creationId xmlns:a16="http://schemas.microsoft.com/office/drawing/2014/main" id="{614D4F86-9113-4296-BA38-1653D8384F3D}"/>
              </a:ext>
            </a:extLst>
          </p:cNvPr>
          <p:cNvSpPr/>
          <p:nvPr/>
        </p:nvSpPr>
        <p:spPr>
          <a:xfrm>
            <a:off x="1282611" y="3981832"/>
            <a:ext cx="308551" cy="2975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233" name="Straight Arrow Connector 262">
            <a:extLst>
              <a:ext uri="{FF2B5EF4-FFF2-40B4-BE49-F238E27FC236}">
                <a16:creationId xmlns:a16="http://schemas.microsoft.com/office/drawing/2014/main" id="{3EB48F4A-7E5B-49A6-B8B5-B9D6C1BBC19B}"/>
              </a:ext>
            </a:extLst>
          </p:cNvPr>
          <p:cNvCxnSpPr>
            <a:cxnSpLocks/>
            <a:stCxn id="171" idx="4"/>
            <a:endCxn id="213" idx="1"/>
          </p:cNvCxnSpPr>
          <p:nvPr/>
        </p:nvCxnSpPr>
        <p:spPr>
          <a:xfrm>
            <a:off x="987347" y="3745109"/>
            <a:ext cx="340450" cy="28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Arrow Connector 263">
            <a:extLst>
              <a:ext uri="{FF2B5EF4-FFF2-40B4-BE49-F238E27FC236}">
                <a16:creationId xmlns:a16="http://schemas.microsoft.com/office/drawing/2014/main" id="{7A898E81-851C-4F7E-A3DE-9A31C010DE9F}"/>
              </a:ext>
            </a:extLst>
          </p:cNvPr>
          <p:cNvCxnSpPr>
            <a:cxnSpLocks/>
            <a:stCxn id="177" idx="4"/>
            <a:endCxn id="213" idx="7"/>
          </p:cNvCxnSpPr>
          <p:nvPr/>
        </p:nvCxnSpPr>
        <p:spPr>
          <a:xfrm flipH="1">
            <a:off x="1545976" y="3745109"/>
            <a:ext cx="323999" cy="28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5" name="Oval 264">
            <a:extLst>
              <a:ext uri="{FF2B5EF4-FFF2-40B4-BE49-F238E27FC236}">
                <a16:creationId xmlns:a16="http://schemas.microsoft.com/office/drawing/2014/main" id="{B5D108E4-0E1B-4704-95CD-915BBF20B108}"/>
              </a:ext>
            </a:extLst>
          </p:cNvPr>
          <p:cNvSpPr/>
          <p:nvPr/>
        </p:nvSpPr>
        <p:spPr>
          <a:xfrm>
            <a:off x="2918354" y="3962797"/>
            <a:ext cx="308551" cy="2975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236" name="Straight Arrow Connector 265">
            <a:extLst>
              <a:ext uri="{FF2B5EF4-FFF2-40B4-BE49-F238E27FC236}">
                <a16:creationId xmlns:a16="http://schemas.microsoft.com/office/drawing/2014/main" id="{213F1220-F4A6-4EBE-923D-FA98FCD0FFCD}"/>
              </a:ext>
            </a:extLst>
          </p:cNvPr>
          <p:cNvCxnSpPr>
            <a:cxnSpLocks/>
            <a:stCxn id="174" idx="4"/>
            <a:endCxn id="235" idx="1"/>
          </p:cNvCxnSpPr>
          <p:nvPr/>
        </p:nvCxnSpPr>
        <p:spPr>
          <a:xfrm>
            <a:off x="2705883" y="3745108"/>
            <a:ext cx="257657" cy="26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Straight Arrow Connector 266">
            <a:extLst>
              <a:ext uri="{FF2B5EF4-FFF2-40B4-BE49-F238E27FC236}">
                <a16:creationId xmlns:a16="http://schemas.microsoft.com/office/drawing/2014/main" id="{3D6DEAC0-FC2F-4DEF-9457-4B3B0D888E93}"/>
              </a:ext>
            </a:extLst>
          </p:cNvPr>
          <p:cNvCxnSpPr>
            <a:cxnSpLocks/>
            <a:stCxn id="205" idx="4"/>
            <a:endCxn id="235" idx="7"/>
          </p:cNvCxnSpPr>
          <p:nvPr/>
        </p:nvCxnSpPr>
        <p:spPr>
          <a:xfrm flipH="1">
            <a:off x="3181719" y="3745108"/>
            <a:ext cx="257502" cy="26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8" name="Oval 267">
            <a:extLst>
              <a:ext uri="{FF2B5EF4-FFF2-40B4-BE49-F238E27FC236}">
                <a16:creationId xmlns:a16="http://schemas.microsoft.com/office/drawing/2014/main" id="{CA0269F5-AE0F-4C0A-BC92-867C89390E53}"/>
              </a:ext>
            </a:extLst>
          </p:cNvPr>
          <p:cNvSpPr/>
          <p:nvPr/>
        </p:nvSpPr>
        <p:spPr>
          <a:xfrm>
            <a:off x="2099914" y="4499721"/>
            <a:ext cx="308551" cy="2975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239" name="Straight Arrow Connector 268">
            <a:extLst>
              <a:ext uri="{FF2B5EF4-FFF2-40B4-BE49-F238E27FC236}">
                <a16:creationId xmlns:a16="http://schemas.microsoft.com/office/drawing/2014/main" id="{DA4E7665-FD90-45AB-95CA-CC9567A30331}"/>
              </a:ext>
            </a:extLst>
          </p:cNvPr>
          <p:cNvCxnSpPr>
            <a:cxnSpLocks/>
            <a:stCxn id="235" idx="4"/>
            <a:endCxn id="238" idx="7"/>
          </p:cNvCxnSpPr>
          <p:nvPr/>
        </p:nvCxnSpPr>
        <p:spPr>
          <a:xfrm flipH="1">
            <a:off x="2363279" y="4260362"/>
            <a:ext cx="709350" cy="282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Straight Arrow Connector 269">
            <a:extLst>
              <a:ext uri="{FF2B5EF4-FFF2-40B4-BE49-F238E27FC236}">
                <a16:creationId xmlns:a16="http://schemas.microsoft.com/office/drawing/2014/main" id="{1A7318C4-EC41-4CBF-99BC-3F7E81063EB4}"/>
              </a:ext>
            </a:extLst>
          </p:cNvPr>
          <p:cNvCxnSpPr>
            <a:cxnSpLocks/>
            <a:stCxn id="213" idx="4"/>
            <a:endCxn id="238" idx="1"/>
          </p:cNvCxnSpPr>
          <p:nvPr/>
        </p:nvCxnSpPr>
        <p:spPr>
          <a:xfrm>
            <a:off x="1436887" y="4279397"/>
            <a:ext cx="708214" cy="26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Straight Arrow Connector 270">
            <a:extLst>
              <a:ext uri="{FF2B5EF4-FFF2-40B4-BE49-F238E27FC236}">
                <a16:creationId xmlns:a16="http://schemas.microsoft.com/office/drawing/2014/main" id="{F3A51EE5-C808-47AF-A78B-5CFD5678C46A}"/>
              </a:ext>
            </a:extLst>
          </p:cNvPr>
          <p:cNvCxnSpPr>
            <a:cxnSpLocks/>
            <a:stCxn id="238" idx="4"/>
          </p:cNvCxnSpPr>
          <p:nvPr/>
        </p:nvCxnSpPr>
        <p:spPr>
          <a:xfrm>
            <a:off x="2254190" y="4797286"/>
            <a:ext cx="0" cy="438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441">
                <a:extLst>
                  <a:ext uri="{FF2B5EF4-FFF2-40B4-BE49-F238E27FC236}">
                    <a16:creationId xmlns:a16="http://schemas.microsoft.com/office/drawing/2014/main" id="{D6E8CFA4-4797-447C-B9A9-65556F55E8E1}"/>
                  </a:ext>
                </a:extLst>
              </p:cNvPr>
              <p:cNvSpPr txBox="1"/>
              <p:nvPr/>
            </p:nvSpPr>
            <p:spPr>
              <a:xfrm>
                <a:off x="2987645" y="3970271"/>
                <a:ext cx="1987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2" name="TextBox 441">
                <a:extLst>
                  <a:ext uri="{FF2B5EF4-FFF2-40B4-BE49-F238E27FC236}">
                    <a16:creationId xmlns:a16="http://schemas.microsoft.com/office/drawing/2014/main" id="{D6E8CFA4-4797-447C-B9A9-65556F55E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45" y="3970271"/>
                <a:ext cx="198772" cy="276999"/>
              </a:xfrm>
              <a:prstGeom prst="rect">
                <a:avLst/>
              </a:prstGeom>
              <a:blipFill>
                <a:blip r:embed="rId24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442">
                <a:extLst>
                  <a:ext uri="{FF2B5EF4-FFF2-40B4-BE49-F238E27FC236}">
                    <a16:creationId xmlns:a16="http://schemas.microsoft.com/office/drawing/2014/main" id="{DF5A33AC-9D29-4860-A27E-AC6C770DD5AE}"/>
                  </a:ext>
                </a:extLst>
              </p:cNvPr>
              <p:cNvSpPr txBox="1"/>
              <p:nvPr/>
            </p:nvSpPr>
            <p:spPr>
              <a:xfrm>
                <a:off x="2162133" y="4518619"/>
                <a:ext cx="1987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3" name="TextBox 442">
                <a:extLst>
                  <a:ext uri="{FF2B5EF4-FFF2-40B4-BE49-F238E27FC236}">
                    <a16:creationId xmlns:a16="http://schemas.microsoft.com/office/drawing/2014/main" id="{DF5A33AC-9D29-4860-A27E-AC6C770DD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133" y="4518619"/>
                <a:ext cx="198772" cy="276999"/>
              </a:xfrm>
              <a:prstGeom prst="rect">
                <a:avLst/>
              </a:prstGeom>
              <a:blipFill>
                <a:blip r:embed="rId25"/>
                <a:stretch>
                  <a:fillRect l="-34375" r="-31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443">
                <a:extLst>
                  <a:ext uri="{FF2B5EF4-FFF2-40B4-BE49-F238E27FC236}">
                    <a16:creationId xmlns:a16="http://schemas.microsoft.com/office/drawing/2014/main" id="{316B4483-0759-4BC6-9899-B2C15CA510B3}"/>
                  </a:ext>
                </a:extLst>
              </p:cNvPr>
              <p:cNvSpPr txBox="1"/>
              <p:nvPr/>
            </p:nvSpPr>
            <p:spPr>
              <a:xfrm>
                <a:off x="1341496" y="3996125"/>
                <a:ext cx="1987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4" name="TextBox 443">
                <a:extLst>
                  <a:ext uri="{FF2B5EF4-FFF2-40B4-BE49-F238E27FC236}">
                    <a16:creationId xmlns:a16="http://schemas.microsoft.com/office/drawing/2014/main" id="{316B4483-0759-4BC6-9899-B2C15CA51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496" y="3996125"/>
                <a:ext cx="198772" cy="276999"/>
              </a:xfrm>
              <a:prstGeom prst="rect">
                <a:avLst/>
              </a:prstGeom>
              <a:blipFill>
                <a:blip r:embed="rId26"/>
                <a:stretch>
                  <a:fillRect l="-30303" r="-3030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Rectangle 411">
            <a:extLst>
              <a:ext uri="{FF2B5EF4-FFF2-40B4-BE49-F238E27FC236}">
                <a16:creationId xmlns:a16="http://schemas.microsoft.com/office/drawing/2014/main" id="{E5760888-803B-4ADD-BAA6-62D134D9C338}"/>
              </a:ext>
            </a:extLst>
          </p:cNvPr>
          <p:cNvSpPr/>
          <p:nvPr/>
        </p:nvSpPr>
        <p:spPr>
          <a:xfrm>
            <a:off x="1662684" y="5554028"/>
            <a:ext cx="1324961" cy="415187"/>
          </a:xfrm>
          <a:prstGeom prst="rect">
            <a:avLst/>
          </a:prstGeom>
          <a:noFill/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Initial DFG</a:t>
            </a:r>
            <a:endParaRPr lang="en-US" sz="2000" b="1" dirty="0"/>
          </a:p>
        </p:txBody>
      </p:sp>
      <p:grpSp>
        <p:nvGrpSpPr>
          <p:cNvPr id="259" name="Group 391">
            <a:extLst>
              <a:ext uri="{FF2B5EF4-FFF2-40B4-BE49-F238E27FC236}">
                <a16:creationId xmlns:a16="http://schemas.microsoft.com/office/drawing/2014/main" id="{C9BA58EE-1AEC-410F-ACDD-77414707633D}"/>
              </a:ext>
            </a:extLst>
          </p:cNvPr>
          <p:cNvGrpSpPr/>
          <p:nvPr/>
        </p:nvGrpSpPr>
        <p:grpSpPr>
          <a:xfrm>
            <a:off x="4395948" y="3344424"/>
            <a:ext cx="3121893" cy="1551273"/>
            <a:chOff x="-2061644" y="825107"/>
            <a:chExt cx="666239" cy="2567715"/>
          </a:xfrm>
        </p:grpSpPr>
        <p:cxnSp>
          <p:nvCxnSpPr>
            <p:cNvPr id="267" name="Straight Connector 392">
              <a:extLst>
                <a:ext uri="{FF2B5EF4-FFF2-40B4-BE49-F238E27FC236}">
                  <a16:creationId xmlns:a16="http://schemas.microsoft.com/office/drawing/2014/main" id="{156E944B-B1BB-403B-A0F3-6F2DD97EFEAF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825107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8" name="Straight Connector 393">
              <a:extLst>
                <a:ext uri="{FF2B5EF4-FFF2-40B4-BE49-F238E27FC236}">
                  <a16:creationId xmlns:a16="http://schemas.microsoft.com/office/drawing/2014/main" id="{8DA62CFB-A945-4085-8ED7-9DCA53C364DF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1681012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9" name="Straight Connector 394">
              <a:extLst>
                <a:ext uri="{FF2B5EF4-FFF2-40B4-BE49-F238E27FC236}">
                  <a16:creationId xmlns:a16="http://schemas.microsoft.com/office/drawing/2014/main" id="{06F227D9-FC55-4DEC-8F11-F602685D8049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3392822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0" name="Straight Connector 395">
              <a:extLst>
                <a:ext uri="{FF2B5EF4-FFF2-40B4-BE49-F238E27FC236}">
                  <a16:creationId xmlns:a16="http://schemas.microsoft.com/office/drawing/2014/main" id="{ED96929A-401D-4CBD-829A-EA43C1C77F33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2536917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1" name="Group 248">
            <a:extLst>
              <a:ext uri="{FF2B5EF4-FFF2-40B4-BE49-F238E27FC236}">
                <a16:creationId xmlns:a16="http://schemas.microsoft.com/office/drawing/2014/main" id="{D24F602C-BC22-4EAD-B4E9-53BE59728577}"/>
              </a:ext>
            </a:extLst>
          </p:cNvPr>
          <p:cNvGrpSpPr/>
          <p:nvPr/>
        </p:nvGrpSpPr>
        <p:grpSpPr>
          <a:xfrm>
            <a:off x="4586934" y="3447543"/>
            <a:ext cx="308551" cy="297565"/>
            <a:chOff x="1592262" y="3429000"/>
            <a:chExt cx="365760" cy="368300"/>
          </a:xfrm>
        </p:grpSpPr>
        <p:sp>
          <p:nvSpPr>
            <p:cNvPr id="272" name="Oval 291">
              <a:extLst>
                <a:ext uri="{FF2B5EF4-FFF2-40B4-BE49-F238E27FC236}">
                  <a16:creationId xmlns:a16="http://schemas.microsoft.com/office/drawing/2014/main" id="{9A05A4DA-F753-4DB1-81D6-576A8BE062DD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92">
                  <a:extLst>
                    <a:ext uri="{FF2B5EF4-FFF2-40B4-BE49-F238E27FC236}">
                      <a16:creationId xmlns:a16="http://schemas.microsoft.com/office/drawing/2014/main" id="{34D461AC-B599-43A2-A459-60967A4DB436}"/>
                    </a:ext>
                  </a:extLst>
                </p:cNvPr>
                <p:cNvSpPr txBox="1"/>
                <p:nvPr/>
              </p:nvSpPr>
              <p:spPr>
                <a:xfrm>
                  <a:off x="1666138" y="3474648"/>
                  <a:ext cx="218181" cy="2770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2D0B0FD4-5F82-4BA4-8A7C-ACE2C2E81A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6138" y="3474648"/>
                  <a:ext cx="218181" cy="277019"/>
                </a:xfrm>
                <a:prstGeom prst="rect">
                  <a:avLst/>
                </a:prstGeom>
                <a:blipFill>
                  <a:blip r:embed="rId15"/>
                  <a:stretch>
                    <a:fillRect l="-15625" r="-18750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5" name="Group 249">
            <a:extLst>
              <a:ext uri="{FF2B5EF4-FFF2-40B4-BE49-F238E27FC236}">
                <a16:creationId xmlns:a16="http://schemas.microsoft.com/office/drawing/2014/main" id="{953A8CB3-6188-491A-A1C4-349D6C237FB5}"/>
              </a:ext>
            </a:extLst>
          </p:cNvPr>
          <p:cNvGrpSpPr/>
          <p:nvPr/>
        </p:nvGrpSpPr>
        <p:grpSpPr>
          <a:xfrm>
            <a:off x="6305470" y="3447542"/>
            <a:ext cx="308551" cy="297565"/>
            <a:chOff x="1592262" y="3429000"/>
            <a:chExt cx="365760" cy="368300"/>
          </a:xfrm>
        </p:grpSpPr>
        <p:sp>
          <p:nvSpPr>
            <p:cNvPr id="276" name="Oval 289">
              <a:extLst>
                <a:ext uri="{FF2B5EF4-FFF2-40B4-BE49-F238E27FC236}">
                  <a16:creationId xmlns:a16="http://schemas.microsoft.com/office/drawing/2014/main" id="{B38508AE-E1E2-44BA-A47A-E50E475D5B17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90">
                  <a:extLst>
                    <a:ext uri="{FF2B5EF4-FFF2-40B4-BE49-F238E27FC236}">
                      <a16:creationId xmlns:a16="http://schemas.microsoft.com/office/drawing/2014/main" id="{34B9088F-D258-4A7F-99DA-DF68D64A89D3}"/>
                    </a:ext>
                  </a:extLst>
                </p:cNvPr>
                <p:cNvSpPr txBox="1"/>
                <p:nvPr/>
              </p:nvSpPr>
              <p:spPr>
                <a:xfrm>
                  <a:off x="1673571" y="3465683"/>
                  <a:ext cx="228026" cy="3022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7" name="TextBox 290">
                  <a:extLst>
                    <a:ext uri="{FF2B5EF4-FFF2-40B4-BE49-F238E27FC236}">
                      <a16:creationId xmlns:a16="http://schemas.microsoft.com/office/drawing/2014/main" id="{34B9088F-D258-4A7F-99DA-DF68D64A8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3571" y="3465683"/>
                  <a:ext cx="228026" cy="302292"/>
                </a:xfrm>
                <a:prstGeom prst="rect">
                  <a:avLst/>
                </a:prstGeom>
                <a:blipFill>
                  <a:blip r:embed="rId27"/>
                  <a:stretch>
                    <a:fillRect l="-19355" r="-19355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8" name="Group 250">
            <a:extLst>
              <a:ext uri="{FF2B5EF4-FFF2-40B4-BE49-F238E27FC236}">
                <a16:creationId xmlns:a16="http://schemas.microsoft.com/office/drawing/2014/main" id="{FBA10067-18CB-43C3-843F-4103661CE278}"/>
              </a:ext>
            </a:extLst>
          </p:cNvPr>
          <p:cNvGrpSpPr/>
          <p:nvPr/>
        </p:nvGrpSpPr>
        <p:grpSpPr>
          <a:xfrm>
            <a:off x="5469562" y="3447543"/>
            <a:ext cx="308551" cy="297565"/>
            <a:chOff x="1592262" y="3429000"/>
            <a:chExt cx="365760" cy="368300"/>
          </a:xfrm>
        </p:grpSpPr>
        <p:sp>
          <p:nvSpPr>
            <p:cNvPr id="279" name="Oval 287">
              <a:extLst>
                <a:ext uri="{FF2B5EF4-FFF2-40B4-BE49-F238E27FC236}">
                  <a16:creationId xmlns:a16="http://schemas.microsoft.com/office/drawing/2014/main" id="{DB6BB99E-3377-4B2C-9F04-5FCE01955C7E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88">
                  <a:extLst>
                    <a:ext uri="{FF2B5EF4-FFF2-40B4-BE49-F238E27FC236}">
                      <a16:creationId xmlns:a16="http://schemas.microsoft.com/office/drawing/2014/main" id="{F17210FF-8CF6-4AED-8E1B-5AB1BD25A4D1}"/>
                    </a:ext>
                  </a:extLst>
                </p:cNvPr>
                <p:cNvSpPr txBox="1"/>
                <p:nvPr/>
              </p:nvSpPr>
              <p:spPr>
                <a:xfrm>
                  <a:off x="1668434" y="3463032"/>
                  <a:ext cx="218181" cy="2770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6927E671-9885-4D51-9ABF-CB1BC16A4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8434" y="3463032"/>
                  <a:ext cx="218181" cy="277019"/>
                </a:xfrm>
                <a:prstGeom prst="rect">
                  <a:avLst/>
                </a:prstGeom>
                <a:blipFill>
                  <a:blip r:embed="rId17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1" name="Straight Arrow Connector 252">
            <a:extLst>
              <a:ext uri="{FF2B5EF4-FFF2-40B4-BE49-F238E27FC236}">
                <a16:creationId xmlns:a16="http://schemas.microsoft.com/office/drawing/2014/main" id="{8664EC1D-0BBB-4009-A179-B53EAE2F8D13}"/>
              </a:ext>
            </a:extLst>
          </p:cNvPr>
          <p:cNvCxnSpPr>
            <a:cxnSpLocks/>
            <a:endCxn id="272" idx="1"/>
          </p:cNvCxnSpPr>
          <p:nvPr/>
        </p:nvCxnSpPr>
        <p:spPr>
          <a:xfrm>
            <a:off x="4539064" y="3219458"/>
            <a:ext cx="93056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2" name="Straight Arrow Connector 253">
            <a:extLst>
              <a:ext uri="{FF2B5EF4-FFF2-40B4-BE49-F238E27FC236}">
                <a16:creationId xmlns:a16="http://schemas.microsoft.com/office/drawing/2014/main" id="{7D24A448-CD42-4D28-A3BB-81FA0F712968}"/>
              </a:ext>
            </a:extLst>
          </p:cNvPr>
          <p:cNvCxnSpPr>
            <a:cxnSpLocks/>
            <a:endCxn id="272" idx="7"/>
          </p:cNvCxnSpPr>
          <p:nvPr/>
        </p:nvCxnSpPr>
        <p:spPr>
          <a:xfrm flipH="1">
            <a:off x="4850299" y="3219458"/>
            <a:ext cx="96209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Straight Arrow Connector 254">
            <a:extLst>
              <a:ext uri="{FF2B5EF4-FFF2-40B4-BE49-F238E27FC236}">
                <a16:creationId xmlns:a16="http://schemas.microsoft.com/office/drawing/2014/main" id="{923BEB1D-9C95-473D-B8A3-A5F155FD2F87}"/>
              </a:ext>
            </a:extLst>
          </p:cNvPr>
          <p:cNvCxnSpPr>
            <a:cxnSpLocks/>
            <a:endCxn id="279" idx="1"/>
          </p:cNvCxnSpPr>
          <p:nvPr/>
        </p:nvCxnSpPr>
        <p:spPr>
          <a:xfrm>
            <a:off x="5401667" y="3219458"/>
            <a:ext cx="113081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Straight Arrow Connector 255">
            <a:extLst>
              <a:ext uri="{FF2B5EF4-FFF2-40B4-BE49-F238E27FC236}">
                <a16:creationId xmlns:a16="http://schemas.microsoft.com/office/drawing/2014/main" id="{BC98A8C5-8F62-4CEA-B368-96A3426BEF96}"/>
              </a:ext>
            </a:extLst>
          </p:cNvPr>
          <p:cNvCxnSpPr>
            <a:cxnSpLocks/>
            <a:endCxn id="279" idx="7"/>
          </p:cNvCxnSpPr>
          <p:nvPr/>
        </p:nvCxnSpPr>
        <p:spPr>
          <a:xfrm flipH="1">
            <a:off x="5732927" y="3219458"/>
            <a:ext cx="100042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Straight Arrow Connector 256">
            <a:extLst>
              <a:ext uri="{FF2B5EF4-FFF2-40B4-BE49-F238E27FC236}">
                <a16:creationId xmlns:a16="http://schemas.microsoft.com/office/drawing/2014/main" id="{1794FBA3-EA2B-433F-9C59-14DBC6301445}"/>
              </a:ext>
            </a:extLst>
          </p:cNvPr>
          <p:cNvCxnSpPr>
            <a:cxnSpLocks/>
            <a:endCxn id="276" idx="1"/>
          </p:cNvCxnSpPr>
          <p:nvPr/>
        </p:nvCxnSpPr>
        <p:spPr>
          <a:xfrm>
            <a:off x="6272223" y="3219458"/>
            <a:ext cx="78433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Straight Arrow Connector 257">
            <a:extLst>
              <a:ext uri="{FF2B5EF4-FFF2-40B4-BE49-F238E27FC236}">
                <a16:creationId xmlns:a16="http://schemas.microsoft.com/office/drawing/2014/main" id="{BAA525E4-0B42-41A9-BBEC-703FF9A5039D}"/>
              </a:ext>
            </a:extLst>
          </p:cNvPr>
          <p:cNvCxnSpPr>
            <a:cxnSpLocks/>
            <a:endCxn id="276" idx="7"/>
          </p:cNvCxnSpPr>
          <p:nvPr/>
        </p:nvCxnSpPr>
        <p:spPr>
          <a:xfrm flipH="1">
            <a:off x="6568835" y="3219458"/>
            <a:ext cx="86974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7" name="Group 258">
            <a:extLst>
              <a:ext uri="{FF2B5EF4-FFF2-40B4-BE49-F238E27FC236}">
                <a16:creationId xmlns:a16="http://schemas.microsoft.com/office/drawing/2014/main" id="{4E4D671D-C666-472E-8D73-46A8D8EEE264}"/>
              </a:ext>
            </a:extLst>
          </p:cNvPr>
          <p:cNvGrpSpPr/>
          <p:nvPr/>
        </p:nvGrpSpPr>
        <p:grpSpPr>
          <a:xfrm>
            <a:off x="7038808" y="3447542"/>
            <a:ext cx="308551" cy="297565"/>
            <a:chOff x="1592262" y="3429000"/>
            <a:chExt cx="365760" cy="368300"/>
          </a:xfrm>
        </p:grpSpPr>
        <p:sp>
          <p:nvSpPr>
            <p:cNvPr id="288" name="Oval 285">
              <a:extLst>
                <a:ext uri="{FF2B5EF4-FFF2-40B4-BE49-F238E27FC236}">
                  <a16:creationId xmlns:a16="http://schemas.microsoft.com/office/drawing/2014/main" id="{1874DD16-A5EF-45C5-8A38-5270B2B4BEEF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6">
                  <a:extLst>
                    <a:ext uri="{FF2B5EF4-FFF2-40B4-BE49-F238E27FC236}">
                      <a16:creationId xmlns:a16="http://schemas.microsoft.com/office/drawing/2014/main" id="{EF443A1B-5FA4-466B-8A01-6590063D996C}"/>
                    </a:ext>
                  </a:extLst>
                </p:cNvPr>
                <p:cNvSpPr txBox="1"/>
                <p:nvPr/>
              </p:nvSpPr>
              <p:spPr>
                <a:xfrm>
                  <a:off x="1671269" y="3468681"/>
                  <a:ext cx="228026" cy="3022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9" name="TextBox 286">
                  <a:extLst>
                    <a:ext uri="{FF2B5EF4-FFF2-40B4-BE49-F238E27FC236}">
                      <a16:creationId xmlns:a16="http://schemas.microsoft.com/office/drawing/2014/main" id="{EF443A1B-5FA4-466B-8A01-6590063D9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1269" y="3468681"/>
                  <a:ext cx="228026" cy="302292"/>
                </a:xfrm>
                <a:prstGeom prst="rect">
                  <a:avLst/>
                </a:prstGeom>
                <a:blipFill>
                  <a:blip r:embed="rId28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0" name="Straight Arrow Connector 259">
            <a:extLst>
              <a:ext uri="{FF2B5EF4-FFF2-40B4-BE49-F238E27FC236}">
                <a16:creationId xmlns:a16="http://schemas.microsoft.com/office/drawing/2014/main" id="{01F4A992-4CA1-44B2-B2A4-ABC96EFF2E07}"/>
              </a:ext>
            </a:extLst>
          </p:cNvPr>
          <p:cNvCxnSpPr>
            <a:cxnSpLocks/>
            <a:endCxn id="288" idx="1"/>
          </p:cNvCxnSpPr>
          <p:nvPr/>
        </p:nvCxnSpPr>
        <p:spPr>
          <a:xfrm>
            <a:off x="7023490" y="3219458"/>
            <a:ext cx="60504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Straight Arrow Connector 260">
            <a:extLst>
              <a:ext uri="{FF2B5EF4-FFF2-40B4-BE49-F238E27FC236}">
                <a16:creationId xmlns:a16="http://schemas.microsoft.com/office/drawing/2014/main" id="{3DE473A1-5C5B-444E-ACBB-892CD2A073FC}"/>
              </a:ext>
            </a:extLst>
          </p:cNvPr>
          <p:cNvCxnSpPr>
            <a:cxnSpLocks/>
            <a:endCxn id="288" idx="7"/>
          </p:cNvCxnSpPr>
          <p:nvPr/>
        </p:nvCxnSpPr>
        <p:spPr>
          <a:xfrm flipH="1">
            <a:off x="7302173" y="3219458"/>
            <a:ext cx="104904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2" name="Oval 261">
            <a:extLst>
              <a:ext uri="{FF2B5EF4-FFF2-40B4-BE49-F238E27FC236}">
                <a16:creationId xmlns:a16="http://schemas.microsoft.com/office/drawing/2014/main" id="{EF3F3997-C26F-4885-8A94-DEE8B30DA7DB}"/>
              </a:ext>
            </a:extLst>
          </p:cNvPr>
          <p:cNvSpPr/>
          <p:nvPr/>
        </p:nvSpPr>
        <p:spPr>
          <a:xfrm>
            <a:off x="5036474" y="3981832"/>
            <a:ext cx="308551" cy="2975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293" name="Straight Arrow Connector 262">
            <a:extLst>
              <a:ext uri="{FF2B5EF4-FFF2-40B4-BE49-F238E27FC236}">
                <a16:creationId xmlns:a16="http://schemas.microsoft.com/office/drawing/2014/main" id="{A79A2A92-FD66-41FE-B129-B16FDA5B8F55}"/>
              </a:ext>
            </a:extLst>
          </p:cNvPr>
          <p:cNvCxnSpPr>
            <a:cxnSpLocks/>
            <a:stCxn id="272" idx="4"/>
            <a:endCxn id="292" idx="1"/>
          </p:cNvCxnSpPr>
          <p:nvPr/>
        </p:nvCxnSpPr>
        <p:spPr>
          <a:xfrm>
            <a:off x="4741210" y="3745109"/>
            <a:ext cx="340450" cy="28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4" name="Straight Arrow Connector 263">
            <a:extLst>
              <a:ext uri="{FF2B5EF4-FFF2-40B4-BE49-F238E27FC236}">
                <a16:creationId xmlns:a16="http://schemas.microsoft.com/office/drawing/2014/main" id="{8AC51769-5A22-4AC8-9AB6-3749FE073234}"/>
              </a:ext>
            </a:extLst>
          </p:cNvPr>
          <p:cNvCxnSpPr>
            <a:cxnSpLocks/>
            <a:stCxn id="279" idx="4"/>
            <a:endCxn id="292" idx="7"/>
          </p:cNvCxnSpPr>
          <p:nvPr/>
        </p:nvCxnSpPr>
        <p:spPr>
          <a:xfrm flipH="1">
            <a:off x="5299839" y="3745109"/>
            <a:ext cx="323999" cy="28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Oval 264">
            <a:extLst>
              <a:ext uri="{FF2B5EF4-FFF2-40B4-BE49-F238E27FC236}">
                <a16:creationId xmlns:a16="http://schemas.microsoft.com/office/drawing/2014/main" id="{E970332F-9AFD-4926-9B19-83928DF58956}"/>
              </a:ext>
            </a:extLst>
          </p:cNvPr>
          <p:cNvSpPr/>
          <p:nvPr/>
        </p:nvSpPr>
        <p:spPr>
          <a:xfrm>
            <a:off x="6672217" y="3962797"/>
            <a:ext cx="308551" cy="297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296" name="Straight Arrow Connector 265">
            <a:extLst>
              <a:ext uri="{FF2B5EF4-FFF2-40B4-BE49-F238E27FC236}">
                <a16:creationId xmlns:a16="http://schemas.microsoft.com/office/drawing/2014/main" id="{B534D5C9-BAEA-423A-9184-32BA1366F748}"/>
              </a:ext>
            </a:extLst>
          </p:cNvPr>
          <p:cNvCxnSpPr>
            <a:cxnSpLocks/>
            <a:stCxn id="276" idx="4"/>
            <a:endCxn id="295" idx="1"/>
          </p:cNvCxnSpPr>
          <p:nvPr/>
        </p:nvCxnSpPr>
        <p:spPr>
          <a:xfrm>
            <a:off x="6459746" y="3745108"/>
            <a:ext cx="257657" cy="26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Straight Arrow Connector 266">
            <a:extLst>
              <a:ext uri="{FF2B5EF4-FFF2-40B4-BE49-F238E27FC236}">
                <a16:creationId xmlns:a16="http://schemas.microsoft.com/office/drawing/2014/main" id="{050CCAB7-0792-44EA-921D-676A320B4349}"/>
              </a:ext>
            </a:extLst>
          </p:cNvPr>
          <p:cNvCxnSpPr>
            <a:cxnSpLocks/>
            <a:stCxn id="288" idx="4"/>
            <a:endCxn id="295" idx="7"/>
          </p:cNvCxnSpPr>
          <p:nvPr/>
        </p:nvCxnSpPr>
        <p:spPr>
          <a:xfrm flipH="1">
            <a:off x="6935582" y="3745108"/>
            <a:ext cx="257502" cy="26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8" name="Oval 267">
            <a:extLst>
              <a:ext uri="{FF2B5EF4-FFF2-40B4-BE49-F238E27FC236}">
                <a16:creationId xmlns:a16="http://schemas.microsoft.com/office/drawing/2014/main" id="{C3D8C59B-4DCE-4B6C-8AEE-BA6DF1109671}"/>
              </a:ext>
            </a:extLst>
          </p:cNvPr>
          <p:cNvSpPr/>
          <p:nvPr/>
        </p:nvSpPr>
        <p:spPr>
          <a:xfrm>
            <a:off x="5853777" y="4499721"/>
            <a:ext cx="308551" cy="297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>
              <a:solidFill>
                <a:schemeClr val="bg1"/>
              </a:solidFill>
            </a:endParaRPr>
          </a:p>
        </p:txBody>
      </p:sp>
      <p:cxnSp>
        <p:nvCxnSpPr>
          <p:cNvPr id="299" name="Straight Arrow Connector 268">
            <a:extLst>
              <a:ext uri="{FF2B5EF4-FFF2-40B4-BE49-F238E27FC236}">
                <a16:creationId xmlns:a16="http://schemas.microsoft.com/office/drawing/2014/main" id="{F373DB66-E9EC-400E-AF83-56C43D90E6CF}"/>
              </a:ext>
            </a:extLst>
          </p:cNvPr>
          <p:cNvCxnSpPr>
            <a:cxnSpLocks/>
            <a:stCxn id="295" idx="4"/>
            <a:endCxn id="298" idx="7"/>
          </p:cNvCxnSpPr>
          <p:nvPr/>
        </p:nvCxnSpPr>
        <p:spPr>
          <a:xfrm flipH="1">
            <a:off x="6117142" y="4260362"/>
            <a:ext cx="709350" cy="282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0" name="Straight Arrow Connector 269">
            <a:extLst>
              <a:ext uri="{FF2B5EF4-FFF2-40B4-BE49-F238E27FC236}">
                <a16:creationId xmlns:a16="http://schemas.microsoft.com/office/drawing/2014/main" id="{A9FB442C-89CE-46F4-B0DC-22F1FD032BF3}"/>
              </a:ext>
            </a:extLst>
          </p:cNvPr>
          <p:cNvCxnSpPr>
            <a:cxnSpLocks/>
            <a:stCxn id="292" idx="4"/>
            <a:endCxn id="298" idx="1"/>
          </p:cNvCxnSpPr>
          <p:nvPr/>
        </p:nvCxnSpPr>
        <p:spPr>
          <a:xfrm>
            <a:off x="5190750" y="4279397"/>
            <a:ext cx="708214" cy="26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Arrow Connector 270">
            <a:extLst>
              <a:ext uri="{FF2B5EF4-FFF2-40B4-BE49-F238E27FC236}">
                <a16:creationId xmlns:a16="http://schemas.microsoft.com/office/drawing/2014/main" id="{509FD1B8-942C-4252-A4AA-32F9F67D61C0}"/>
              </a:ext>
            </a:extLst>
          </p:cNvPr>
          <p:cNvCxnSpPr>
            <a:cxnSpLocks/>
            <a:stCxn id="298" idx="4"/>
          </p:cNvCxnSpPr>
          <p:nvPr/>
        </p:nvCxnSpPr>
        <p:spPr>
          <a:xfrm>
            <a:off x="6008053" y="4797286"/>
            <a:ext cx="0" cy="438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441">
                <a:extLst>
                  <a:ext uri="{FF2B5EF4-FFF2-40B4-BE49-F238E27FC236}">
                    <a16:creationId xmlns:a16="http://schemas.microsoft.com/office/drawing/2014/main" id="{1788CD0B-31E5-4B2F-9292-CAFBD256AB68}"/>
                  </a:ext>
                </a:extLst>
              </p:cNvPr>
              <p:cNvSpPr txBox="1"/>
              <p:nvPr/>
            </p:nvSpPr>
            <p:spPr>
              <a:xfrm>
                <a:off x="6741508" y="3970271"/>
                <a:ext cx="1987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2" name="TextBox 441">
                <a:extLst>
                  <a:ext uri="{FF2B5EF4-FFF2-40B4-BE49-F238E27FC236}">
                    <a16:creationId xmlns:a16="http://schemas.microsoft.com/office/drawing/2014/main" id="{1788CD0B-31E5-4B2F-9292-CAFBD256A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508" y="3970271"/>
                <a:ext cx="198772" cy="276999"/>
              </a:xfrm>
              <a:prstGeom prst="rect">
                <a:avLst/>
              </a:prstGeom>
              <a:blipFill>
                <a:blip r:embed="rId29"/>
                <a:stretch>
                  <a:fillRect l="-34375" r="-31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442">
                <a:extLst>
                  <a:ext uri="{FF2B5EF4-FFF2-40B4-BE49-F238E27FC236}">
                    <a16:creationId xmlns:a16="http://schemas.microsoft.com/office/drawing/2014/main" id="{F424C779-09D4-4C73-B4DC-FDAF4F85908B}"/>
                  </a:ext>
                </a:extLst>
              </p:cNvPr>
              <p:cNvSpPr txBox="1"/>
              <p:nvPr/>
            </p:nvSpPr>
            <p:spPr>
              <a:xfrm>
                <a:off x="5915996" y="4518619"/>
                <a:ext cx="1987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3" name="TextBox 442">
                <a:extLst>
                  <a:ext uri="{FF2B5EF4-FFF2-40B4-BE49-F238E27FC236}">
                    <a16:creationId xmlns:a16="http://schemas.microsoft.com/office/drawing/2014/main" id="{F424C779-09D4-4C73-B4DC-FDAF4F859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996" y="4518619"/>
                <a:ext cx="198772" cy="276999"/>
              </a:xfrm>
              <a:prstGeom prst="rect">
                <a:avLst/>
              </a:prstGeom>
              <a:blipFill>
                <a:blip r:embed="rId30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443">
                <a:extLst>
                  <a:ext uri="{FF2B5EF4-FFF2-40B4-BE49-F238E27FC236}">
                    <a16:creationId xmlns:a16="http://schemas.microsoft.com/office/drawing/2014/main" id="{C4766015-120E-484D-B032-E98863232BD1}"/>
                  </a:ext>
                </a:extLst>
              </p:cNvPr>
              <p:cNvSpPr txBox="1"/>
              <p:nvPr/>
            </p:nvSpPr>
            <p:spPr>
              <a:xfrm>
                <a:off x="5095359" y="3996125"/>
                <a:ext cx="1987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4" name="TextBox 443">
                <a:extLst>
                  <a:ext uri="{FF2B5EF4-FFF2-40B4-BE49-F238E27FC236}">
                    <a16:creationId xmlns:a16="http://schemas.microsoft.com/office/drawing/2014/main" id="{C4766015-120E-484D-B032-E9886323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359" y="3996125"/>
                <a:ext cx="198772" cy="276999"/>
              </a:xfrm>
              <a:prstGeom prst="rect">
                <a:avLst/>
              </a:prstGeom>
              <a:blipFill>
                <a:blip r:embed="rId31"/>
                <a:stretch>
                  <a:fillRect l="-34375" r="-3125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6" name="Arrow: Right 305">
            <a:extLst>
              <a:ext uri="{FF2B5EF4-FFF2-40B4-BE49-F238E27FC236}">
                <a16:creationId xmlns:a16="http://schemas.microsoft.com/office/drawing/2014/main" id="{CA372FC4-2F30-44D4-9BBB-3B2E4DD49064}"/>
              </a:ext>
            </a:extLst>
          </p:cNvPr>
          <p:cNvSpPr/>
          <p:nvPr/>
        </p:nvSpPr>
        <p:spPr>
          <a:xfrm>
            <a:off x="3906729" y="3981832"/>
            <a:ext cx="348978" cy="36896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Arrow: Right 306">
            <a:extLst>
              <a:ext uri="{FF2B5EF4-FFF2-40B4-BE49-F238E27FC236}">
                <a16:creationId xmlns:a16="http://schemas.microsoft.com/office/drawing/2014/main" id="{B7FC91B3-DB47-4A4E-B4D8-AD2A6F49EA67}"/>
              </a:ext>
            </a:extLst>
          </p:cNvPr>
          <p:cNvSpPr/>
          <p:nvPr/>
        </p:nvSpPr>
        <p:spPr>
          <a:xfrm>
            <a:off x="7660220" y="3946132"/>
            <a:ext cx="348978" cy="36896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Content Placeholder 1">
            <a:extLst>
              <a:ext uri="{FF2B5EF4-FFF2-40B4-BE49-F238E27FC236}">
                <a16:creationId xmlns:a16="http://schemas.microsoft.com/office/drawing/2014/main" id="{9F4DF221-4C60-45CA-908F-9ABE5BB57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2" y="1226826"/>
            <a:ext cx="8441140" cy="154646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Automatically</a:t>
            </a:r>
            <a:r>
              <a:rPr lang="en-US" dirty="0"/>
              <a:t> find a best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resource allocation </a:t>
            </a:r>
            <a:r>
              <a:rPr lang="en-US" dirty="0"/>
              <a:t>that: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/>
              <a:t>Learns to assign resources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/>
              <a:t>Meet user-specified constraints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ECECB310-71F1-4DE0-8BC9-F096987EC306}"/>
              </a:ext>
            </a:extLst>
          </p:cNvPr>
          <p:cNvSpPr txBox="1"/>
          <p:nvPr/>
        </p:nvSpPr>
        <p:spPr>
          <a:xfrm>
            <a:off x="5144819" y="1622918"/>
            <a:ext cx="64190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Corbel" panose="020B0503020204020204" pitchFamily="34" charset="0"/>
              </a:rPr>
              <a:t>Trade-off between resource and critical path timing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Corbel" panose="020B0503020204020204" pitchFamily="34" charset="0"/>
              </a:rPr>
              <a:t>Do not sacrifice latency</a:t>
            </a:r>
          </a:p>
        </p:txBody>
      </p:sp>
    </p:spTree>
    <p:extLst>
      <p:ext uri="{BB962C8B-B14F-4D97-AF65-F5344CB8AC3E}">
        <p14:creationId xmlns:p14="http://schemas.microsoft.com/office/powerpoint/2010/main" val="4254593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1FAB9-AAF8-474C-9B4E-862C6384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2B48D-3957-484C-81E5-14D86E70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2: Reinforcement Learning (RL)</a:t>
            </a:r>
          </a:p>
        </p:txBody>
      </p:sp>
      <p:grpSp>
        <p:nvGrpSpPr>
          <p:cNvPr id="207" name="Group 391">
            <a:extLst>
              <a:ext uri="{FF2B5EF4-FFF2-40B4-BE49-F238E27FC236}">
                <a16:creationId xmlns:a16="http://schemas.microsoft.com/office/drawing/2014/main" id="{2C90C079-E34D-47D3-9999-5CA16E47800A}"/>
              </a:ext>
            </a:extLst>
          </p:cNvPr>
          <p:cNvGrpSpPr/>
          <p:nvPr/>
        </p:nvGrpSpPr>
        <p:grpSpPr>
          <a:xfrm>
            <a:off x="8143516" y="3344424"/>
            <a:ext cx="3121893" cy="1551273"/>
            <a:chOff x="-2061644" y="825107"/>
            <a:chExt cx="666239" cy="2567715"/>
          </a:xfrm>
        </p:grpSpPr>
        <p:cxnSp>
          <p:nvCxnSpPr>
            <p:cNvPr id="255" name="Straight Connector 392">
              <a:extLst>
                <a:ext uri="{FF2B5EF4-FFF2-40B4-BE49-F238E27FC236}">
                  <a16:creationId xmlns:a16="http://schemas.microsoft.com/office/drawing/2014/main" id="{D2CB5E82-3274-49A8-8FE2-6C531863C799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825107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6" name="Straight Connector 393">
              <a:extLst>
                <a:ext uri="{FF2B5EF4-FFF2-40B4-BE49-F238E27FC236}">
                  <a16:creationId xmlns:a16="http://schemas.microsoft.com/office/drawing/2014/main" id="{6F2CE2B9-8F4F-4666-8562-C842400F7A60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1681012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7" name="Straight Connector 394">
              <a:extLst>
                <a:ext uri="{FF2B5EF4-FFF2-40B4-BE49-F238E27FC236}">
                  <a16:creationId xmlns:a16="http://schemas.microsoft.com/office/drawing/2014/main" id="{DCDA933E-95C9-4FB7-A469-F1B22C717445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3392822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8" name="Straight Connector 395">
              <a:extLst>
                <a:ext uri="{FF2B5EF4-FFF2-40B4-BE49-F238E27FC236}">
                  <a16:creationId xmlns:a16="http://schemas.microsoft.com/office/drawing/2014/main" id="{8A93DD24-27A7-4F72-91B5-3A5688556E27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2536917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0" name="Group 248">
            <a:extLst>
              <a:ext uri="{FF2B5EF4-FFF2-40B4-BE49-F238E27FC236}">
                <a16:creationId xmlns:a16="http://schemas.microsoft.com/office/drawing/2014/main" id="{A83EB1B3-2E66-4AE2-8D88-0EB51DCBD6E8}"/>
              </a:ext>
            </a:extLst>
          </p:cNvPr>
          <p:cNvGrpSpPr/>
          <p:nvPr/>
        </p:nvGrpSpPr>
        <p:grpSpPr>
          <a:xfrm>
            <a:off x="8334502" y="3447543"/>
            <a:ext cx="308551" cy="297565"/>
            <a:chOff x="1592262" y="3429000"/>
            <a:chExt cx="365760" cy="368300"/>
          </a:xfrm>
        </p:grpSpPr>
        <p:sp>
          <p:nvSpPr>
            <p:cNvPr id="253" name="Oval 291">
              <a:extLst>
                <a:ext uri="{FF2B5EF4-FFF2-40B4-BE49-F238E27FC236}">
                  <a16:creationId xmlns:a16="http://schemas.microsoft.com/office/drawing/2014/main" id="{8C786D80-C826-40BF-8826-98065DB68244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4" name="TextBox 292">
                  <a:extLst>
                    <a:ext uri="{FF2B5EF4-FFF2-40B4-BE49-F238E27FC236}">
                      <a16:creationId xmlns:a16="http://schemas.microsoft.com/office/drawing/2014/main" id="{A80F8699-0A9D-4C08-BFA4-FE4FB33DC86F}"/>
                    </a:ext>
                  </a:extLst>
                </p:cNvPr>
                <p:cNvSpPr txBox="1"/>
                <p:nvPr/>
              </p:nvSpPr>
              <p:spPr>
                <a:xfrm>
                  <a:off x="1666138" y="3474648"/>
                  <a:ext cx="218181" cy="2770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2D0B0FD4-5F82-4BA4-8A7C-ACE2C2E81A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6138" y="3474648"/>
                  <a:ext cx="218181" cy="277019"/>
                </a:xfrm>
                <a:prstGeom prst="rect">
                  <a:avLst/>
                </a:prstGeom>
                <a:blipFill>
                  <a:blip r:embed="rId15"/>
                  <a:stretch>
                    <a:fillRect l="-15625" r="-18750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1" name="Group 249">
            <a:extLst>
              <a:ext uri="{FF2B5EF4-FFF2-40B4-BE49-F238E27FC236}">
                <a16:creationId xmlns:a16="http://schemas.microsoft.com/office/drawing/2014/main" id="{9B8E684E-28DE-46A2-992B-B7661EDC5805}"/>
              </a:ext>
            </a:extLst>
          </p:cNvPr>
          <p:cNvGrpSpPr/>
          <p:nvPr/>
        </p:nvGrpSpPr>
        <p:grpSpPr>
          <a:xfrm>
            <a:off x="10053038" y="3447542"/>
            <a:ext cx="308551" cy="297565"/>
            <a:chOff x="1592262" y="3429000"/>
            <a:chExt cx="365760" cy="368300"/>
          </a:xfrm>
        </p:grpSpPr>
        <p:sp>
          <p:nvSpPr>
            <p:cNvPr id="251" name="Oval 289">
              <a:extLst>
                <a:ext uri="{FF2B5EF4-FFF2-40B4-BE49-F238E27FC236}">
                  <a16:creationId xmlns:a16="http://schemas.microsoft.com/office/drawing/2014/main" id="{EF10499F-41A4-4711-8DA3-6F0142307918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TextBox 290">
                  <a:extLst>
                    <a:ext uri="{FF2B5EF4-FFF2-40B4-BE49-F238E27FC236}">
                      <a16:creationId xmlns:a16="http://schemas.microsoft.com/office/drawing/2014/main" id="{77991C16-D6C6-4289-B7AC-EA49074BADCE}"/>
                    </a:ext>
                  </a:extLst>
                </p:cNvPr>
                <p:cNvSpPr txBox="1"/>
                <p:nvPr/>
              </p:nvSpPr>
              <p:spPr>
                <a:xfrm>
                  <a:off x="1673571" y="3465683"/>
                  <a:ext cx="228026" cy="3022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2" name="TextBox 290">
                  <a:extLst>
                    <a:ext uri="{FF2B5EF4-FFF2-40B4-BE49-F238E27FC236}">
                      <a16:creationId xmlns:a16="http://schemas.microsoft.com/office/drawing/2014/main" id="{77991C16-D6C6-4289-B7AC-EA49074BA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3571" y="3465683"/>
                  <a:ext cx="228026" cy="302292"/>
                </a:xfrm>
                <a:prstGeom prst="rect">
                  <a:avLst/>
                </a:prstGeom>
                <a:blipFill>
                  <a:blip r:embed="rId16"/>
                  <a:stretch>
                    <a:fillRect l="-15625" r="-18750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Group 250">
            <a:extLst>
              <a:ext uri="{FF2B5EF4-FFF2-40B4-BE49-F238E27FC236}">
                <a16:creationId xmlns:a16="http://schemas.microsoft.com/office/drawing/2014/main" id="{632E8CE6-D0DC-4B76-AA4C-B4DFE821C62E}"/>
              </a:ext>
            </a:extLst>
          </p:cNvPr>
          <p:cNvGrpSpPr/>
          <p:nvPr/>
        </p:nvGrpSpPr>
        <p:grpSpPr>
          <a:xfrm>
            <a:off x="9217130" y="3447543"/>
            <a:ext cx="308551" cy="297565"/>
            <a:chOff x="1592262" y="3429000"/>
            <a:chExt cx="365760" cy="368300"/>
          </a:xfrm>
        </p:grpSpPr>
        <p:sp>
          <p:nvSpPr>
            <p:cNvPr id="249" name="Oval 287">
              <a:extLst>
                <a:ext uri="{FF2B5EF4-FFF2-40B4-BE49-F238E27FC236}">
                  <a16:creationId xmlns:a16="http://schemas.microsoft.com/office/drawing/2014/main" id="{2BD1358F-1418-41D3-9FF6-53361F6731F8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TextBox 288">
                  <a:extLst>
                    <a:ext uri="{FF2B5EF4-FFF2-40B4-BE49-F238E27FC236}">
                      <a16:creationId xmlns:a16="http://schemas.microsoft.com/office/drawing/2014/main" id="{559C0F2C-84D6-4E80-8418-757A777A862B}"/>
                    </a:ext>
                  </a:extLst>
                </p:cNvPr>
                <p:cNvSpPr txBox="1"/>
                <p:nvPr/>
              </p:nvSpPr>
              <p:spPr>
                <a:xfrm>
                  <a:off x="1668434" y="3463032"/>
                  <a:ext cx="218181" cy="2770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6927E671-9885-4D51-9ABF-CB1BC16A4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8434" y="3463032"/>
                  <a:ext cx="218181" cy="277019"/>
                </a:xfrm>
                <a:prstGeom prst="rect">
                  <a:avLst/>
                </a:prstGeom>
                <a:blipFill>
                  <a:blip r:embed="rId17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4" name="Straight Arrow Connector 252">
            <a:extLst>
              <a:ext uri="{FF2B5EF4-FFF2-40B4-BE49-F238E27FC236}">
                <a16:creationId xmlns:a16="http://schemas.microsoft.com/office/drawing/2014/main" id="{1493A1ED-CF8E-42B2-8DBF-8269024491DD}"/>
              </a:ext>
            </a:extLst>
          </p:cNvPr>
          <p:cNvCxnSpPr>
            <a:cxnSpLocks/>
            <a:endCxn id="253" idx="1"/>
          </p:cNvCxnSpPr>
          <p:nvPr/>
        </p:nvCxnSpPr>
        <p:spPr>
          <a:xfrm>
            <a:off x="8286632" y="3219458"/>
            <a:ext cx="93056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Arrow Connector 253">
            <a:extLst>
              <a:ext uri="{FF2B5EF4-FFF2-40B4-BE49-F238E27FC236}">
                <a16:creationId xmlns:a16="http://schemas.microsoft.com/office/drawing/2014/main" id="{2A16E588-F703-40BD-BBE7-FA9415522F4C}"/>
              </a:ext>
            </a:extLst>
          </p:cNvPr>
          <p:cNvCxnSpPr>
            <a:cxnSpLocks/>
            <a:endCxn id="253" idx="7"/>
          </p:cNvCxnSpPr>
          <p:nvPr/>
        </p:nvCxnSpPr>
        <p:spPr>
          <a:xfrm flipH="1">
            <a:off x="8597867" y="3219458"/>
            <a:ext cx="96209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54">
            <a:extLst>
              <a:ext uri="{FF2B5EF4-FFF2-40B4-BE49-F238E27FC236}">
                <a16:creationId xmlns:a16="http://schemas.microsoft.com/office/drawing/2014/main" id="{0BD81F31-7ED1-4360-BC8E-C24ABAB25527}"/>
              </a:ext>
            </a:extLst>
          </p:cNvPr>
          <p:cNvCxnSpPr>
            <a:cxnSpLocks/>
            <a:endCxn id="249" idx="1"/>
          </p:cNvCxnSpPr>
          <p:nvPr/>
        </p:nvCxnSpPr>
        <p:spPr>
          <a:xfrm>
            <a:off x="9149235" y="3219458"/>
            <a:ext cx="113081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Arrow Connector 255">
            <a:extLst>
              <a:ext uri="{FF2B5EF4-FFF2-40B4-BE49-F238E27FC236}">
                <a16:creationId xmlns:a16="http://schemas.microsoft.com/office/drawing/2014/main" id="{8FA825E6-ADE8-4252-A490-5A8813FB5779}"/>
              </a:ext>
            </a:extLst>
          </p:cNvPr>
          <p:cNvCxnSpPr>
            <a:cxnSpLocks/>
            <a:endCxn id="249" idx="7"/>
          </p:cNvCxnSpPr>
          <p:nvPr/>
        </p:nvCxnSpPr>
        <p:spPr>
          <a:xfrm flipH="1">
            <a:off x="9480495" y="3219458"/>
            <a:ext cx="100042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Arrow Connector 256">
            <a:extLst>
              <a:ext uri="{FF2B5EF4-FFF2-40B4-BE49-F238E27FC236}">
                <a16:creationId xmlns:a16="http://schemas.microsoft.com/office/drawing/2014/main" id="{FD235B3C-C63F-4E40-8610-4D93980FFD26}"/>
              </a:ext>
            </a:extLst>
          </p:cNvPr>
          <p:cNvCxnSpPr>
            <a:cxnSpLocks/>
            <a:endCxn id="251" idx="1"/>
          </p:cNvCxnSpPr>
          <p:nvPr/>
        </p:nvCxnSpPr>
        <p:spPr>
          <a:xfrm>
            <a:off x="10019791" y="3219458"/>
            <a:ext cx="78433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57">
            <a:extLst>
              <a:ext uri="{FF2B5EF4-FFF2-40B4-BE49-F238E27FC236}">
                <a16:creationId xmlns:a16="http://schemas.microsoft.com/office/drawing/2014/main" id="{9CD0ECCA-E09D-4F56-A0AE-967C7B74A02E}"/>
              </a:ext>
            </a:extLst>
          </p:cNvPr>
          <p:cNvCxnSpPr>
            <a:cxnSpLocks/>
            <a:endCxn id="251" idx="7"/>
          </p:cNvCxnSpPr>
          <p:nvPr/>
        </p:nvCxnSpPr>
        <p:spPr>
          <a:xfrm flipH="1">
            <a:off x="10316403" y="3219458"/>
            <a:ext cx="86974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0" name="Group 258">
            <a:extLst>
              <a:ext uri="{FF2B5EF4-FFF2-40B4-BE49-F238E27FC236}">
                <a16:creationId xmlns:a16="http://schemas.microsoft.com/office/drawing/2014/main" id="{9D20D7A6-4F3F-4501-ABB1-3754C2358AE0}"/>
              </a:ext>
            </a:extLst>
          </p:cNvPr>
          <p:cNvGrpSpPr/>
          <p:nvPr/>
        </p:nvGrpSpPr>
        <p:grpSpPr>
          <a:xfrm>
            <a:off x="10786376" y="3447542"/>
            <a:ext cx="308551" cy="297565"/>
            <a:chOff x="1592262" y="3429000"/>
            <a:chExt cx="365760" cy="368300"/>
          </a:xfrm>
        </p:grpSpPr>
        <p:sp>
          <p:nvSpPr>
            <p:cNvPr id="247" name="Oval 285">
              <a:extLst>
                <a:ext uri="{FF2B5EF4-FFF2-40B4-BE49-F238E27FC236}">
                  <a16:creationId xmlns:a16="http://schemas.microsoft.com/office/drawing/2014/main" id="{F9B4F273-E23F-46E2-B481-E6617147C3E8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Box 286">
                  <a:extLst>
                    <a:ext uri="{FF2B5EF4-FFF2-40B4-BE49-F238E27FC236}">
                      <a16:creationId xmlns:a16="http://schemas.microsoft.com/office/drawing/2014/main" id="{B13A5D01-FB71-47C5-B58A-F2FFCC57EEB3}"/>
                    </a:ext>
                  </a:extLst>
                </p:cNvPr>
                <p:cNvSpPr txBox="1"/>
                <p:nvPr/>
              </p:nvSpPr>
              <p:spPr>
                <a:xfrm>
                  <a:off x="1671269" y="3468681"/>
                  <a:ext cx="228026" cy="3022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8" name="TextBox 286">
                  <a:extLst>
                    <a:ext uri="{FF2B5EF4-FFF2-40B4-BE49-F238E27FC236}">
                      <a16:creationId xmlns:a16="http://schemas.microsoft.com/office/drawing/2014/main" id="{B13A5D01-FB71-47C5-B58A-F2FFCC57E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1269" y="3468681"/>
                  <a:ext cx="228026" cy="302292"/>
                </a:xfrm>
                <a:prstGeom prst="rect">
                  <a:avLst/>
                </a:prstGeom>
                <a:blipFill>
                  <a:blip r:embed="rId18"/>
                  <a:stretch>
                    <a:fillRect l="-15625" r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1" name="Straight Arrow Connector 259">
            <a:extLst>
              <a:ext uri="{FF2B5EF4-FFF2-40B4-BE49-F238E27FC236}">
                <a16:creationId xmlns:a16="http://schemas.microsoft.com/office/drawing/2014/main" id="{EA1BE1E5-17CC-4E66-9CF7-D1FDAA7C82C3}"/>
              </a:ext>
            </a:extLst>
          </p:cNvPr>
          <p:cNvCxnSpPr>
            <a:cxnSpLocks/>
            <a:endCxn id="247" idx="1"/>
          </p:cNvCxnSpPr>
          <p:nvPr/>
        </p:nvCxnSpPr>
        <p:spPr>
          <a:xfrm>
            <a:off x="10771058" y="3219458"/>
            <a:ext cx="60504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Arrow Connector 260">
            <a:extLst>
              <a:ext uri="{FF2B5EF4-FFF2-40B4-BE49-F238E27FC236}">
                <a16:creationId xmlns:a16="http://schemas.microsoft.com/office/drawing/2014/main" id="{96550183-1BBF-4848-90A4-6AD287A76F23}"/>
              </a:ext>
            </a:extLst>
          </p:cNvPr>
          <p:cNvCxnSpPr>
            <a:cxnSpLocks/>
            <a:endCxn id="247" idx="7"/>
          </p:cNvCxnSpPr>
          <p:nvPr/>
        </p:nvCxnSpPr>
        <p:spPr>
          <a:xfrm flipH="1">
            <a:off x="11049741" y="3219458"/>
            <a:ext cx="104904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3" name="Oval 261">
            <a:extLst>
              <a:ext uri="{FF2B5EF4-FFF2-40B4-BE49-F238E27FC236}">
                <a16:creationId xmlns:a16="http://schemas.microsoft.com/office/drawing/2014/main" id="{9B50991A-3BE7-4DAA-8F55-71309CC1AB4A}"/>
              </a:ext>
            </a:extLst>
          </p:cNvPr>
          <p:cNvSpPr/>
          <p:nvPr/>
        </p:nvSpPr>
        <p:spPr>
          <a:xfrm>
            <a:off x="8784042" y="3981832"/>
            <a:ext cx="308551" cy="297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224" name="Straight Arrow Connector 262">
            <a:extLst>
              <a:ext uri="{FF2B5EF4-FFF2-40B4-BE49-F238E27FC236}">
                <a16:creationId xmlns:a16="http://schemas.microsoft.com/office/drawing/2014/main" id="{7548F336-9EA9-4C42-AD63-34F3D76DBA28}"/>
              </a:ext>
            </a:extLst>
          </p:cNvPr>
          <p:cNvCxnSpPr>
            <a:cxnSpLocks/>
            <a:stCxn id="253" idx="4"/>
            <a:endCxn id="223" idx="1"/>
          </p:cNvCxnSpPr>
          <p:nvPr/>
        </p:nvCxnSpPr>
        <p:spPr>
          <a:xfrm>
            <a:off x="8488778" y="3745109"/>
            <a:ext cx="340450" cy="28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Arrow Connector 263">
            <a:extLst>
              <a:ext uri="{FF2B5EF4-FFF2-40B4-BE49-F238E27FC236}">
                <a16:creationId xmlns:a16="http://schemas.microsoft.com/office/drawing/2014/main" id="{DB40FFCE-BEBC-494F-B147-CE4CEC700ED0}"/>
              </a:ext>
            </a:extLst>
          </p:cNvPr>
          <p:cNvCxnSpPr>
            <a:cxnSpLocks/>
            <a:stCxn id="249" idx="4"/>
            <a:endCxn id="223" idx="7"/>
          </p:cNvCxnSpPr>
          <p:nvPr/>
        </p:nvCxnSpPr>
        <p:spPr>
          <a:xfrm flipH="1">
            <a:off x="9047407" y="3745109"/>
            <a:ext cx="323999" cy="28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Oval 264">
            <a:extLst>
              <a:ext uri="{FF2B5EF4-FFF2-40B4-BE49-F238E27FC236}">
                <a16:creationId xmlns:a16="http://schemas.microsoft.com/office/drawing/2014/main" id="{7603BBED-DC2A-46EC-8B9B-98703F2DA20F}"/>
              </a:ext>
            </a:extLst>
          </p:cNvPr>
          <p:cNvSpPr/>
          <p:nvPr/>
        </p:nvSpPr>
        <p:spPr>
          <a:xfrm>
            <a:off x="10419785" y="3962797"/>
            <a:ext cx="308551" cy="297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227" name="Straight Arrow Connector 265">
            <a:extLst>
              <a:ext uri="{FF2B5EF4-FFF2-40B4-BE49-F238E27FC236}">
                <a16:creationId xmlns:a16="http://schemas.microsoft.com/office/drawing/2014/main" id="{D0986AAB-5D35-4F35-841C-0B596340C8E3}"/>
              </a:ext>
            </a:extLst>
          </p:cNvPr>
          <p:cNvCxnSpPr>
            <a:cxnSpLocks/>
            <a:stCxn id="251" idx="4"/>
            <a:endCxn id="226" idx="1"/>
          </p:cNvCxnSpPr>
          <p:nvPr/>
        </p:nvCxnSpPr>
        <p:spPr>
          <a:xfrm>
            <a:off x="10207314" y="3745108"/>
            <a:ext cx="257657" cy="26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Arrow Connector 266">
            <a:extLst>
              <a:ext uri="{FF2B5EF4-FFF2-40B4-BE49-F238E27FC236}">
                <a16:creationId xmlns:a16="http://schemas.microsoft.com/office/drawing/2014/main" id="{A2342B07-E5A1-40F8-B6F5-4FD0613B5DCB}"/>
              </a:ext>
            </a:extLst>
          </p:cNvPr>
          <p:cNvCxnSpPr>
            <a:cxnSpLocks/>
            <a:stCxn id="247" idx="4"/>
            <a:endCxn id="226" idx="7"/>
          </p:cNvCxnSpPr>
          <p:nvPr/>
        </p:nvCxnSpPr>
        <p:spPr>
          <a:xfrm flipH="1">
            <a:off x="10683150" y="3745108"/>
            <a:ext cx="257502" cy="26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9" name="Oval 267">
            <a:extLst>
              <a:ext uri="{FF2B5EF4-FFF2-40B4-BE49-F238E27FC236}">
                <a16:creationId xmlns:a16="http://schemas.microsoft.com/office/drawing/2014/main" id="{3B276AE6-8F2F-4547-B3F2-A99817CE582D}"/>
              </a:ext>
            </a:extLst>
          </p:cNvPr>
          <p:cNvSpPr/>
          <p:nvPr/>
        </p:nvSpPr>
        <p:spPr>
          <a:xfrm>
            <a:off x="9601345" y="4499721"/>
            <a:ext cx="308551" cy="297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230" name="Straight Arrow Connector 268">
            <a:extLst>
              <a:ext uri="{FF2B5EF4-FFF2-40B4-BE49-F238E27FC236}">
                <a16:creationId xmlns:a16="http://schemas.microsoft.com/office/drawing/2014/main" id="{58A5D612-5442-4AC5-A1AE-07BE7FDAC53C}"/>
              </a:ext>
            </a:extLst>
          </p:cNvPr>
          <p:cNvCxnSpPr>
            <a:cxnSpLocks/>
            <a:stCxn id="226" idx="4"/>
            <a:endCxn id="229" idx="7"/>
          </p:cNvCxnSpPr>
          <p:nvPr/>
        </p:nvCxnSpPr>
        <p:spPr>
          <a:xfrm flipH="1">
            <a:off x="9864710" y="4260362"/>
            <a:ext cx="709350" cy="282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Straight Arrow Connector 269">
            <a:extLst>
              <a:ext uri="{FF2B5EF4-FFF2-40B4-BE49-F238E27FC236}">
                <a16:creationId xmlns:a16="http://schemas.microsoft.com/office/drawing/2014/main" id="{EA1B4F4C-86B3-41F4-88A8-8908B4636009}"/>
              </a:ext>
            </a:extLst>
          </p:cNvPr>
          <p:cNvCxnSpPr>
            <a:cxnSpLocks/>
            <a:stCxn id="223" idx="4"/>
            <a:endCxn id="229" idx="1"/>
          </p:cNvCxnSpPr>
          <p:nvPr/>
        </p:nvCxnSpPr>
        <p:spPr>
          <a:xfrm>
            <a:off x="8938318" y="4279397"/>
            <a:ext cx="708214" cy="26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Straight Arrow Connector 270">
            <a:extLst>
              <a:ext uri="{FF2B5EF4-FFF2-40B4-BE49-F238E27FC236}">
                <a16:creationId xmlns:a16="http://schemas.microsoft.com/office/drawing/2014/main" id="{9EA54578-C38E-4704-B84F-E3EC61871D72}"/>
              </a:ext>
            </a:extLst>
          </p:cNvPr>
          <p:cNvCxnSpPr>
            <a:cxnSpLocks/>
            <a:stCxn id="229" idx="4"/>
          </p:cNvCxnSpPr>
          <p:nvPr/>
        </p:nvCxnSpPr>
        <p:spPr>
          <a:xfrm>
            <a:off x="9755621" y="4797286"/>
            <a:ext cx="0" cy="438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441">
                <a:extLst>
                  <a:ext uri="{FF2B5EF4-FFF2-40B4-BE49-F238E27FC236}">
                    <a16:creationId xmlns:a16="http://schemas.microsoft.com/office/drawing/2014/main" id="{E8F35037-C804-4ABE-836A-01E9247539ED}"/>
                  </a:ext>
                </a:extLst>
              </p:cNvPr>
              <p:cNvSpPr txBox="1"/>
              <p:nvPr/>
            </p:nvSpPr>
            <p:spPr>
              <a:xfrm>
                <a:off x="10489076" y="3970271"/>
                <a:ext cx="1987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1" name="TextBox 441">
                <a:extLst>
                  <a:ext uri="{FF2B5EF4-FFF2-40B4-BE49-F238E27FC236}">
                    <a16:creationId xmlns:a16="http://schemas.microsoft.com/office/drawing/2014/main" id="{E8F35037-C804-4ABE-836A-01E92475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076" y="3970271"/>
                <a:ext cx="198772" cy="276999"/>
              </a:xfrm>
              <a:prstGeom prst="rect">
                <a:avLst/>
              </a:prstGeom>
              <a:blipFill>
                <a:blip r:embed="rId19"/>
                <a:stretch>
                  <a:fillRect l="-34375" r="-31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442">
                <a:extLst>
                  <a:ext uri="{FF2B5EF4-FFF2-40B4-BE49-F238E27FC236}">
                    <a16:creationId xmlns:a16="http://schemas.microsoft.com/office/drawing/2014/main" id="{4FABD4D0-D5D6-4589-8273-3CAD618F74E0}"/>
                  </a:ext>
                </a:extLst>
              </p:cNvPr>
              <p:cNvSpPr txBox="1"/>
              <p:nvPr/>
            </p:nvSpPr>
            <p:spPr>
              <a:xfrm>
                <a:off x="9663564" y="4518619"/>
                <a:ext cx="1987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2" name="TextBox 442">
                <a:extLst>
                  <a:ext uri="{FF2B5EF4-FFF2-40B4-BE49-F238E27FC236}">
                    <a16:creationId xmlns:a16="http://schemas.microsoft.com/office/drawing/2014/main" id="{4FABD4D0-D5D6-4589-8273-3CAD618F7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564" y="4518619"/>
                <a:ext cx="198772" cy="276999"/>
              </a:xfrm>
              <a:prstGeom prst="rect">
                <a:avLst/>
              </a:prstGeom>
              <a:blipFill>
                <a:blip r:embed="rId20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443">
                <a:extLst>
                  <a:ext uri="{FF2B5EF4-FFF2-40B4-BE49-F238E27FC236}">
                    <a16:creationId xmlns:a16="http://schemas.microsoft.com/office/drawing/2014/main" id="{A2209A8B-DBFC-4465-B191-0944AB969977}"/>
                  </a:ext>
                </a:extLst>
              </p:cNvPr>
              <p:cNvSpPr txBox="1"/>
              <p:nvPr/>
            </p:nvSpPr>
            <p:spPr>
              <a:xfrm>
                <a:off x="8842927" y="3996125"/>
                <a:ext cx="1987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3" name="TextBox 443">
                <a:extLst>
                  <a:ext uri="{FF2B5EF4-FFF2-40B4-BE49-F238E27FC236}">
                    <a16:creationId xmlns:a16="http://schemas.microsoft.com/office/drawing/2014/main" id="{A2209A8B-DBFC-4465-B191-0944AB969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927" y="3996125"/>
                <a:ext cx="198772" cy="276999"/>
              </a:xfrm>
              <a:prstGeom prst="rect">
                <a:avLst/>
              </a:prstGeom>
              <a:blipFill>
                <a:blip r:embed="rId21"/>
                <a:stretch>
                  <a:fillRect l="-34375" r="-3125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ectangle 411">
            <a:extLst>
              <a:ext uri="{FF2B5EF4-FFF2-40B4-BE49-F238E27FC236}">
                <a16:creationId xmlns:a16="http://schemas.microsoft.com/office/drawing/2014/main" id="{B4933D7F-CD89-4E6D-AFC1-CC86F50AC752}"/>
              </a:ext>
            </a:extLst>
          </p:cNvPr>
          <p:cNvSpPr/>
          <p:nvPr/>
        </p:nvSpPr>
        <p:spPr>
          <a:xfrm>
            <a:off x="8694826" y="5554028"/>
            <a:ext cx="2386060" cy="415187"/>
          </a:xfrm>
          <a:prstGeom prst="rect">
            <a:avLst/>
          </a:prstGeom>
          <a:solidFill>
            <a:schemeClr val="accent4"/>
          </a:solidFill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(c) A better solution</a:t>
            </a:r>
            <a:endParaRPr lang="en-US" sz="2000" b="1" dirty="0"/>
          </a:p>
        </p:txBody>
      </p:sp>
      <p:grpSp>
        <p:nvGrpSpPr>
          <p:cNvPr id="142" name="Group 391">
            <a:extLst>
              <a:ext uri="{FF2B5EF4-FFF2-40B4-BE49-F238E27FC236}">
                <a16:creationId xmlns:a16="http://schemas.microsoft.com/office/drawing/2014/main" id="{47A75539-CECF-42CB-B922-8063C58B9D66}"/>
              </a:ext>
            </a:extLst>
          </p:cNvPr>
          <p:cNvGrpSpPr/>
          <p:nvPr/>
        </p:nvGrpSpPr>
        <p:grpSpPr>
          <a:xfrm>
            <a:off x="642085" y="3344424"/>
            <a:ext cx="3121893" cy="1551273"/>
            <a:chOff x="-2061644" y="825107"/>
            <a:chExt cx="666239" cy="2567715"/>
          </a:xfrm>
        </p:grpSpPr>
        <p:cxnSp>
          <p:nvCxnSpPr>
            <p:cNvPr id="143" name="Straight Connector 392">
              <a:extLst>
                <a:ext uri="{FF2B5EF4-FFF2-40B4-BE49-F238E27FC236}">
                  <a16:creationId xmlns:a16="http://schemas.microsoft.com/office/drawing/2014/main" id="{6DB835B2-EAA5-4C64-9FD8-3753CF06E381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825107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8" name="Straight Connector 393">
              <a:extLst>
                <a:ext uri="{FF2B5EF4-FFF2-40B4-BE49-F238E27FC236}">
                  <a16:creationId xmlns:a16="http://schemas.microsoft.com/office/drawing/2014/main" id="{8160CA8E-8C04-474A-9F76-7B15B0F16617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1681012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8" name="Straight Connector 394">
              <a:extLst>
                <a:ext uri="{FF2B5EF4-FFF2-40B4-BE49-F238E27FC236}">
                  <a16:creationId xmlns:a16="http://schemas.microsoft.com/office/drawing/2014/main" id="{8FD9D707-8B7D-4A31-BF73-B27DFBF1D25B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3392822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9" name="Straight Connector 395">
              <a:extLst>
                <a:ext uri="{FF2B5EF4-FFF2-40B4-BE49-F238E27FC236}">
                  <a16:creationId xmlns:a16="http://schemas.microsoft.com/office/drawing/2014/main" id="{02193B45-59C6-4A83-BE7C-8F37AD0416D2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2536917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0" name="Group 248">
            <a:extLst>
              <a:ext uri="{FF2B5EF4-FFF2-40B4-BE49-F238E27FC236}">
                <a16:creationId xmlns:a16="http://schemas.microsoft.com/office/drawing/2014/main" id="{C4800EB8-B807-40BD-A07C-2EDF194FCA6F}"/>
              </a:ext>
            </a:extLst>
          </p:cNvPr>
          <p:cNvGrpSpPr/>
          <p:nvPr/>
        </p:nvGrpSpPr>
        <p:grpSpPr>
          <a:xfrm>
            <a:off x="833071" y="3447543"/>
            <a:ext cx="308551" cy="297565"/>
            <a:chOff x="1592262" y="3429000"/>
            <a:chExt cx="365760" cy="368300"/>
          </a:xfrm>
        </p:grpSpPr>
        <p:sp>
          <p:nvSpPr>
            <p:cNvPr id="171" name="Oval 291">
              <a:extLst>
                <a:ext uri="{FF2B5EF4-FFF2-40B4-BE49-F238E27FC236}">
                  <a16:creationId xmlns:a16="http://schemas.microsoft.com/office/drawing/2014/main" id="{1415462C-48FC-45A2-9AC1-F9898D66262E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292">
                  <a:extLst>
                    <a:ext uri="{FF2B5EF4-FFF2-40B4-BE49-F238E27FC236}">
                      <a16:creationId xmlns:a16="http://schemas.microsoft.com/office/drawing/2014/main" id="{6443BE02-F4F8-4763-8F3D-3702942213A6}"/>
                    </a:ext>
                  </a:extLst>
                </p:cNvPr>
                <p:cNvSpPr txBox="1"/>
                <p:nvPr/>
              </p:nvSpPr>
              <p:spPr>
                <a:xfrm>
                  <a:off x="1666138" y="3474648"/>
                  <a:ext cx="218181" cy="2770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2D0B0FD4-5F82-4BA4-8A7C-ACE2C2E81A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6138" y="3474648"/>
                  <a:ext cx="218181" cy="277019"/>
                </a:xfrm>
                <a:prstGeom prst="rect">
                  <a:avLst/>
                </a:prstGeom>
                <a:blipFill>
                  <a:blip r:embed="rId15"/>
                  <a:stretch>
                    <a:fillRect l="-15625" r="-18750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3" name="Group 249">
            <a:extLst>
              <a:ext uri="{FF2B5EF4-FFF2-40B4-BE49-F238E27FC236}">
                <a16:creationId xmlns:a16="http://schemas.microsoft.com/office/drawing/2014/main" id="{3B435BDC-9875-43C5-A011-A0A3D08D6A15}"/>
              </a:ext>
            </a:extLst>
          </p:cNvPr>
          <p:cNvGrpSpPr/>
          <p:nvPr/>
        </p:nvGrpSpPr>
        <p:grpSpPr>
          <a:xfrm>
            <a:off x="2551607" y="3447542"/>
            <a:ext cx="308551" cy="297565"/>
            <a:chOff x="1592262" y="3429000"/>
            <a:chExt cx="365760" cy="368300"/>
          </a:xfrm>
        </p:grpSpPr>
        <p:sp>
          <p:nvSpPr>
            <p:cNvPr id="174" name="Oval 289">
              <a:extLst>
                <a:ext uri="{FF2B5EF4-FFF2-40B4-BE49-F238E27FC236}">
                  <a16:creationId xmlns:a16="http://schemas.microsoft.com/office/drawing/2014/main" id="{92F7B19A-F637-4088-886E-D73A39D5FEDE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290">
                  <a:extLst>
                    <a:ext uri="{FF2B5EF4-FFF2-40B4-BE49-F238E27FC236}">
                      <a16:creationId xmlns:a16="http://schemas.microsoft.com/office/drawing/2014/main" id="{FD34BE07-7174-426B-8D75-233BEBE3766E}"/>
                    </a:ext>
                  </a:extLst>
                </p:cNvPr>
                <p:cNvSpPr txBox="1"/>
                <p:nvPr/>
              </p:nvSpPr>
              <p:spPr>
                <a:xfrm>
                  <a:off x="1673571" y="3465683"/>
                  <a:ext cx="228026" cy="3022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TextBox 290">
                  <a:extLst>
                    <a:ext uri="{FF2B5EF4-FFF2-40B4-BE49-F238E27FC236}">
                      <a16:creationId xmlns:a16="http://schemas.microsoft.com/office/drawing/2014/main" id="{FD34BE07-7174-426B-8D75-233BEBE37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3571" y="3465683"/>
                  <a:ext cx="228026" cy="302292"/>
                </a:xfrm>
                <a:prstGeom prst="rect">
                  <a:avLst/>
                </a:prstGeom>
                <a:blipFill>
                  <a:blip r:embed="rId22"/>
                  <a:stretch>
                    <a:fillRect l="-19355" r="-19355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6" name="Group 250">
            <a:extLst>
              <a:ext uri="{FF2B5EF4-FFF2-40B4-BE49-F238E27FC236}">
                <a16:creationId xmlns:a16="http://schemas.microsoft.com/office/drawing/2014/main" id="{17E65625-6045-409D-B8DD-C5CE36ADEF78}"/>
              </a:ext>
            </a:extLst>
          </p:cNvPr>
          <p:cNvGrpSpPr/>
          <p:nvPr/>
        </p:nvGrpSpPr>
        <p:grpSpPr>
          <a:xfrm>
            <a:off x="1715699" y="3447543"/>
            <a:ext cx="308551" cy="297565"/>
            <a:chOff x="1592262" y="3429000"/>
            <a:chExt cx="365760" cy="368300"/>
          </a:xfrm>
        </p:grpSpPr>
        <p:sp>
          <p:nvSpPr>
            <p:cNvPr id="177" name="Oval 287">
              <a:extLst>
                <a:ext uri="{FF2B5EF4-FFF2-40B4-BE49-F238E27FC236}">
                  <a16:creationId xmlns:a16="http://schemas.microsoft.com/office/drawing/2014/main" id="{FB6683BB-0487-462D-AC60-6EF2FB126579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288">
                  <a:extLst>
                    <a:ext uri="{FF2B5EF4-FFF2-40B4-BE49-F238E27FC236}">
                      <a16:creationId xmlns:a16="http://schemas.microsoft.com/office/drawing/2014/main" id="{51596D6B-955C-4466-A7FA-E55826E20B53}"/>
                    </a:ext>
                  </a:extLst>
                </p:cNvPr>
                <p:cNvSpPr txBox="1"/>
                <p:nvPr/>
              </p:nvSpPr>
              <p:spPr>
                <a:xfrm>
                  <a:off x="1668434" y="3463032"/>
                  <a:ext cx="218181" cy="2770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6927E671-9885-4D51-9ABF-CB1BC16A4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8434" y="3463032"/>
                  <a:ext cx="218181" cy="277019"/>
                </a:xfrm>
                <a:prstGeom prst="rect">
                  <a:avLst/>
                </a:prstGeom>
                <a:blipFill>
                  <a:blip r:embed="rId17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9" name="Straight Arrow Connector 252">
            <a:extLst>
              <a:ext uri="{FF2B5EF4-FFF2-40B4-BE49-F238E27FC236}">
                <a16:creationId xmlns:a16="http://schemas.microsoft.com/office/drawing/2014/main" id="{97CD2C5A-DFD4-420A-A8B8-D506D8C10CA7}"/>
              </a:ext>
            </a:extLst>
          </p:cNvPr>
          <p:cNvCxnSpPr>
            <a:cxnSpLocks/>
            <a:endCxn id="171" idx="1"/>
          </p:cNvCxnSpPr>
          <p:nvPr/>
        </p:nvCxnSpPr>
        <p:spPr>
          <a:xfrm>
            <a:off x="785201" y="3219458"/>
            <a:ext cx="93056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Straight Arrow Connector 253">
            <a:extLst>
              <a:ext uri="{FF2B5EF4-FFF2-40B4-BE49-F238E27FC236}">
                <a16:creationId xmlns:a16="http://schemas.microsoft.com/office/drawing/2014/main" id="{D85731FE-999C-453A-BEC0-E6432FC92D79}"/>
              </a:ext>
            </a:extLst>
          </p:cNvPr>
          <p:cNvCxnSpPr>
            <a:cxnSpLocks/>
            <a:endCxn id="171" idx="7"/>
          </p:cNvCxnSpPr>
          <p:nvPr/>
        </p:nvCxnSpPr>
        <p:spPr>
          <a:xfrm flipH="1">
            <a:off x="1096436" y="3219458"/>
            <a:ext cx="96209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254">
            <a:extLst>
              <a:ext uri="{FF2B5EF4-FFF2-40B4-BE49-F238E27FC236}">
                <a16:creationId xmlns:a16="http://schemas.microsoft.com/office/drawing/2014/main" id="{71244C8F-E993-4369-B74D-8BFEE238F730}"/>
              </a:ext>
            </a:extLst>
          </p:cNvPr>
          <p:cNvCxnSpPr>
            <a:cxnSpLocks/>
            <a:endCxn id="177" idx="1"/>
          </p:cNvCxnSpPr>
          <p:nvPr/>
        </p:nvCxnSpPr>
        <p:spPr>
          <a:xfrm>
            <a:off x="1647804" y="3219458"/>
            <a:ext cx="113081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Arrow Connector 255">
            <a:extLst>
              <a:ext uri="{FF2B5EF4-FFF2-40B4-BE49-F238E27FC236}">
                <a16:creationId xmlns:a16="http://schemas.microsoft.com/office/drawing/2014/main" id="{E9E78218-4760-48F2-94CE-C3B641BFE711}"/>
              </a:ext>
            </a:extLst>
          </p:cNvPr>
          <p:cNvCxnSpPr>
            <a:cxnSpLocks/>
            <a:endCxn id="177" idx="7"/>
          </p:cNvCxnSpPr>
          <p:nvPr/>
        </p:nvCxnSpPr>
        <p:spPr>
          <a:xfrm flipH="1">
            <a:off x="1979064" y="3219458"/>
            <a:ext cx="100042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Straight Arrow Connector 256">
            <a:extLst>
              <a:ext uri="{FF2B5EF4-FFF2-40B4-BE49-F238E27FC236}">
                <a16:creationId xmlns:a16="http://schemas.microsoft.com/office/drawing/2014/main" id="{0EE0F68D-443B-40D4-AA45-55DD68C15D8A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2518360" y="3219458"/>
            <a:ext cx="78433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Straight Arrow Connector 257">
            <a:extLst>
              <a:ext uri="{FF2B5EF4-FFF2-40B4-BE49-F238E27FC236}">
                <a16:creationId xmlns:a16="http://schemas.microsoft.com/office/drawing/2014/main" id="{698C57ED-F501-4A48-8CBB-54446875CC24}"/>
              </a:ext>
            </a:extLst>
          </p:cNvPr>
          <p:cNvCxnSpPr>
            <a:cxnSpLocks/>
            <a:endCxn id="174" idx="7"/>
          </p:cNvCxnSpPr>
          <p:nvPr/>
        </p:nvCxnSpPr>
        <p:spPr>
          <a:xfrm flipH="1">
            <a:off x="2814972" y="3219458"/>
            <a:ext cx="86974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3" name="Group 258">
            <a:extLst>
              <a:ext uri="{FF2B5EF4-FFF2-40B4-BE49-F238E27FC236}">
                <a16:creationId xmlns:a16="http://schemas.microsoft.com/office/drawing/2014/main" id="{A7430F03-6715-476B-80A2-9EC5FBF016FF}"/>
              </a:ext>
            </a:extLst>
          </p:cNvPr>
          <p:cNvGrpSpPr/>
          <p:nvPr/>
        </p:nvGrpSpPr>
        <p:grpSpPr>
          <a:xfrm>
            <a:off x="3284945" y="3447542"/>
            <a:ext cx="308551" cy="297565"/>
            <a:chOff x="1592262" y="3429000"/>
            <a:chExt cx="365760" cy="368300"/>
          </a:xfrm>
        </p:grpSpPr>
        <p:sp>
          <p:nvSpPr>
            <p:cNvPr id="205" name="Oval 285">
              <a:extLst>
                <a:ext uri="{FF2B5EF4-FFF2-40B4-BE49-F238E27FC236}">
                  <a16:creationId xmlns:a16="http://schemas.microsoft.com/office/drawing/2014/main" id="{8D26F9EF-D430-4329-BB37-09D66988F267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86">
                  <a:extLst>
                    <a:ext uri="{FF2B5EF4-FFF2-40B4-BE49-F238E27FC236}">
                      <a16:creationId xmlns:a16="http://schemas.microsoft.com/office/drawing/2014/main" id="{E94D6B5D-6335-403D-9FFB-4D56A8E86C88}"/>
                    </a:ext>
                  </a:extLst>
                </p:cNvPr>
                <p:cNvSpPr txBox="1"/>
                <p:nvPr/>
              </p:nvSpPr>
              <p:spPr>
                <a:xfrm>
                  <a:off x="1671269" y="3468681"/>
                  <a:ext cx="228026" cy="3022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6" name="TextBox 286">
                  <a:extLst>
                    <a:ext uri="{FF2B5EF4-FFF2-40B4-BE49-F238E27FC236}">
                      <a16:creationId xmlns:a16="http://schemas.microsoft.com/office/drawing/2014/main" id="{E94D6B5D-6335-403D-9FFB-4D56A8E86C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1269" y="3468681"/>
                  <a:ext cx="228026" cy="302292"/>
                </a:xfrm>
                <a:prstGeom prst="rect">
                  <a:avLst/>
                </a:prstGeom>
                <a:blipFill>
                  <a:blip r:embed="rId23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" name="Straight Arrow Connector 259">
            <a:extLst>
              <a:ext uri="{FF2B5EF4-FFF2-40B4-BE49-F238E27FC236}">
                <a16:creationId xmlns:a16="http://schemas.microsoft.com/office/drawing/2014/main" id="{7504EB26-24ED-4743-990B-A0DA0C66D182}"/>
              </a:ext>
            </a:extLst>
          </p:cNvPr>
          <p:cNvCxnSpPr>
            <a:cxnSpLocks/>
            <a:endCxn id="205" idx="1"/>
          </p:cNvCxnSpPr>
          <p:nvPr/>
        </p:nvCxnSpPr>
        <p:spPr>
          <a:xfrm>
            <a:off x="3269627" y="3219458"/>
            <a:ext cx="60504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Straight Arrow Connector 260">
            <a:extLst>
              <a:ext uri="{FF2B5EF4-FFF2-40B4-BE49-F238E27FC236}">
                <a16:creationId xmlns:a16="http://schemas.microsoft.com/office/drawing/2014/main" id="{190DAE6B-6651-43B6-9770-2F0596C27CFD}"/>
              </a:ext>
            </a:extLst>
          </p:cNvPr>
          <p:cNvCxnSpPr>
            <a:cxnSpLocks/>
            <a:endCxn id="205" idx="7"/>
          </p:cNvCxnSpPr>
          <p:nvPr/>
        </p:nvCxnSpPr>
        <p:spPr>
          <a:xfrm flipH="1">
            <a:off x="3548310" y="3219458"/>
            <a:ext cx="104904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3" name="Oval 261">
            <a:extLst>
              <a:ext uri="{FF2B5EF4-FFF2-40B4-BE49-F238E27FC236}">
                <a16:creationId xmlns:a16="http://schemas.microsoft.com/office/drawing/2014/main" id="{614D4F86-9113-4296-BA38-1653D8384F3D}"/>
              </a:ext>
            </a:extLst>
          </p:cNvPr>
          <p:cNvSpPr/>
          <p:nvPr/>
        </p:nvSpPr>
        <p:spPr>
          <a:xfrm>
            <a:off x="1282611" y="3981832"/>
            <a:ext cx="308551" cy="2975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233" name="Straight Arrow Connector 262">
            <a:extLst>
              <a:ext uri="{FF2B5EF4-FFF2-40B4-BE49-F238E27FC236}">
                <a16:creationId xmlns:a16="http://schemas.microsoft.com/office/drawing/2014/main" id="{3EB48F4A-7E5B-49A6-B8B5-B9D6C1BBC19B}"/>
              </a:ext>
            </a:extLst>
          </p:cNvPr>
          <p:cNvCxnSpPr>
            <a:cxnSpLocks/>
            <a:stCxn id="171" idx="4"/>
            <a:endCxn id="213" idx="1"/>
          </p:cNvCxnSpPr>
          <p:nvPr/>
        </p:nvCxnSpPr>
        <p:spPr>
          <a:xfrm>
            <a:off x="987347" y="3745109"/>
            <a:ext cx="340450" cy="28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Arrow Connector 263">
            <a:extLst>
              <a:ext uri="{FF2B5EF4-FFF2-40B4-BE49-F238E27FC236}">
                <a16:creationId xmlns:a16="http://schemas.microsoft.com/office/drawing/2014/main" id="{7A898E81-851C-4F7E-A3DE-9A31C010DE9F}"/>
              </a:ext>
            </a:extLst>
          </p:cNvPr>
          <p:cNvCxnSpPr>
            <a:cxnSpLocks/>
            <a:stCxn id="177" idx="4"/>
            <a:endCxn id="213" idx="7"/>
          </p:cNvCxnSpPr>
          <p:nvPr/>
        </p:nvCxnSpPr>
        <p:spPr>
          <a:xfrm flipH="1">
            <a:off x="1545976" y="3745109"/>
            <a:ext cx="323999" cy="28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5" name="Oval 264">
            <a:extLst>
              <a:ext uri="{FF2B5EF4-FFF2-40B4-BE49-F238E27FC236}">
                <a16:creationId xmlns:a16="http://schemas.microsoft.com/office/drawing/2014/main" id="{B5D108E4-0E1B-4704-95CD-915BBF20B108}"/>
              </a:ext>
            </a:extLst>
          </p:cNvPr>
          <p:cNvSpPr/>
          <p:nvPr/>
        </p:nvSpPr>
        <p:spPr>
          <a:xfrm>
            <a:off x="2918354" y="3962797"/>
            <a:ext cx="308551" cy="2975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236" name="Straight Arrow Connector 265">
            <a:extLst>
              <a:ext uri="{FF2B5EF4-FFF2-40B4-BE49-F238E27FC236}">
                <a16:creationId xmlns:a16="http://schemas.microsoft.com/office/drawing/2014/main" id="{213F1220-F4A6-4EBE-923D-FA98FCD0FFCD}"/>
              </a:ext>
            </a:extLst>
          </p:cNvPr>
          <p:cNvCxnSpPr>
            <a:cxnSpLocks/>
            <a:stCxn id="174" idx="4"/>
            <a:endCxn id="235" idx="1"/>
          </p:cNvCxnSpPr>
          <p:nvPr/>
        </p:nvCxnSpPr>
        <p:spPr>
          <a:xfrm>
            <a:off x="2705883" y="3745108"/>
            <a:ext cx="257657" cy="26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Straight Arrow Connector 266">
            <a:extLst>
              <a:ext uri="{FF2B5EF4-FFF2-40B4-BE49-F238E27FC236}">
                <a16:creationId xmlns:a16="http://schemas.microsoft.com/office/drawing/2014/main" id="{3D6DEAC0-FC2F-4DEF-9457-4B3B0D888E93}"/>
              </a:ext>
            </a:extLst>
          </p:cNvPr>
          <p:cNvCxnSpPr>
            <a:cxnSpLocks/>
            <a:stCxn id="205" idx="4"/>
            <a:endCxn id="235" idx="7"/>
          </p:cNvCxnSpPr>
          <p:nvPr/>
        </p:nvCxnSpPr>
        <p:spPr>
          <a:xfrm flipH="1">
            <a:off x="3181719" y="3745108"/>
            <a:ext cx="257502" cy="26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8" name="Oval 267">
            <a:extLst>
              <a:ext uri="{FF2B5EF4-FFF2-40B4-BE49-F238E27FC236}">
                <a16:creationId xmlns:a16="http://schemas.microsoft.com/office/drawing/2014/main" id="{CA0269F5-AE0F-4C0A-BC92-867C89390E53}"/>
              </a:ext>
            </a:extLst>
          </p:cNvPr>
          <p:cNvSpPr/>
          <p:nvPr/>
        </p:nvSpPr>
        <p:spPr>
          <a:xfrm>
            <a:off x="2099914" y="4499721"/>
            <a:ext cx="308551" cy="2975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239" name="Straight Arrow Connector 268">
            <a:extLst>
              <a:ext uri="{FF2B5EF4-FFF2-40B4-BE49-F238E27FC236}">
                <a16:creationId xmlns:a16="http://schemas.microsoft.com/office/drawing/2014/main" id="{DA4E7665-FD90-45AB-95CA-CC9567A30331}"/>
              </a:ext>
            </a:extLst>
          </p:cNvPr>
          <p:cNvCxnSpPr>
            <a:cxnSpLocks/>
            <a:stCxn id="235" idx="4"/>
            <a:endCxn id="238" idx="7"/>
          </p:cNvCxnSpPr>
          <p:nvPr/>
        </p:nvCxnSpPr>
        <p:spPr>
          <a:xfrm flipH="1">
            <a:off x="2363279" y="4260362"/>
            <a:ext cx="709350" cy="282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Straight Arrow Connector 269">
            <a:extLst>
              <a:ext uri="{FF2B5EF4-FFF2-40B4-BE49-F238E27FC236}">
                <a16:creationId xmlns:a16="http://schemas.microsoft.com/office/drawing/2014/main" id="{1A7318C4-EC41-4CBF-99BC-3F7E81063EB4}"/>
              </a:ext>
            </a:extLst>
          </p:cNvPr>
          <p:cNvCxnSpPr>
            <a:cxnSpLocks/>
            <a:stCxn id="213" idx="4"/>
            <a:endCxn id="238" idx="1"/>
          </p:cNvCxnSpPr>
          <p:nvPr/>
        </p:nvCxnSpPr>
        <p:spPr>
          <a:xfrm>
            <a:off x="1436887" y="4279397"/>
            <a:ext cx="708214" cy="26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Straight Arrow Connector 270">
            <a:extLst>
              <a:ext uri="{FF2B5EF4-FFF2-40B4-BE49-F238E27FC236}">
                <a16:creationId xmlns:a16="http://schemas.microsoft.com/office/drawing/2014/main" id="{F3A51EE5-C808-47AF-A78B-5CFD5678C46A}"/>
              </a:ext>
            </a:extLst>
          </p:cNvPr>
          <p:cNvCxnSpPr>
            <a:cxnSpLocks/>
            <a:stCxn id="238" idx="4"/>
          </p:cNvCxnSpPr>
          <p:nvPr/>
        </p:nvCxnSpPr>
        <p:spPr>
          <a:xfrm>
            <a:off x="2254190" y="4797286"/>
            <a:ext cx="0" cy="438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441">
                <a:extLst>
                  <a:ext uri="{FF2B5EF4-FFF2-40B4-BE49-F238E27FC236}">
                    <a16:creationId xmlns:a16="http://schemas.microsoft.com/office/drawing/2014/main" id="{D6E8CFA4-4797-447C-B9A9-65556F55E8E1}"/>
                  </a:ext>
                </a:extLst>
              </p:cNvPr>
              <p:cNvSpPr txBox="1"/>
              <p:nvPr/>
            </p:nvSpPr>
            <p:spPr>
              <a:xfrm>
                <a:off x="2987645" y="3970271"/>
                <a:ext cx="1987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2" name="TextBox 441">
                <a:extLst>
                  <a:ext uri="{FF2B5EF4-FFF2-40B4-BE49-F238E27FC236}">
                    <a16:creationId xmlns:a16="http://schemas.microsoft.com/office/drawing/2014/main" id="{D6E8CFA4-4797-447C-B9A9-65556F55E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645" y="3970271"/>
                <a:ext cx="198772" cy="276999"/>
              </a:xfrm>
              <a:prstGeom prst="rect">
                <a:avLst/>
              </a:prstGeom>
              <a:blipFill>
                <a:blip r:embed="rId24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442">
                <a:extLst>
                  <a:ext uri="{FF2B5EF4-FFF2-40B4-BE49-F238E27FC236}">
                    <a16:creationId xmlns:a16="http://schemas.microsoft.com/office/drawing/2014/main" id="{DF5A33AC-9D29-4860-A27E-AC6C770DD5AE}"/>
                  </a:ext>
                </a:extLst>
              </p:cNvPr>
              <p:cNvSpPr txBox="1"/>
              <p:nvPr/>
            </p:nvSpPr>
            <p:spPr>
              <a:xfrm>
                <a:off x="2162133" y="4518619"/>
                <a:ext cx="1987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3" name="TextBox 442">
                <a:extLst>
                  <a:ext uri="{FF2B5EF4-FFF2-40B4-BE49-F238E27FC236}">
                    <a16:creationId xmlns:a16="http://schemas.microsoft.com/office/drawing/2014/main" id="{DF5A33AC-9D29-4860-A27E-AC6C770DD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133" y="4518619"/>
                <a:ext cx="198772" cy="276999"/>
              </a:xfrm>
              <a:prstGeom prst="rect">
                <a:avLst/>
              </a:prstGeom>
              <a:blipFill>
                <a:blip r:embed="rId25"/>
                <a:stretch>
                  <a:fillRect l="-34375" r="-31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443">
                <a:extLst>
                  <a:ext uri="{FF2B5EF4-FFF2-40B4-BE49-F238E27FC236}">
                    <a16:creationId xmlns:a16="http://schemas.microsoft.com/office/drawing/2014/main" id="{316B4483-0759-4BC6-9899-B2C15CA510B3}"/>
                  </a:ext>
                </a:extLst>
              </p:cNvPr>
              <p:cNvSpPr txBox="1"/>
              <p:nvPr/>
            </p:nvSpPr>
            <p:spPr>
              <a:xfrm>
                <a:off x="1341496" y="3996125"/>
                <a:ext cx="1987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4" name="TextBox 443">
                <a:extLst>
                  <a:ext uri="{FF2B5EF4-FFF2-40B4-BE49-F238E27FC236}">
                    <a16:creationId xmlns:a16="http://schemas.microsoft.com/office/drawing/2014/main" id="{316B4483-0759-4BC6-9899-B2C15CA51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496" y="3996125"/>
                <a:ext cx="198772" cy="276999"/>
              </a:xfrm>
              <a:prstGeom prst="rect">
                <a:avLst/>
              </a:prstGeom>
              <a:blipFill>
                <a:blip r:embed="rId26"/>
                <a:stretch>
                  <a:fillRect l="-30303" r="-3030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Rectangle 411">
            <a:extLst>
              <a:ext uri="{FF2B5EF4-FFF2-40B4-BE49-F238E27FC236}">
                <a16:creationId xmlns:a16="http://schemas.microsoft.com/office/drawing/2014/main" id="{E5760888-803B-4ADD-BAA6-62D134D9C338}"/>
              </a:ext>
            </a:extLst>
          </p:cNvPr>
          <p:cNvSpPr/>
          <p:nvPr/>
        </p:nvSpPr>
        <p:spPr>
          <a:xfrm>
            <a:off x="1662684" y="5554028"/>
            <a:ext cx="1324961" cy="415187"/>
          </a:xfrm>
          <a:prstGeom prst="rect">
            <a:avLst/>
          </a:prstGeom>
          <a:noFill/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Initial DFG</a:t>
            </a:r>
            <a:endParaRPr lang="en-US" sz="2000" b="1" dirty="0"/>
          </a:p>
        </p:txBody>
      </p:sp>
      <p:grpSp>
        <p:nvGrpSpPr>
          <p:cNvPr id="259" name="Group 391">
            <a:extLst>
              <a:ext uri="{FF2B5EF4-FFF2-40B4-BE49-F238E27FC236}">
                <a16:creationId xmlns:a16="http://schemas.microsoft.com/office/drawing/2014/main" id="{C9BA58EE-1AEC-410F-ACDD-77414707633D}"/>
              </a:ext>
            </a:extLst>
          </p:cNvPr>
          <p:cNvGrpSpPr/>
          <p:nvPr/>
        </p:nvGrpSpPr>
        <p:grpSpPr>
          <a:xfrm>
            <a:off x="4395948" y="3344424"/>
            <a:ext cx="3121893" cy="1551273"/>
            <a:chOff x="-2061644" y="825107"/>
            <a:chExt cx="666239" cy="2567715"/>
          </a:xfrm>
        </p:grpSpPr>
        <p:cxnSp>
          <p:nvCxnSpPr>
            <p:cNvPr id="267" name="Straight Connector 392">
              <a:extLst>
                <a:ext uri="{FF2B5EF4-FFF2-40B4-BE49-F238E27FC236}">
                  <a16:creationId xmlns:a16="http://schemas.microsoft.com/office/drawing/2014/main" id="{156E944B-B1BB-403B-A0F3-6F2DD97EFEAF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825107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8" name="Straight Connector 393">
              <a:extLst>
                <a:ext uri="{FF2B5EF4-FFF2-40B4-BE49-F238E27FC236}">
                  <a16:creationId xmlns:a16="http://schemas.microsoft.com/office/drawing/2014/main" id="{8DA62CFB-A945-4085-8ED7-9DCA53C364DF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1681012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9" name="Straight Connector 394">
              <a:extLst>
                <a:ext uri="{FF2B5EF4-FFF2-40B4-BE49-F238E27FC236}">
                  <a16:creationId xmlns:a16="http://schemas.microsoft.com/office/drawing/2014/main" id="{06F227D9-FC55-4DEC-8F11-F602685D8049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3392822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0" name="Straight Connector 395">
              <a:extLst>
                <a:ext uri="{FF2B5EF4-FFF2-40B4-BE49-F238E27FC236}">
                  <a16:creationId xmlns:a16="http://schemas.microsoft.com/office/drawing/2014/main" id="{ED96929A-401D-4CBD-829A-EA43C1C77F33}"/>
                </a:ext>
              </a:extLst>
            </p:cNvPr>
            <p:cNvCxnSpPr>
              <a:cxnSpLocks/>
            </p:cNvCxnSpPr>
            <p:nvPr/>
          </p:nvCxnSpPr>
          <p:spPr>
            <a:xfrm>
              <a:off x="-2061644" y="2536917"/>
              <a:ext cx="666239" cy="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1" name="Group 248">
            <a:extLst>
              <a:ext uri="{FF2B5EF4-FFF2-40B4-BE49-F238E27FC236}">
                <a16:creationId xmlns:a16="http://schemas.microsoft.com/office/drawing/2014/main" id="{D24F602C-BC22-4EAD-B4E9-53BE59728577}"/>
              </a:ext>
            </a:extLst>
          </p:cNvPr>
          <p:cNvGrpSpPr/>
          <p:nvPr/>
        </p:nvGrpSpPr>
        <p:grpSpPr>
          <a:xfrm>
            <a:off x="4586934" y="3447543"/>
            <a:ext cx="308551" cy="297565"/>
            <a:chOff x="1592262" y="3429000"/>
            <a:chExt cx="365760" cy="368300"/>
          </a:xfrm>
        </p:grpSpPr>
        <p:sp>
          <p:nvSpPr>
            <p:cNvPr id="272" name="Oval 291">
              <a:extLst>
                <a:ext uri="{FF2B5EF4-FFF2-40B4-BE49-F238E27FC236}">
                  <a16:creationId xmlns:a16="http://schemas.microsoft.com/office/drawing/2014/main" id="{9A05A4DA-F753-4DB1-81D6-576A8BE062DD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92">
                  <a:extLst>
                    <a:ext uri="{FF2B5EF4-FFF2-40B4-BE49-F238E27FC236}">
                      <a16:creationId xmlns:a16="http://schemas.microsoft.com/office/drawing/2014/main" id="{34D461AC-B599-43A2-A459-60967A4DB436}"/>
                    </a:ext>
                  </a:extLst>
                </p:cNvPr>
                <p:cNvSpPr txBox="1"/>
                <p:nvPr/>
              </p:nvSpPr>
              <p:spPr>
                <a:xfrm>
                  <a:off x="1666138" y="3474648"/>
                  <a:ext cx="218181" cy="2770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2D0B0FD4-5F82-4BA4-8A7C-ACE2C2E81A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6138" y="3474648"/>
                  <a:ext cx="218181" cy="277019"/>
                </a:xfrm>
                <a:prstGeom prst="rect">
                  <a:avLst/>
                </a:prstGeom>
                <a:blipFill>
                  <a:blip r:embed="rId15"/>
                  <a:stretch>
                    <a:fillRect l="-15625" r="-18750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5" name="Group 249">
            <a:extLst>
              <a:ext uri="{FF2B5EF4-FFF2-40B4-BE49-F238E27FC236}">
                <a16:creationId xmlns:a16="http://schemas.microsoft.com/office/drawing/2014/main" id="{953A8CB3-6188-491A-A1C4-349D6C237FB5}"/>
              </a:ext>
            </a:extLst>
          </p:cNvPr>
          <p:cNvGrpSpPr/>
          <p:nvPr/>
        </p:nvGrpSpPr>
        <p:grpSpPr>
          <a:xfrm>
            <a:off x="6305470" y="3447542"/>
            <a:ext cx="308551" cy="297565"/>
            <a:chOff x="1592262" y="3429000"/>
            <a:chExt cx="365760" cy="368300"/>
          </a:xfrm>
        </p:grpSpPr>
        <p:sp>
          <p:nvSpPr>
            <p:cNvPr id="276" name="Oval 289">
              <a:extLst>
                <a:ext uri="{FF2B5EF4-FFF2-40B4-BE49-F238E27FC236}">
                  <a16:creationId xmlns:a16="http://schemas.microsoft.com/office/drawing/2014/main" id="{B38508AE-E1E2-44BA-A47A-E50E475D5B17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90">
                  <a:extLst>
                    <a:ext uri="{FF2B5EF4-FFF2-40B4-BE49-F238E27FC236}">
                      <a16:creationId xmlns:a16="http://schemas.microsoft.com/office/drawing/2014/main" id="{34B9088F-D258-4A7F-99DA-DF68D64A89D3}"/>
                    </a:ext>
                  </a:extLst>
                </p:cNvPr>
                <p:cNvSpPr txBox="1"/>
                <p:nvPr/>
              </p:nvSpPr>
              <p:spPr>
                <a:xfrm>
                  <a:off x="1673571" y="3465683"/>
                  <a:ext cx="228026" cy="3022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7" name="TextBox 290">
                  <a:extLst>
                    <a:ext uri="{FF2B5EF4-FFF2-40B4-BE49-F238E27FC236}">
                      <a16:creationId xmlns:a16="http://schemas.microsoft.com/office/drawing/2014/main" id="{34B9088F-D258-4A7F-99DA-DF68D64A8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3571" y="3465683"/>
                  <a:ext cx="228026" cy="302292"/>
                </a:xfrm>
                <a:prstGeom prst="rect">
                  <a:avLst/>
                </a:prstGeom>
                <a:blipFill>
                  <a:blip r:embed="rId27"/>
                  <a:stretch>
                    <a:fillRect l="-19355" r="-19355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8" name="Group 250">
            <a:extLst>
              <a:ext uri="{FF2B5EF4-FFF2-40B4-BE49-F238E27FC236}">
                <a16:creationId xmlns:a16="http://schemas.microsoft.com/office/drawing/2014/main" id="{FBA10067-18CB-43C3-843F-4103661CE278}"/>
              </a:ext>
            </a:extLst>
          </p:cNvPr>
          <p:cNvGrpSpPr/>
          <p:nvPr/>
        </p:nvGrpSpPr>
        <p:grpSpPr>
          <a:xfrm>
            <a:off x="5469562" y="3447543"/>
            <a:ext cx="308551" cy="297565"/>
            <a:chOff x="1592262" y="3429000"/>
            <a:chExt cx="365760" cy="368300"/>
          </a:xfrm>
        </p:grpSpPr>
        <p:sp>
          <p:nvSpPr>
            <p:cNvPr id="279" name="Oval 287">
              <a:extLst>
                <a:ext uri="{FF2B5EF4-FFF2-40B4-BE49-F238E27FC236}">
                  <a16:creationId xmlns:a16="http://schemas.microsoft.com/office/drawing/2014/main" id="{DB6BB99E-3377-4B2C-9F04-5FCE01955C7E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88">
                  <a:extLst>
                    <a:ext uri="{FF2B5EF4-FFF2-40B4-BE49-F238E27FC236}">
                      <a16:creationId xmlns:a16="http://schemas.microsoft.com/office/drawing/2014/main" id="{F17210FF-8CF6-4AED-8E1B-5AB1BD25A4D1}"/>
                    </a:ext>
                  </a:extLst>
                </p:cNvPr>
                <p:cNvSpPr txBox="1"/>
                <p:nvPr/>
              </p:nvSpPr>
              <p:spPr>
                <a:xfrm>
                  <a:off x="1668434" y="3463032"/>
                  <a:ext cx="218181" cy="2770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/>
                </a:p>
              </p:txBody>
            </p:sp>
          </mc:Choice>
          <mc:Fallback xmlns=""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6927E671-9885-4D51-9ABF-CB1BC16A4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8434" y="3463032"/>
                  <a:ext cx="218181" cy="277019"/>
                </a:xfrm>
                <a:prstGeom prst="rect">
                  <a:avLst/>
                </a:prstGeom>
                <a:blipFill>
                  <a:blip r:embed="rId17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1" name="Straight Arrow Connector 252">
            <a:extLst>
              <a:ext uri="{FF2B5EF4-FFF2-40B4-BE49-F238E27FC236}">
                <a16:creationId xmlns:a16="http://schemas.microsoft.com/office/drawing/2014/main" id="{8664EC1D-0BBB-4009-A179-B53EAE2F8D13}"/>
              </a:ext>
            </a:extLst>
          </p:cNvPr>
          <p:cNvCxnSpPr>
            <a:cxnSpLocks/>
            <a:endCxn id="272" idx="1"/>
          </p:cNvCxnSpPr>
          <p:nvPr/>
        </p:nvCxnSpPr>
        <p:spPr>
          <a:xfrm>
            <a:off x="4539064" y="3219458"/>
            <a:ext cx="93056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2" name="Straight Arrow Connector 253">
            <a:extLst>
              <a:ext uri="{FF2B5EF4-FFF2-40B4-BE49-F238E27FC236}">
                <a16:creationId xmlns:a16="http://schemas.microsoft.com/office/drawing/2014/main" id="{7D24A448-CD42-4D28-A3BB-81FA0F712968}"/>
              </a:ext>
            </a:extLst>
          </p:cNvPr>
          <p:cNvCxnSpPr>
            <a:cxnSpLocks/>
            <a:endCxn id="272" idx="7"/>
          </p:cNvCxnSpPr>
          <p:nvPr/>
        </p:nvCxnSpPr>
        <p:spPr>
          <a:xfrm flipH="1">
            <a:off x="4850299" y="3219458"/>
            <a:ext cx="96209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Straight Arrow Connector 254">
            <a:extLst>
              <a:ext uri="{FF2B5EF4-FFF2-40B4-BE49-F238E27FC236}">
                <a16:creationId xmlns:a16="http://schemas.microsoft.com/office/drawing/2014/main" id="{923BEB1D-9C95-473D-B8A3-A5F155FD2F87}"/>
              </a:ext>
            </a:extLst>
          </p:cNvPr>
          <p:cNvCxnSpPr>
            <a:cxnSpLocks/>
            <a:endCxn id="279" idx="1"/>
          </p:cNvCxnSpPr>
          <p:nvPr/>
        </p:nvCxnSpPr>
        <p:spPr>
          <a:xfrm>
            <a:off x="5401667" y="3219458"/>
            <a:ext cx="113081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Straight Arrow Connector 255">
            <a:extLst>
              <a:ext uri="{FF2B5EF4-FFF2-40B4-BE49-F238E27FC236}">
                <a16:creationId xmlns:a16="http://schemas.microsoft.com/office/drawing/2014/main" id="{BC98A8C5-8F62-4CEA-B368-96A3426BEF96}"/>
              </a:ext>
            </a:extLst>
          </p:cNvPr>
          <p:cNvCxnSpPr>
            <a:cxnSpLocks/>
            <a:endCxn id="279" idx="7"/>
          </p:cNvCxnSpPr>
          <p:nvPr/>
        </p:nvCxnSpPr>
        <p:spPr>
          <a:xfrm flipH="1">
            <a:off x="5732927" y="3219458"/>
            <a:ext cx="100042" cy="27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Straight Arrow Connector 256">
            <a:extLst>
              <a:ext uri="{FF2B5EF4-FFF2-40B4-BE49-F238E27FC236}">
                <a16:creationId xmlns:a16="http://schemas.microsoft.com/office/drawing/2014/main" id="{1794FBA3-EA2B-433F-9C59-14DBC6301445}"/>
              </a:ext>
            </a:extLst>
          </p:cNvPr>
          <p:cNvCxnSpPr>
            <a:cxnSpLocks/>
            <a:endCxn id="276" idx="1"/>
          </p:cNvCxnSpPr>
          <p:nvPr/>
        </p:nvCxnSpPr>
        <p:spPr>
          <a:xfrm>
            <a:off x="6272223" y="3219458"/>
            <a:ext cx="78433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Straight Arrow Connector 257">
            <a:extLst>
              <a:ext uri="{FF2B5EF4-FFF2-40B4-BE49-F238E27FC236}">
                <a16:creationId xmlns:a16="http://schemas.microsoft.com/office/drawing/2014/main" id="{BAA525E4-0B42-41A9-BBEC-703FF9A5039D}"/>
              </a:ext>
            </a:extLst>
          </p:cNvPr>
          <p:cNvCxnSpPr>
            <a:cxnSpLocks/>
            <a:endCxn id="276" idx="7"/>
          </p:cNvCxnSpPr>
          <p:nvPr/>
        </p:nvCxnSpPr>
        <p:spPr>
          <a:xfrm flipH="1">
            <a:off x="6568835" y="3219458"/>
            <a:ext cx="86974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7" name="Group 258">
            <a:extLst>
              <a:ext uri="{FF2B5EF4-FFF2-40B4-BE49-F238E27FC236}">
                <a16:creationId xmlns:a16="http://schemas.microsoft.com/office/drawing/2014/main" id="{4E4D671D-C666-472E-8D73-46A8D8EEE264}"/>
              </a:ext>
            </a:extLst>
          </p:cNvPr>
          <p:cNvGrpSpPr/>
          <p:nvPr/>
        </p:nvGrpSpPr>
        <p:grpSpPr>
          <a:xfrm>
            <a:off x="7038808" y="3447542"/>
            <a:ext cx="308551" cy="297565"/>
            <a:chOff x="1592262" y="3429000"/>
            <a:chExt cx="365760" cy="368300"/>
          </a:xfrm>
        </p:grpSpPr>
        <p:sp>
          <p:nvSpPr>
            <p:cNvPr id="288" name="Oval 285">
              <a:extLst>
                <a:ext uri="{FF2B5EF4-FFF2-40B4-BE49-F238E27FC236}">
                  <a16:creationId xmlns:a16="http://schemas.microsoft.com/office/drawing/2014/main" id="{1874DD16-A5EF-45C5-8A38-5270B2B4BEEF}"/>
                </a:ext>
              </a:extLst>
            </p:cNvPr>
            <p:cNvSpPr/>
            <p:nvPr/>
          </p:nvSpPr>
          <p:spPr>
            <a:xfrm>
              <a:off x="1592262" y="3429000"/>
              <a:ext cx="365760" cy="3683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7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6">
                  <a:extLst>
                    <a:ext uri="{FF2B5EF4-FFF2-40B4-BE49-F238E27FC236}">
                      <a16:creationId xmlns:a16="http://schemas.microsoft.com/office/drawing/2014/main" id="{EF443A1B-5FA4-466B-8A01-6590063D996C}"/>
                    </a:ext>
                  </a:extLst>
                </p:cNvPr>
                <p:cNvSpPr txBox="1"/>
                <p:nvPr/>
              </p:nvSpPr>
              <p:spPr>
                <a:xfrm>
                  <a:off x="1671269" y="3468681"/>
                  <a:ext cx="228026" cy="3022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87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587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9" name="TextBox 286">
                  <a:extLst>
                    <a:ext uri="{FF2B5EF4-FFF2-40B4-BE49-F238E27FC236}">
                      <a16:creationId xmlns:a16="http://schemas.microsoft.com/office/drawing/2014/main" id="{EF443A1B-5FA4-466B-8A01-6590063D9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1269" y="3468681"/>
                  <a:ext cx="228026" cy="302292"/>
                </a:xfrm>
                <a:prstGeom prst="rect">
                  <a:avLst/>
                </a:prstGeom>
                <a:blipFill>
                  <a:blip r:embed="rId28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0" name="Straight Arrow Connector 259">
            <a:extLst>
              <a:ext uri="{FF2B5EF4-FFF2-40B4-BE49-F238E27FC236}">
                <a16:creationId xmlns:a16="http://schemas.microsoft.com/office/drawing/2014/main" id="{01F4A992-4CA1-44B2-B2A4-ABC96EFF2E07}"/>
              </a:ext>
            </a:extLst>
          </p:cNvPr>
          <p:cNvCxnSpPr>
            <a:cxnSpLocks/>
            <a:endCxn id="288" idx="1"/>
          </p:cNvCxnSpPr>
          <p:nvPr/>
        </p:nvCxnSpPr>
        <p:spPr>
          <a:xfrm>
            <a:off x="7023490" y="3219458"/>
            <a:ext cx="60504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Straight Arrow Connector 260">
            <a:extLst>
              <a:ext uri="{FF2B5EF4-FFF2-40B4-BE49-F238E27FC236}">
                <a16:creationId xmlns:a16="http://schemas.microsoft.com/office/drawing/2014/main" id="{3DE473A1-5C5B-444E-ACBB-892CD2A073FC}"/>
              </a:ext>
            </a:extLst>
          </p:cNvPr>
          <p:cNvCxnSpPr>
            <a:cxnSpLocks/>
            <a:endCxn id="288" idx="7"/>
          </p:cNvCxnSpPr>
          <p:nvPr/>
        </p:nvCxnSpPr>
        <p:spPr>
          <a:xfrm flipH="1">
            <a:off x="7302173" y="3219458"/>
            <a:ext cx="104904" cy="27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2" name="Oval 261">
            <a:extLst>
              <a:ext uri="{FF2B5EF4-FFF2-40B4-BE49-F238E27FC236}">
                <a16:creationId xmlns:a16="http://schemas.microsoft.com/office/drawing/2014/main" id="{EF3F3997-C26F-4885-8A94-DEE8B30DA7DB}"/>
              </a:ext>
            </a:extLst>
          </p:cNvPr>
          <p:cNvSpPr/>
          <p:nvPr/>
        </p:nvSpPr>
        <p:spPr>
          <a:xfrm>
            <a:off x="5036474" y="3981832"/>
            <a:ext cx="308551" cy="2975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293" name="Straight Arrow Connector 262">
            <a:extLst>
              <a:ext uri="{FF2B5EF4-FFF2-40B4-BE49-F238E27FC236}">
                <a16:creationId xmlns:a16="http://schemas.microsoft.com/office/drawing/2014/main" id="{A79A2A92-FD66-41FE-B129-B16FDA5B8F55}"/>
              </a:ext>
            </a:extLst>
          </p:cNvPr>
          <p:cNvCxnSpPr>
            <a:cxnSpLocks/>
            <a:stCxn id="272" idx="4"/>
            <a:endCxn id="292" idx="1"/>
          </p:cNvCxnSpPr>
          <p:nvPr/>
        </p:nvCxnSpPr>
        <p:spPr>
          <a:xfrm>
            <a:off x="4741210" y="3745109"/>
            <a:ext cx="340450" cy="28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4" name="Straight Arrow Connector 263">
            <a:extLst>
              <a:ext uri="{FF2B5EF4-FFF2-40B4-BE49-F238E27FC236}">
                <a16:creationId xmlns:a16="http://schemas.microsoft.com/office/drawing/2014/main" id="{8AC51769-5A22-4AC8-9AB6-3749FE073234}"/>
              </a:ext>
            </a:extLst>
          </p:cNvPr>
          <p:cNvCxnSpPr>
            <a:cxnSpLocks/>
            <a:stCxn id="279" idx="4"/>
            <a:endCxn id="292" idx="7"/>
          </p:cNvCxnSpPr>
          <p:nvPr/>
        </p:nvCxnSpPr>
        <p:spPr>
          <a:xfrm flipH="1">
            <a:off x="5299839" y="3745109"/>
            <a:ext cx="323999" cy="28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Oval 264">
            <a:extLst>
              <a:ext uri="{FF2B5EF4-FFF2-40B4-BE49-F238E27FC236}">
                <a16:creationId xmlns:a16="http://schemas.microsoft.com/office/drawing/2014/main" id="{E970332F-9AFD-4926-9B19-83928DF58956}"/>
              </a:ext>
            </a:extLst>
          </p:cNvPr>
          <p:cNvSpPr/>
          <p:nvPr/>
        </p:nvSpPr>
        <p:spPr>
          <a:xfrm>
            <a:off x="6672217" y="3962797"/>
            <a:ext cx="308551" cy="297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/>
          </a:p>
        </p:txBody>
      </p:sp>
      <p:cxnSp>
        <p:nvCxnSpPr>
          <p:cNvPr id="296" name="Straight Arrow Connector 265">
            <a:extLst>
              <a:ext uri="{FF2B5EF4-FFF2-40B4-BE49-F238E27FC236}">
                <a16:creationId xmlns:a16="http://schemas.microsoft.com/office/drawing/2014/main" id="{B534D5C9-BAEA-423A-9184-32BA1366F748}"/>
              </a:ext>
            </a:extLst>
          </p:cNvPr>
          <p:cNvCxnSpPr>
            <a:cxnSpLocks/>
            <a:stCxn id="276" idx="4"/>
            <a:endCxn id="295" idx="1"/>
          </p:cNvCxnSpPr>
          <p:nvPr/>
        </p:nvCxnSpPr>
        <p:spPr>
          <a:xfrm>
            <a:off x="6459746" y="3745108"/>
            <a:ext cx="257657" cy="26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Straight Arrow Connector 266">
            <a:extLst>
              <a:ext uri="{FF2B5EF4-FFF2-40B4-BE49-F238E27FC236}">
                <a16:creationId xmlns:a16="http://schemas.microsoft.com/office/drawing/2014/main" id="{050CCAB7-0792-44EA-921D-676A320B4349}"/>
              </a:ext>
            </a:extLst>
          </p:cNvPr>
          <p:cNvCxnSpPr>
            <a:cxnSpLocks/>
            <a:stCxn id="288" idx="4"/>
            <a:endCxn id="295" idx="7"/>
          </p:cNvCxnSpPr>
          <p:nvPr/>
        </p:nvCxnSpPr>
        <p:spPr>
          <a:xfrm flipH="1">
            <a:off x="6935582" y="3745108"/>
            <a:ext cx="257502" cy="26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8" name="Oval 267">
            <a:extLst>
              <a:ext uri="{FF2B5EF4-FFF2-40B4-BE49-F238E27FC236}">
                <a16:creationId xmlns:a16="http://schemas.microsoft.com/office/drawing/2014/main" id="{C3D8C59B-4DCE-4B6C-8AEE-BA6DF1109671}"/>
              </a:ext>
            </a:extLst>
          </p:cNvPr>
          <p:cNvSpPr/>
          <p:nvPr/>
        </p:nvSpPr>
        <p:spPr>
          <a:xfrm>
            <a:off x="5853777" y="4499721"/>
            <a:ext cx="308551" cy="29756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7" dirty="0">
              <a:solidFill>
                <a:schemeClr val="bg1"/>
              </a:solidFill>
            </a:endParaRPr>
          </a:p>
        </p:txBody>
      </p:sp>
      <p:cxnSp>
        <p:nvCxnSpPr>
          <p:cNvPr id="299" name="Straight Arrow Connector 268">
            <a:extLst>
              <a:ext uri="{FF2B5EF4-FFF2-40B4-BE49-F238E27FC236}">
                <a16:creationId xmlns:a16="http://schemas.microsoft.com/office/drawing/2014/main" id="{F373DB66-E9EC-400E-AF83-56C43D90E6CF}"/>
              </a:ext>
            </a:extLst>
          </p:cNvPr>
          <p:cNvCxnSpPr>
            <a:cxnSpLocks/>
            <a:stCxn id="295" idx="4"/>
            <a:endCxn id="298" idx="7"/>
          </p:cNvCxnSpPr>
          <p:nvPr/>
        </p:nvCxnSpPr>
        <p:spPr>
          <a:xfrm flipH="1">
            <a:off x="6117142" y="4260362"/>
            <a:ext cx="709350" cy="282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0" name="Straight Arrow Connector 269">
            <a:extLst>
              <a:ext uri="{FF2B5EF4-FFF2-40B4-BE49-F238E27FC236}">
                <a16:creationId xmlns:a16="http://schemas.microsoft.com/office/drawing/2014/main" id="{A9FB442C-89CE-46F4-B0DC-22F1FD032BF3}"/>
              </a:ext>
            </a:extLst>
          </p:cNvPr>
          <p:cNvCxnSpPr>
            <a:cxnSpLocks/>
            <a:stCxn id="292" idx="4"/>
            <a:endCxn id="298" idx="1"/>
          </p:cNvCxnSpPr>
          <p:nvPr/>
        </p:nvCxnSpPr>
        <p:spPr>
          <a:xfrm>
            <a:off x="5190750" y="4279397"/>
            <a:ext cx="708214" cy="26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Arrow Connector 270">
            <a:extLst>
              <a:ext uri="{FF2B5EF4-FFF2-40B4-BE49-F238E27FC236}">
                <a16:creationId xmlns:a16="http://schemas.microsoft.com/office/drawing/2014/main" id="{509FD1B8-942C-4252-A4AA-32F9F67D61C0}"/>
              </a:ext>
            </a:extLst>
          </p:cNvPr>
          <p:cNvCxnSpPr>
            <a:cxnSpLocks/>
            <a:stCxn id="298" idx="4"/>
          </p:cNvCxnSpPr>
          <p:nvPr/>
        </p:nvCxnSpPr>
        <p:spPr>
          <a:xfrm>
            <a:off x="6008053" y="4797286"/>
            <a:ext cx="0" cy="438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441">
                <a:extLst>
                  <a:ext uri="{FF2B5EF4-FFF2-40B4-BE49-F238E27FC236}">
                    <a16:creationId xmlns:a16="http://schemas.microsoft.com/office/drawing/2014/main" id="{1788CD0B-31E5-4B2F-9292-CAFBD256AB68}"/>
                  </a:ext>
                </a:extLst>
              </p:cNvPr>
              <p:cNvSpPr txBox="1"/>
              <p:nvPr/>
            </p:nvSpPr>
            <p:spPr>
              <a:xfrm>
                <a:off x="6741508" y="3970271"/>
                <a:ext cx="1987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2" name="TextBox 441">
                <a:extLst>
                  <a:ext uri="{FF2B5EF4-FFF2-40B4-BE49-F238E27FC236}">
                    <a16:creationId xmlns:a16="http://schemas.microsoft.com/office/drawing/2014/main" id="{1788CD0B-31E5-4B2F-9292-CAFBD256A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508" y="3970271"/>
                <a:ext cx="198772" cy="276999"/>
              </a:xfrm>
              <a:prstGeom prst="rect">
                <a:avLst/>
              </a:prstGeom>
              <a:blipFill>
                <a:blip r:embed="rId29"/>
                <a:stretch>
                  <a:fillRect l="-34375" r="-31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442">
                <a:extLst>
                  <a:ext uri="{FF2B5EF4-FFF2-40B4-BE49-F238E27FC236}">
                    <a16:creationId xmlns:a16="http://schemas.microsoft.com/office/drawing/2014/main" id="{F424C779-09D4-4C73-B4DC-FDAF4F85908B}"/>
                  </a:ext>
                </a:extLst>
              </p:cNvPr>
              <p:cNvSpPr txBox="1"/>
              <p:nvPr/>
            </p:nvSpPr>
            <p:spPr>
              <a:xfrm>
                <a:off x="5915996" y="4518619"/>
                <a:ext cx="1987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3" name="TextBox 442">
                <a:extLst>
                  <a:ext uri="{FF2B5EF4-FFF2-40B4-BE49-F238E27FC236}">
                    <a16:creationId xmlns:a16="http://schemas.microsoft.com/office/drawing/2014/main" id="{F424C779-09D4-4C73-B4DC-FDAF4F859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996" y="4518619"/>
                <a:ext cx="198772" cy="276999"/>
              </a:xfrm>
              <a:prstGeom prst="rect">
                <a:avLst/>
              </a:prstGeom>
              <a:blipFill>
                <a:blip r:embed="rId30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443">
                <a:extLst>
                  <a:ext uri="{FF2B5EF4-FFF2-40B4-BE49-F238E27FC236}">
                    <a16:creationId xmlns:a16="http://schemas.microsoft.com/office/drawing/2014/main" id="{C4766015-120E-484D-B032-E98863232BD1}"/>
                  </a:ext>
                </a:extLst>
              </p:cNvPr>
              <p:cNvSpPr txBox="1"/>
              <p:nvPr/>
            </p:nvSpPr>
            <p:spPr>
              <a:xfrm>
                <a:off x="5095359" y="3996125"/>
                <a:ext cx="1987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4" name="TextBox 443">
                <a:extLst>
                  <a:ext uri="{FF2B5EF4-FFF2-40B4-BE49-F238E27FC236}">
                    <a16:creationId xmlns:a16="http://schemas.microsoft.com/office/drawing/2014/main" id="{C4766015-120E-484D-B032-E9886323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359" y="3996125"/>
                <a:ext cx="198772" cy="276999"/>
              </a:xfrm>
              <a:prstGeom prst="rect">
                <a:avLst/>
              </a:prstGeom>
              <a:blipFill>
                <a:blip r:embed="rId31"/>
                <a:stretch>
                  <a:fillRect l="-34375" r="-3125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6" name="Arrow: Right 305">
            <a:extLst>
              <a:ext uri="{FF2B5EF4-FFF2-40B4-BE49-F238E27FC236}">
                <a16:creationId xmlns:a16="http://schemas.microsoft.com/office/drawing/2014/main" id="{CA372FC4-2F30-44D4-9BBB-3B2E4DD49064}"/>
              </a:ext>
            </a:extLst>
          </p:cNvPr>
          <p:cNvSpPr/>
          <p:nvPr/>
        </p:nvSpPr>
        <p:spPr>
          <a:xfrm>
            <a:off x="3906729" y="3981832"/>
            <a:ext cx="348978" cy="36896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Arrow: Right 306">
            <a:extLst>
              <a:ext uri="{FF2B5EF4-FFF2-40B4-BE49-F238E27FC236}">
                <a16:creationId xmlns:a16="http://schemas.microsoft.com/office/drawing/2014/main" id="{B7FC91B3-DB47-4A4E-B4D8-AD2A6F49EA67}"/>
              </a:ext>
            </a:extLst>
          </p:cNvPr>
          <p:cNvSpPr/>
          <p:nvPr/>
        </p:nvSpPr>
        <p:spPr>
          <a:xfrm>
            <a:off x="7660220" y="3946132"/>
            <a:ext cx="348978" cy="36896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hought Bubble: Cloud 125">
            <a:extLst>
              <a:ext uri="{FF2B5EF4-FFF2-40B4-BE49-F238E27FC236}">
                <a16:creationId xmlns:a16="http://schemas.microsoft.com/office/drawing/2014/main" id="{CFCC46F4-4801-4C65-9ED0-0EF14D499968}"/>
              </a:ext>
            </a:extLst>
          </p:cNvPr>
          <p:cNvSpPr/>
          <p:nvPr/>
        </p:nvSpPr>
        <p:spPr>
          <a:xfrm>
            <a:off x="3299879" y="1246014"/>
            <a:ext cx="5474380" cy="1097090"/>
          </a:xfrm>
          <a:prstGeom prst="cloudCallout">
            <a:avLst>
              <a:gd name="adj1" fmla="val -37268"/>
              <a:gd name="adj2" fmla="val 147549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rbel" panose="020B0503020204020204" pitchFamily="34" charset="0"/>
              </a:rPr>
              <a:t>Use Reinforcement Learning (RL)!</a:t>
            </a:r>
          </a:p>
        </p:txBody>
      </p:sp>
      <p:sp>
        <p:nvSpPr>
          <p:cNvPr id="127" name="Thought Bubble: Cloud 126">
            <a:extLst>
              <a:ext uri="{FF2B5EF4-FFF2-40B4-BE49-F238E27FC236}">
                <a16:creationId xmlns:a16="http://schemas.microsoft.com/office/drawing/2014/main" id="{9FA604FE-EDC1-4BFF-AD00-E2FC67F7AADD}"/>
              </a:ext>
            </a:extLst>
          </p:cNvPr>
          <p:cNvSpPr/>
          <p:nvPr/>
        </p:nvSpPr>
        <p:spPr>
          <a:xfrm>
            <a:off x="3299879" y="1246014"/>
            <a:ext cx="5474380" cy="1097090"/>
          </a:xfrm>
          <a:prstGeom prst="cloudCallout">
            <a:avLst>
              <a:gd name="adj1" fmla="val 33721"/>
              <a:gd name="adj2" fmla="val 15189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rbel" panose="020B0503020204020204" pitchFamily="34" charset="0"/>
              </a:rPr>
              <a:t>Use Reinforcement Learning (RL)!</a:t>
            </a:r>
          </a:p>
        </p:txBody>
      </p:sp>
    </p:spTree>
    <p:extLst>
      <p:ext uri="{BB962C8B-B14F-4D97-AF65-F5344CB8AC3E}">
        <p14:creationId xmlns:p14="http://schemas.microsoft.com/office/powerpoint/2010/main" val="159499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E4117A-C07E-4B9D-B95D-0335C8AF3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FBD36B-3448-40A4-848C-BFCD0CF5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Acknowledgement</a:t>
            </a:r>
          </a:p>
        </p:txBody>
      </p:sp>
      <p:pic>
        <p:nvPicPr>
          <p:cNvPr id="3078" name="Picture 6" descr="Purdue University - Department of Computer Science - Pan Li">
            <a:extLst>
              <a:ext uri="{FF2B5EF4-FFF2-40B4-BE49-F238E27FC236}">
                <a16:creationId xmlns:a16="http://schemas.microsoft.com/office/drawing/2014/main" id="{55219CEE-234D-46B9-96EE-D106C6092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603" y="1953277"/>
            <a:ext cx="1830894" cy="244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Yuan Xie&amp;#39;s Homepage">
            <a:extLst>
              <a:ext uri="{FF2B5EF4-FFF2-40B4-BE49-F238E27FC236}">
                <a16:creationId xmlns:a16="http://schemas.microsoft.com/office/drawing/2014/main" id="{48CC332A-30A9-4949-8B0C-06F3D52AA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907" y="1960846"/>
            <a:ext cx="1743869" cy="244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aculty Candidate Cong &amp;quot;Callie&amp;quot; Hao to Present Lecture February 17 -  Computing News Blog">
            <a:extLst>
              <a:ext uri="{FF2B5EF4-FFF2-40B4-BE49-F238E27FC236}">
                <a16:creationId xmlns:a16="http://schemas.microsoft.com/office/drawing/2014/main" id="{86AE2DF8-7076-4117-955C-6F2FDA1C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324" y="1953277"/>
            <a:ext cx="1734831" cy="242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1A6491-0A1B-4288-BC95-2F5E473978F2}"/>
              </a:ext>
            </a:extLst>
          </p:cNvPr>
          <p:cNvSpPr txBox="1"/>
          <p:nvPr/>
        </p:nvSpPr>
        <p:spPr>
          <a:xfrm>
            <a:off x="620150" y="4554892"/>
            <a:ext cx="2468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orbel" panose="020B0503020204020204" pitchFamily="34" charset="0"/>
              </a:rPr>
              <a:t>Nan Wu</a:t>
            </a:r>
          </a:p>
          <a:p>
            <a:pPr algn="ctr"/>
            <a:r>
              <a:rPr lang="en-US" b="0" i="0" dirty="0">
                <a:solidFill>
                  <a:srgbClr val="202124"/>
                </a:solidFill>
                <a:effectLst/>
                <a:latin typeface="Corbel" panose="020B0503020204020204" pitchFamily="34" charset="0"/>
              </a:rPr>
              <a:t>University of California, Santa Barbara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4E56BE-607A-4406-8F40-30A45EC52B31}"/>
              </a:ext>
            </a:extLst>
          </p:cNvPr>
          <p:cNvSpPr txBox="1"/>
          <p:nvPr/>
        </p:nvSpPr>
        <p:spPr>
          <a:xfrm>
            <a:off x="3541357" y="4554891"/>
            <a:ext cx="2468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orbel" panose="020B0503020204020204" pitchFamily="34" charset="0"/>
              </a:rPr>
              <a:t>Yuan </a:t>
            </a:r>
            <a:r>
              <a:rPr lang="en-US" sz="2000" b="1" dirty="0" err="1">
                <a:latin typeface="Corbel" panose="020B0503020204020204" pitchFamily="34" charset="0"/>
              </a:rPr>
              <a:t>Xie</a:t>
            </a:r>
            <a:endParaRPr lang="en-US" sz="2000" b="1" dirty="0">
              <a:latin typeface="Corbel" panose="020B0503020204020204" pitchFamily="34" charset="0"/>
            </a:endParaRPr>
          </a:p>
          <a:p>
            <a:pPr algn="ctr"/>
            <a:r>
              <a:rPr lang="en-US" b="0" i="0" dirty="0">
                <a:solidFill>
                  <a:srgbClr val="202124"/>
                </a:solidFill>
                <a:effectLst/>
                <a:latin typeface="Corbel" panose="020B0503020204020204" pitchFamily="34" charset="0"/>
              </a:rPr>
              <a:t>University of California, Santa Barbara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40FD81-CDBB-4376-B746-6EB52400A6D7}"/>
              </a:ext>
            </a:extLst>
          </p:cNvPr>
          <p:cNvSpPr txBox="1"/>
          <p:nvPr/>
        </p:nvSpPr>
        <p:spPr>
          <a:xfrm>
            <a:off x="6348566" y="4554891"/>
            <a:ext cx="246896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orbel" panose="020B0503020204020204" pitchFamily="34" charset="0"/>
              </a:rPr>
              <a:t>Pan Li</a:t>
            </a:r>
          </a:p>
          <a:p>
            <a:pPr algn="ctr"/>
            <a:r>
              <a:rPr lang="en-US" b="0" i="0" dirty="0">
                <a:solidFill>
                  <a:srgbClr val="202124"/>
                </a:solidFill>
                <a:effectLst/>
                <a:latin typeface="Corbel" panose="020B0503020204020204" pitchFamily="34" charset="0"/>
              </a:rPr>
              <a:t>Purdue University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DB0C55-560D-48C7-B6DD-11A652981CFE}"/>
              </a:ext>
            </a:extLst>
          </p:cNvPr>
          <p:cNvSpPr txBox="1"/>
          <p:nvPr/>
        </p:nvSpPr>
        <p:spPr>
          <a:xfrm>
            <a:off x="9035493" y="4555511"/>
            <a:ext cx="27938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orbel" panose="020B0503020204020204" pitchFamily="34" charset="0"/>
              </a:rPr>
              <a:t>… and myself </a:t>
            </a:r>
          </a:p>
          <a:p>
            <a:pPr algn="ctr"/>
            <a:r>
              <a:rPr lang="en-US" sz="2000" dirty="0">
                <a:latin typeface="Corbel" panose="020B0503020204020204" pitchFamily="34" charset="0"/>
              </a:rPr>
              <a:t>(Just to fill up the space)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5" name="Picture 4" descr="A picture containing tree, person, outdoor&#10;&#10;Description automatically generated">
            <a:extLst>
              <a:ext uri="{FF2B5EF4-FFF2-40B4-BE49-F238E27FC236}">
                <a16:creationId xmlns:a16="http://schemas.microsoft.com/office/drawing/2014/main" id="{B703990D-5B37-48E1-BE86-4C384699F3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4" y="1953277"/>
            <a:ext cx="1825216" cy="2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81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1FAB9-AAF8-474C-9B4E-862C6384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2B48D-3957-484C-81E5-14D86E70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HLS: Program-to-Circuit Challenges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E0D8BA-F046-4576-9534-0BC61296135F}"/>
              </a:ext>
            </a:extLst>
          </p:cNvPr>
          <p:cNvGrpSpPr/>
          <p:nvPr/>
        </p:nvGrpSpPr>
        <p:grpSpPr>
          <a:xfrm>
            <a:off x="4713933" y="3502641"/>
            <a:ext cx="2487909" cy="2180616"/>
            <a:chOff x="4905684" y="3489141"/>
            <a:chExt cx="2487909" cy="218061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04A2DAB-2CFB-415E-9A10-48737A4A78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32306" y="3489141"/>
              <a:ext cx="2127387" cy="2011680"/>
              <a:chOff x="8515769" y="1488226"/>
              <a:chExt cx="1883452" cy="176699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2BCC9B2-EEC9-4CBF-86F0-CE471EFCF51A}"/>
                  </a:ext>
                </a:extLst>
              </p:cNvPr>
              <p:cNvSpPr/>
              <p:nvPr/>
            </p:nvSpPr>
            <p:spPr>
              <a:xfrm flipH="1">
                <a:off x="9292495" y="1496749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ED3482-E24D-4001-86B0-DC0164512334}"/>
                  </a:ext>
                </a:extLst>
              </p:cNvPr>
              <p:cNvSpPr/>
              <p:nvPr/>
            </p:nvSpPr>
            <p:spPr>
              <a:xfrm flipH="1">
                <a:off x="8515769" y="1488226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3F9F364-EE43-4B27-8F3C-CDBA22B96C1F}"/>
                  </a:ext>
                </a:extLst>
              </p:cNvPr>
              <p:cNvSpPr/>
              <p:nvPr/>
            </p:nvSpPr>
            <p:spPr>
              <a:xfrm flipH="1">
                <a:off x="10072302" y="1516260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BCDAEF1-58D5-4DB0-9683-C79F98E2F528}"/>
                  </a:ext>
                </a:extLst>
              </p:cNvPr>
              <p:cNvSpPr/>
              <p:nvPr/>
            </p:nvSpPr>
            <p:spPr>
              <a:xfrm flipH="1">
                <a:off x="8885286" y="2056610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85F0025-3FC0-44AE-B50D-36B2081A000D}"/>
                  </a:ext>
                </a:extLst>
              </p:cNvPr>
              <p:cNvSpPr/>
              <p:nvPr/>
            </p:nvSpPr>
            <p:spPr>
              <a:xfrm flipH="1">
                <a:off x="9681912" y="2056610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7E97F39-C3FD-4181-AED1-8CD461785DE7}"/>
                  </a:ext>
                </a:extLst>
              </p:cNvPr>
              <p:cNvSpPr/>
              <p:nvPr/>
            </p:nvSpPr>
            <p:spPr>
              <a:xfrm flipH="1">
                <a:off x="8885793" y="2720466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23EB032-4890-424C-AA49-51B080D34695}"/>
                  </a:ext>
                </a:extLst>
              </p:cNvPr>
              <p:cNvSpPr/>
              <p:nvPr/>
            </p:nvSpPr>
            <p:spPr>
              <a:xfrm flipH="1">
                <a:off x="9687618" y="2720613"/>
                <a:ext cx="326919" cy="32208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C913AFF-FF56-4752-88F5-EB3B6E82464A}"/>
                  </a:ext>
                </a:extLst>
              </p:cNvPr>
              <p:cNvCxnSpPr>
                <a:cxnSpLocks/>
                <a:stCxn id="8" idx="4"/>
                <a:endCxn id="12" idx="7"/>
              </p:cNvCxnSpPr>
              <p:nvPr/>
            </p:nvCxnSpPr>
            <p:spPr>
              <a:xfrm>
                <a:off x="9455954" y="1818834"/>
                <a:ext cx="273834" cy="2849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F80AA5B-8EEB-4A4F-AF2F-5F905FE19A61}"/>
                  </a:ext>
                </a:extLst>
              </p:cNvPr>
              <p:cNvCxnSpPr>
                <a:cxnSpLocks/>
                <a:stCxn id="10" idx="4"/>
                <a:endCxn id="12" idx="1"/>
              </p:cNvCxnSpPr>
              <p:nvPr/>
            </p:nvCxnSpPr>
            <p:spPr>
              <a:xfrm flipH="1">
                <a:off x="9960955" y="1838345"/>
                <a:ext cx="274806" cy="2654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5DE9BEA-EC48-4575-97DE-2044BD06405E}"/>
                  </a:ext>
                </a:extLst>
              </p:cNvPr>
              <p:cNvCxnSpPr>
                <a:cxnSpLocks/>
                <a:stCxn id="8" idx="4"/>
                <a:endCxn id="11" idx="1"/>
              </p:cNvCxnSpPr>
              <p:nvPr/>
            </p:nvCxnSpPr>
            <p:spPr>
              <a:xfrm flipH="1">
                <a:off x="9164329" y="1818834"/>
                <a:ext cx="291625" cy="2849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CA92D48-154B-43B7-8336-973F3633BFDE}"/>
                  </a:ext>
                </a:extLst>
              </p:cNvPr>
              <p:cNvCxnSpPr>
                <a:cxnSpLocks/>
                <a:stCxn id="9" idx="4"/>
                <a:endCxn id="11" idx="7"/>
              </p:cNvCxnSpPr>
              <p:nvPr/>
            </p:nvCxnSpPr>
            <p:spPr>
              <a:xfrm>
                <a:off x="8679228" y="1810311"/>
                <a:ext cx="253934" cy="29346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EC50BB0-2935-4D2B-BDD8-D693EB1D886F}"/>
                  </a:ext>
                </a:extLst>
              </p:cNvPr>
              <p:cNvCxnSpPr>
                <a:cxnSpLocks/>
                <a:stCxn id="12" idx="4"/>
                <a:endCxn id="14" idx="0"/>
              </p:cNvCxnSpPr>
              <p:nvPr/>
            </p:nvCxnSpPr>
            <p:spPr>
              <a:xfrm>
                <a:off x="9845371" y="2378695"/>
                <a:ext cx="5706" cy="3419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3BC28A5-49F8-45F1-A285-07F493848260}"/>
                  </a:ext>
                </a:extLst>
              </p:cNvPr>
              <p:cNvCxnSpPr>
                <a:cxnSpLocks/>
                <a:stCxn id="11" idx="4"/>
                <a:endCxn id="13" idx="0"/>
              </p:cNvCxnSpPr>
              <p:nvPr/>
            </p:nvCxnSpPr>
            <p:spPr>
              <a:xfrm>
                <a:off x="9048745" y="2378695"/>
                <a:ext cx="507" cy="3417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CD7F5A9-8733-437D-B2BB-4ACE7412A4ED}"/>
                  </a:ext>
                </a:extLst>
              </p:cNvPr>
              <p:cNvCxnSpPr>
                <a:cxnSpLocks/>
                <a:stCxn id="11" idx="4"/>
                <a:endCxn id="14" idx="0"/>
              </p:cNvCxnSpPr>
              <p:nvPr/>
            </p:nvCxnSpPr>
            <p:spPr>
              <a:xfrm>
                <a:off x="9048745" y="2378695"/>
                <a:ext cx="802332" cy="3419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5D50425-05F5-43CA-83A0-A427CAC5CD23}"/>
                  </a:ext>
                </a:extLst>
              </p:cNvPr>
              <p:cNvCxnSpPr>
                <a:cxnSpLocks/>
                <a:stCxn id="14" idx="4"/>
              </p:cNvCxnSpPr>
              <p:nvPr/>
            </p:nvCxnSpPr>
            <p:spPr>
              <a:xfrm>
                <a:off x="9851077" y="3042698"/>
                <a:ext cx="0" cy="21252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7E7CFE4-74FD-4360-AB7B-89F6FA069F43}"/>
                  </a:ext>
                </a:extLst>
              </p:cNvPr>
              <p:cNvCxnSpPr>
                <a:cxnSpLocks/>
                <a:stCxn id="13" idx="4"/>
              </p:cNvCxnSpPr>
              <p:nvPr/>
            </p:nvCxnSpPr>
            <p:spPr>
              <a:xfrm flipH="1">
                <a:off x="9048745" y="3042551"/>
                <a:ext cx="507" cy="2126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DA5AF9-AEC1-4FC2-8E3C-F01785BC7AD7}"/>
                    </a:ext>
                  </a:extLst>
                </p:cNvPr>
                <p:cNvSpPr txBox="1"/>
                <p:nvPr/>
              </p:nvSpPr>
              <p:spPr>
                <a:xfrm flipH="1">
                  <a:off x="5164526" y="5276764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DA5AF9-AEC1-4FC2-8E3C-F01785BC7A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164526" y="5276764"/>
                  <a:ext cx="427813" cy="392993"/>
                </a:xfrm>
                <a:prstGeom prst="rect">
                  <a:avLst/>
                </a:prstGeom>
                <a:blipFill>
                  <a:blip r:embed="rId2"/>
                  <a:stretch>
                    <a:fillRect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5E0F7A5-7A76-46AF-8322-EA2AB140FF3D}"/>
                    </a:ext>
                  </a:extLst>
                </p:cNvPr>
                <p:cNvSpPr txBox="1"/>
                <p:nvPr/>
              </p:nvSpPr>
              <p:spPr>
                <a:xfrm flipH="1">
                  <a:off x="6146126" y="5272542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5E0F7A5-7A76-46AF-8322-EA2AB140F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146126" y="5272542"/>
                  <a:ext cx="427813" cy="392993"/>
                </a:xfrm>
                <a:prstGeom prst="rect">
                  <a:avLst/>
                </a:prstGeom>
                <a:blipFill>
                  <a:blip r:embed="rId3"/>
                  <a:stretch>
                    <a:fillRect b="-30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5EAAAF-2ADA-4937-A8B2-0697DF963F55}"/>
                    </a:ext>
                  </a:extLst>
                </p:cNvPr>
                <p:cNvSpPr txBox="1"/>
                <p:nvPr/>
              </p:nvSpPr>
              <p:spPr>
                <a:xfrm flipH="1">
                  <a:off x="5920192" y="3845085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5EAAAF-2ADA-4937-A8B2-0697DF963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920192" y="3845085"/>
                  <a:ext cx="427813" cy="392993"/>
                </a:xfrm>
                <a:prstGeom prst="rect">
                  <a:avLst/>
                </a:prstGeom>
                <a:blipFill>
                  <a:blip r:embed="rId4"/>
                  <a:stretch>
                    <a:fillRect b="-468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32628B8-5FD7-48DF-B24D-4010B6AF7D61}"/>
                    </a:ext>
                  </a:extLst>
                </p:cNvPr>
                <p:cNvSpPr txBox="1"/>
                <p:nvPr/>
              </p:nvSpPr>
              <p:spPr>
                <a:xfrm flipH="1">
                  <a:off x="4905684" y="3774888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32628B8-5FD7-48DF-B24D-4010B6AF7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905684" y="3774888"/>
                  <a:ext cx="427813" cy="392993"/>
                </a:xfrm>
                <a:prstGeom prst="rect">
                  <a:avLst/>
                </a:prstGeom>
                <a:blipFill>
                  <a:blip r:embed="rId5"/>
                  <a:stretch>
                    <a:fillRect b="-30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B90DA72-1CF3-4AC0-A6FB-A52A9135A91D}"/>
                    </a:ext>
                  </a:extLst>
                </p:cNvPr>
                <p:cNvSpPr txBox="1"/>
                <p:nvPr/>
              </p:nvSpPr>
              <p:spPr>
                <a:xfrm flipH="1">
                  <a:off x="6965780" y="3809716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B90DA72-1CF3-4AC0-A6FB-A52A9135A9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65780" y="3809716"/>
                  <a:ext cx="427813" cy="392993"/>
                </a:xfrm>
                <a:prstGeom prst="rect">
                  <a:avLst/>
                </a:prstGeom>
                <a:blipFill>
                  <a:blip r:embed="rId6"/>
                  <a:stretch>
                    <a:fillRect b="-30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814A151-F40C-42B9-A148-DD5F0758ADE4}"/>
                    </a:ext>
                  </a:extLst>
                </p:cNvPr>
                <p:cNvSpPr txBox="1"/>
                <p:nvPr/>
              </p:nvSpPr>
              <p:spPr>
                <a:xfrm flipH="1">
                  <a:off x="5189510" y="4445446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814A151-F40C-42B9-A148-DD5F0758A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189510" y="4445446"/>
                  <a:ext cx="427813" cy="392993"/>
                </a:xfrm>
                <a:prstGeom prst="rect">
                  <a:avLst/>
                </a:prstGeom>
                <a:blipFill>
                  <a:blip r:embed="rId7"/>
                  <a:stretch>
                    <a:fillRect l="-5714" b="-10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41B9D2-869D-45B2-9B23-45E13362282E}"/>
                    </a:ext>
                  </a:extLst>
                </p:cNvPr>
                <p:cNvSpPr txBox="1"/>
                <p:nvPr/>
              </p:nvSpPr>
              <p:spPr>
                <a:xfrm flipH="1">
                  <a:off x="6656661" y="4430088"/>
                  <a:ext cx="427813" cy="3929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41B9D2-869D-45B2-9B23-45E1336228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656661" y="4430088"/>
                  <a:ext cx="427813" cy="392993"/>
                </a:xfrm>
                <a:prstGeom prst="rect">
                  <a:avLst/>
                </a:prstGeom>
                <a:blipFill>
                  <a:blip r:embed="rId8"/>
                  <a:stretch>
                    <a:fillRect l="-5714" b="-109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正方形/長方形 187">
            <a:extLst>
              <a:ext uri="{FF2B5EF4-FFF2-40B4-BE49-F238E27FC236}">
                <a16:creationId xmlns:a16="http://schemas.microsoft.com/office/drawing/2014/main" id="{718B88D2-151D-4C33-B089-F0D389338AD9}"/>
              </a:ext>
            </a:extLst>
          </p:cNvPr>
          <p:cNvSpPr/>
          <p:nvPr/>
        </p:nvSpPr>
        <p:spPr>
          <a:xfrm>
            <a:off x="1576924" y="3463238"/>
            <a:ext cx="1873914" cy="201337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x1 = a + b;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x2 = b + c;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x3 = d * e;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y1 = x1 * x2;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y2 = x2 * x3;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o1 = y1 + 5;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o2 = y1 * y2;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645E8D-4976-4542-A04D-4C8A6A37B3C8}"/>
              </a:ext>
            </a:extLst>
          </p:cNvPr>
          <p:cNvSpPr txBox="1"/>
          <p:nvPr/>
        </p:nvSpPr>
        <p:spPr>
          <a:xfrm>
            <a:off x="3914290" y="5663845"/>
            <a:ext cx="3701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Data Flow Graph (DFG)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A9401B-F340-4676-8B1E-5DFFEC1ED786}"/>
              </a:ext>
            </a:extLst>
          </p:cNvPr>
          <p:cNvSpPr txBox="1"/>
          <p:nvPr/>
        </p:nvSpPr>
        <p:spPr>
          <a:xfrm>
            <a:off x="1698741" y="5663845"/>
            <a:ext cx="1633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rPr>
              <a:t>Program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17C4FFA-FD33-4400-A819-6F607ABE010A}"/>
              </a:ext>
            </a:extLst>
          </p:cNvPr>
          <p:cNvSpPr txBox="1"/>
          <p:nvPr/>
        </p:nvSpPr>
        <p:spPr>
          <a:xfrm>
            <a:off x="8733097" y="5663844"/>
            <a:ext cx="2500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RTL (Circuit)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83823925-AD09-438F-BC51-25F6492B4180}"/>
              </a:ext>
            </a:extLst>
          </p:cNvPr>
          <p:cNvSpPr/>
          <p:nvPr/>
        </p:nvSpPr>
        <p:spPr>
          <a:xfrm>
            <a:off x="3828792" y="4288756"/>
            <a:ext cx="667212" cy="36668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82F451BB-8865-441F-B466-4D0262C9A25B}"/>
              </a:ext>
            </a:extLst>
          </p:cNvPr>
          <p:cNvSpPr/>
          <p:nvPr/>
        </p:nvSpPr>
        <p:spPr>
          <a:xfrm>
            <a:off x="7421372" y="4286582"/>
            <a:ext cx="667212" cy="36668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924CBA2B-E00C-424D-ABE8-9514E97B9D4C}"/>
              </a:ext>
            </a:extLst>
          </p:cNvPr>
          <p:cNvSpPr/>
          <p:nvPr/>
        </p:nvSpPr>
        <p:spPr>
          <a:xfrm>
            <a:off x="2625504" y="2697933"/>
            <a:ext cx="7360467" cy="731520"/>
          </a:xfrm>
          <a:prstGeom prst="curved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966E54-888A-46D0-B7DF-AA8459C4EAE5}"/>
              </a:ext>
            </a:extLst>
          </p:cNvPr>
          <p:cNvSpPr txBox="1"/>
          <p:nvPr/>
        </p:nvSpPr>
        <p:spPr>
          <a:xfrm>
            <a:off x="4496004" y="2208455"/>
            <a:ext cx="3318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orbel" panose="020B0503020204020204" pitchFamily="34" charset="0"/>
              </a:rPr>
              <a:t>Program-to-Circuit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90D924-2D51-47DD-BCD1-70300D68F231}"/>
              </a:ext>
            </a:extLst>
          </p:cNvPr>
          <p:cNvSpPr txBox="1"/>
          <p:nvPr/>
        </p:nvSpPr>
        <p:spPr>
          <a:xfrm>
            <a:off x="761829" y="1187279"/>
            <a:ext cx="3032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</a:rPr>
              <a:t>Hard-to-predict RTL circuit quality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64CF91-CC14-4BCD-8F23-0EE1082BDAED}"/>
              </a:ext>
            </a:extLst>
          </p:cNvPr>
          <p:cNvSpPr txBox="1"/>
          <p:nvPr/>
        </p:nvSpPr>
        <p:spPr>
          <a:xfrm>
            <a:off x="4949323" y="1187279"/>
            <a:ext cx="24719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</a:rPr>
              <a:t>Multi-objective trade-offs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D2CF65-8B9F-4A74-A8AF-1ACE213D4E6B}"/>
              </a:ext>
            </a:extLst>
          </p:cNvPr>
          <p:cNvSpPr txBox="1"/>
          <p:nvPr/>
        </p:nvSpPr>
        <p:spPr>
          <a:xfrm>
            <a:off x="9091381" y="1187279"/>
            <a:ext cx="28095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</a:rPr>
              <a:t>Manual code transformation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33AF873-137F-4B60-8389-68AFC402B4D2}"/>
              </a:ext>
            </a:extLst>
          </p:cNvPr>
          <p:cNvSpPr/>
          <p:nvPr/>
        </p:nvSpPr>
        <p:spPr>
          <a:xfrm>
            <a:off x="616973" y="1187279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02199D-FB2A-458A-9602-41723FBFA4F7}"/>
              </a:ext>
            </a:extLst>
          </p:cNvPr>
          <p:cNvSpPr/>
          <p:nvPr/>
        </p:nvSpPr>
        <p:spPr>
          <a:xfrm>
            <a:off x="4797296" y="1187279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7A96BBD-9B2A-4B5F-AC81-BE7B9295054D}"/>
              </a:ext>
            </a:extLst>
          </p:cNvPr>
          <p:cNvSpPr/>
          <p:nvPr/>
        </p:nvSpPr>
        <p:spPr>
          <a:xfrm>
            <a:off x="8943588" y="1187279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rbel" panose="020B0503020204020204" pitchFamily="34" charset="0"/>
              </a:rPr>
              <a:t>3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57022D0-63FE-4A7C-84FA-52B49B757E44}"/>
              </a:ext>
            </a:extLst>
          </p:cNvPr>
          <p:cNvGrpSpPr/>
          <p:nvPr/>
        </p:nvGrpSpPr>
        <p:grpSpPr>
          <a:xfrm>
            <a:off x="8441047" y="3565513"/>
            <a:ext cx="2949213" cy="1994754"/>
            <a:chOff x="8319030" y="3636420"/>
            <a:chExt cx="3253839" cy="199475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B3E3B56-A141-49E1-B2C7-812A975EB15D}"/>
                </a:ext>
              </a:extLst>
            </p:cNvPr>
            <p:cNvGrpSpPr/>
            <p:nvPr/>
          </p:nvGrpSpPr>
          <p:grpSpPr>
            <a:xfrm>
              <a:off x="8439892" y="4440974"/>
              <a:ext cx="1371600" cy="497082"/>
              <a:chOff x="7777556" y="4211385"/>
              <a:chExt cx="1533132" cy="701845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07073DC-A85F-439F-A042-0176E0CEECE9}"/>
                  </a:ext>
                </a:extLst>
              </p:cNvPr>
              <p:cNvSpPr/>
              <p:nvPr/>
            </p:nvSpPr>
            <p:spPr>
              <a:xfrm rot="5400000">
                <a:off x="8221355" y="3767586"/>
                <a:ext cx="645534" cy="1533132"/>
              </a:xfrm>
              <a:custGeom>
                <a:avLst/>
                <a:gdLst>
                  <a:gd name="connsiteX0" fmla="*/ 0 w 478632"/>
                  <a:gd name="connsiteY0" fmla="*/ 0 h 871537"/>
                  <a:gd name="connsiteX1" fmla="*/ 0 w 478632"/>
                  <a:gd name="connsiteY1" fmla="*/ 314325 h 871537"/>
                  <a:gd name="connsiteX2" fmla="*/ 185738 w 478632"/>
                  <a:gd name="connsiteY2" fmla="*/ 445293 h 871537"/>
                  <a:gd name="connsiteX3" fmla="*/ 9525 w 478632"/>
                  <a:gd name="connsiteY3" fmla="*/ 561975 h 871537"/>
                  <a:gd name="connsiteX4" fmla="*/ 9525 w 478632"/>
                  <a:gd name="connsiteY4" fmla="*/ 871537 h 871537"/>
                  <a:gd name="connsiteX5" fmla="*/ 478632 w 478632"/>
                  <a:gd name="connsiteY5" fmla="*/ 571500 h 871537"/>
                  <a:gd name="connsiteX6" fmla="*/ 478632 w 478632"/>
                  <a:gd name="connsiteY6" fmla="*/ 309562 h 871537"/>
                  <a:gd name="connsiteX7" fmla="*/ 0 w 478632"/>
                  <a:gd name="connsiteY7" fmla="*/ 0 h 87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8632" h="871537">
                    <a:moveTo>
                      <a:pt x="0" y="0"/>
                    </a:moveTo>
                    <a:lnTo>
                      <a:pt x="0" y="314325"/>
                    </a:lnTo>
                    <a:lnTo>
                      <a:pt x="185738" y="445293"/>
                    </a:lnTo>
                    <a:lnTo>
                      <a:pt x="9525" y="561975"/>
                    </a:lnTo>
                    <a:lnTo>
                      <a:pt x="9525" y="871537"/>
                    </a:lnTo>
                    <a:lnTo>
                      <a:pt x="478632" y="571500"/>
                    </a:lnTo>
                    <a:lnTo>
                      <a:pt x="478632" y="309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98BF38A-4706-4564-9291-DA5C4DC587A5}"/>
                  </a:ext>
                </a:extLst>
              </p:cNvPr>
              <p:cNvSpPr txBox="1"/>
              <p:nvPr/>
            </p:nvSpPr>
            <p:spPr>
              <a:xfrm>
                <a:off x="8154179" y="4391759"/>
                <a:ext cx="779885" cy="521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ADD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D527A2D-4DE3-4049-8655-4DFD722CE4B1}"/>
                </a:ext>
              </a:extLst>
            </p:cNvPr>
            <p:cNvGrpSpPr/>
            <p:nvPr/>
          </p:nvGrpSpPr>
          <p:grpSpPr>
            <a:xfrm>
              <a:off x="10120612" y="4440971"/>
              <a:ext cx="1371600" cy="473941"/>
              <a:chOff x="7777557" y="4238149"/>
              <a:chExt cx="1533132" cy="669171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81E7F70E-F5CE-4623-96C4-A644E0B5E302}"/>
                  </a:ext>
                </a:extLst>
              </p:cNvPr>
              <p:cNvSpPr/>
              <p:nvPr/>
            </p:nvSpPr>
            <p:spPr>
              <a:xfrm rot="5400000">
                <a:off x="8234738" y="3780968"/>
                <a:ext cx="618769" cy="1533132"/>
              </a:xfrm>
              <a:custGeom>
                <a:avLst/>
                <a:gdLst>
                  <a:gd name="connsiteX0" fmla="*/ 0 w 478632"/>
                  <a:gd name="connsiteY0" fmla="*/ 0 h 871537"/>
                  <a:gd name="connsiteX1" fmla="*/ 0 w 478632"/>
                  <a:gd name="connsiteY1" fmla="*/ 314325 h 871537"/>
                  <a:gd name="connsiteX2" fmla="*/ 185738 w 478632"/>
                  <a:gd name="connsiteY2" fmla="*/ 445293 h 871537"/>
                  <a:gd name="connsiteX3" fmla="*/ 9525 w 478632"/>
                  <a:gd name="connsiteY3" fmla="*/ 561975 h 871537"/>
                  <a:gd name="connsiteX4" fmla="*/ 9525 w 478632"/>
                  <a:gd name="connsiteY4" fmla="*/ 871537 h 871537"/>
                  <a:gd name="connsiteX5" fmla="*/ 478632 w 478632"/>
                  <a:gd name="connsiteY5" fmla="*/ 571500 h 871537"/>
                  <a:gd name="connsiteX6" fmla="*/ 478632 w 478632"/>
                  <a:gd name="connsiteY6" fmla="*/ 309562 h 871537"/>
                  <a:gd name="connsiteX7" fmla="*/ 0 w 478632"/>
                  <a:gd name="connsiteY7" fmla="*/ 0 h 87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8632" h="871537">
                    <a:moveTo>
                      <a:pt x="0" y="0"/>
                    </a:moveTo>
                    <a:lnTo>
                      <a:pt x="0" y="314325"/>
                    </a:lnTo>
                    <a:lnTo>
                      <a:pt x="185738" y="445293"/>
                    </a:lnTo>
                    <a:lnTo>
                      <a:pt x="9525" y="561975"/>
                    </a:lnTo>
                    <a:lnTo>
                      <a:pt x="9525" y="871537"/>
                    </a:lnTo>
                    <a:lnTo>
                      <a:pt x="478632" y="571500"/>
                    </a:lnTo>
                    <a:lnTo>
                      <a:pt x="478632" y="309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F492CF0-AF36-4911-9504-65778BB373AF}"/>
                  </a:ext>
                </a:extLst>
              </p:cNvPr>
              <p:cNvSpPr txBox="1"/>
              <p:nvPr/>
            </p:nvSpPr>
            <p:spPr>
              <a:xfrm>
                <a:off x="8154179" y="4385849"/>
                <a:ext cx="779885" cy="521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MUL</a:t>
                </a:r>
              </a:p>
            </p:txBody>
          </p:sp>
        </p:grpSp>
        <p:sp>
          <p:nvSpPr>
            <p:cNvPr id="62" name="テキスト ボックス 217">
              <a:extLst>
                <a:ext uri="{FF2B5EF4-FFF2-40B4-BE49-F238E27FC236}">
                  <a16:creationId xmlns:a16="http://schemas.microsoft.com/office/drawing/2014/main" id="{FA1705EA-935F-4BBA-A3D4-DF450F7FF9A9}"/>
                </a:ext>
              </a:extLst>
            </p:cNvPr>
            <p:cNvSpPr txBox="1"/>
            <p:nvPr/>
          </p:nvSpPr>
          <p:spPr>
            <a:xfrm>
              <a:off x="8604205" y="5127415"/>
              <a:ext cx="1018013" cy="3692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4800">
                  <a:solidFill>
                    <a:schemeClr val="lt1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63" name="テキスト ボックス 217">
              <a:extLst>
                <a:ext uri="{FF2B5EF4-FFF2-40B4-BE49-F238E27FC236}">
                  <a16:creationId xmlns:a16="http://schemas.microsoft.com/office/drawing/2014/main" id="{01C20191-D6F2-40F1-BDDB-EDEA570A8972}"/>
                </a:ext>
              </a:extLst>
            </p:cNvPr>
            <p:cNvSpPr txBox="1"/>
            <p:nvPr/>
          </p:nvSpPr>
          <p:spPr>
            <a:xfrm>
              <a:off x="10284924" y="5127414"/>
              <a:ext cx="1018013" cy="3692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4800">
                  <a:solidFill>
                    <a:schemeClr val="lt1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64" name="テキスト ボックス 217">
              <a:extLst>
                <a:ext uri="{FF2B5EF4-FFF2-40B4-BE49-F238E27FC236}">
                  <a16:creationId xmlns:a16="http://schemas.microsoft.com/office/drawing/2014/main" id="{010DD7DC-7C86-491D-A4B9-AD4925D7F3F7}"/>
                </a:ext>
              </a:extLst>
            </p:cNvPr>
            <p:cNvSpPr txBox="1"/>
            <p:nvPr/>
          </p:nvSpPr>
          <p:spPr>
            <a:xfrm>
              <a:off x="8604205" y="3823216"/>
              <a:ext cx="1018013" cy="3692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4800">
                  <a:solidFill>
                    <a:schemeClr val="lt1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65" name="テキスト ボックス 217">
              <a:extLst>
                <a:ext uri="{FF2B5EF4-FFF2-40B4-BE49-F238E27FC236}">
                  <a16:creationId xmlns:a16="http://schemas.microsoft.com/office/drawing/2014/main" id="{AE53B693-04BD-437B-8468-575FAA3F966B}"/>
                </a:ext>
              </a:extLst>
            </p:cNvPr>
            <p:cNvSpPr txBox="1"/>
            <p:nvPr/>
          </p:nvSpPr>
          <p:spPr>
            <a:xfrm>
              <a:off x="10284924" y="3823215"/>
              <a:ext cx="1018013" cy="3692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4800">
                  <a:solidFill>
                    <a:schemeClr val="lt1"/>
                  </a:solidFill>
                  <a:latin typeface="Corbel" panose="020B0503020204020204" pitchFamily="34" charset="0"/>
                  <a:ea typeface="Cambria" panose="02040503050406030204" pitchFamily="18" charset="0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13A9335-696F-40FE-9B7C-6C1D28B74FD3}"/>
                </a:ext>
              </a:extLst>
            </p:cNvPr>
            <p:cNvSpPr/>
            <p:nvPr/>
          </p:nvSpPr>
          <p:spPr>
            <a:xfrm>
              <a:off x="8319030" y="3636420"/>
              <a:ext cx="3253839" cy="19947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B0EE855-008A-4B4F-917B-9FA2F0DDF47F}"/>
              </a:ext>
            </a:extLst>
          </p:cNvPr>
          <p:cNvCxnSpPr>
            <a:cxnSpLocks/>
          </p:cNvCxnSpPr>
          <p:nvPr/>
        </p:nvCxnSpPr>
        <p:spPr>
          <a:xfrm>
            <a:off x="8872185" y="4121565"/>
            <a:ext cx="0" cy="2485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F0A0CA3-3C47-420D-8FB7-A9C11BF39520}"/>
              </a:ext>
            </a:extLst>
          </p:cNvPr>
          <p:cNvCxnSpPr>
            <a:cxnSpLocks/>
          </p:cNvCxnSpPr>
          <p:nvPr/>
        </p:nvCxnSpPr>
        <p:spPr>
          <a:xfrm>
            <a:off x="9495971" y="4121565"/>
            <a:ext cx="0" cy="2485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C88E8E3-8DA8-4FD7-BE8E-499E2AECC4EF}"/>
              </a:ext>
            </a:extLst>
          </p:cNvPr>
          <p:cNvCxnSpPr>
            <a:cxnSpLocks/>
          </p:cNvCxnSpPr>
          <p:nvPr/>
        </p:nvCxnSpPr>
        <p:spPr>
          <a:xfrm flipH="1">
            <a:off x="9179153" y="4817455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BD3C450-47A7-4ED3-98F0-40C2BC0BC01D}"/>
              </a:ext>
            </a:extLst>
          </p:cNvPr>
          <p:cNvCxnSpPr>
            <a:cxnSpLocks/>
          </p:cNvCxnSpPr>
          <p:nvPr/>
        </p:nvCxnSpPr>
        <p:spPr>
          <a:xfrm flipH="1">
            <a:off x="10695557" y="4808311"/>
            <a:ext cx="0" cy="2468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57B5F33-5EAA-4131-A79D-845856DF08B7}"/>
              </a:ext>
            </a:extLst>
          </p:cNvPr>
          <p:cNvCxnSpPr>
            <a:cxnSpLocks/>
          </p:cNvCxnSpPr>
          <p:nvPr/>
        </p:nvCxnSpPr>
        <p:spPr>
          <a:xfrm>
            <a:off x="10427935" y="4121565"/>
            <a:ext cx="0" cy="2485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E07BD38-21FD-4CB2-92E8-7ED00B069344}"/>
              </a:ext>
            </a:extLst>
          </p:cNvPr>
          <p:cNvCxnSpPr>
            <a:cxnSpLocks/>
          </p:cNvCxnSpPr>
          <p:nvPr/>
        </p:nvCxnSpPr>
        <p:spPr>
          <a:xfrm>
            <a:off x="11051721" y="4121565"/>
            <a:ext cx="0" cy="2485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2677BC80-CAB8-4669-A72B-0D6680B45811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 rot="5400000" flipH="1">
            <a:off x="8324149" y="4589037"/>
            <a:ext cx="1673456" cy="12700"/>
          </a:xfrm>
          <a:prstGeom prst="bentConnector5">
            <a:avLst>
              <a:gd name="adj1" fmla="val -4174"/>
              <a:gd name="adj2" fmla="val -5867299"/>
              <a:gd name="adj3" fmla="val 10645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3AD8B390-9DAE-40EF-93DE-F9861FA05145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 rot="5400000" flipH="1">
            <a:off x="9847518" y="4589036"/>
            <a:ext cx="1673456" cy="12700"/>
          </a:xfrm>
          <a:prstGeom prst="bentConnector5">
            <a:avLst>
              <a:gd name="adj1" fmla="val -4174"/>
              <a:gd name="adj2" fmla="val 6132701"/>
              <a:gd name="adj3" fmla="val 10645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83F2045E-2326-47B9-B560-57F82FD88A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84518" y="1273321"/>
            <a:ext cx="914400" cy="914400"/>
          </a:xfrm>
          <a:prstGeom prst="rect">
            <a:avLst/>
          </a:prstGeom>
        </p:spPr>
      </p:pic>
      <p:pic>
        <p:nvPicPr>
          <p:cNvPr id="37" name="Graphic 36" descr="Question mark with solid fill">
            <a:extLst>
              <a:ext uri="{FF2B5EF4-FFF2-40B4-BE49-F238E27FC236}">
                <a16:creationId xmlns:a16="http://schemas.microsoft.com/office/drawing/2014/main" id="{5EF3E029-B833-4346-B45D-503ED6DDCC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26629" y="1145577"/>
            <a:ext cx="914400" cy="914400"/>
          </a:xfrm>
          <a:prstGeom prst="rect">
            <a:avLst/>
          </a:prstGeom>
        </p:spPr>
      </p:pic>
      <p:pic>
        <p:nvPicPr>
          <p:cNvPr id="79" name="Graphic 78" descr="Checkmark with solid fill">
            <a:extLst>
              <a:ext uri="{FF2B5EF4-FFF2-40B4-BE49-F238E27FC236}">
                <a16:creationId xmlns:a16="http://schemas.microsoft.com/office/drawing/2014/main" id="{090366D4-7F28-49C9-BD65-A1DF53A197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4100" y="11820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45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1FAB9-AAF8-474C-9B4E-862C6384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2B48D-3957-484C-81E5-14D86E70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 3: Manual Code Transformation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BD342E-5A58-4F50-A92C-6EA4155AA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6"/>
            <a:ext cx="11486417" cy="185928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solidFill>
                  <a:schemeClr val="tx1"/>
                </a:solidFill>
              </a:rPr>
              <a:t>High level abstraction in HLS can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conceal optimization opportunities</a:t>
            </a:r>
          </a:p>
          <a:p>
            <a:pPr lvl="1"/>
            <a:r>
              <a:rPr kumimoji="1" lang="en-US" altLang="zh-CN" b="1" dirty="0">
                <a:solidFill>
                  <a:schemeClr val="tx1"/>
                </a:solidFill>
              </a:rPr>
              <a:t>Structured </a:t>
            </a:r>
            <a:r>
              <a:rPr kumimoji="1" lang="en-US" altLang="zh-CN" dirty="0">
                <a:solidFill>
                  <a:schemeClr val="tx1"/>
                </a:solidFill>
              </a:rPr>
              <a:t>HLS</a:t>
            </a:r>
            <a:r>
              <a:rPr kumimoji="1" lang="en-US" altLang="zh-CN" b="1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coding style hinders fine-grained optimization</a:t>
            </a:r>
          </a:p>
          <a:p>
            <a:pPr lvl="2"/>
            <a:r>
              <a:rPr kumimoji="1" lang="en-US" altLang="zh-CN" dirty="0">
                <a:solidFill>
                  <a:schemeClr val="tx1"/>
                </a:solidFill>
              </a:rPr>
              <a:t>Loops, function calls, etc.</a:t>
            </a:r>
          </a:p>
          <a:p>
            <a:pPr lvl="1"/>
            <a:r>
              <a:rPr kumimoji="1" lang="en-US" altLang="zh-CN" b="1" dirty="0">
                <a:solidFill>
                  <a:schemeClr val="tx1"/>
                </a:solidFill>
              </a:rPr>
              <a:t>Irregular</a:t>
            </a:r>
            <a:r>
              <a:rPr kumimoji="1" lang="en-US" altLang="zh-CN" dirty="0">
                <a:solidFill>
                  <a:schemeClr val="tx1"/>
                </a:solidFill>
              </a:rPr>
              <a:t> logic requires manual or complicated code transformations</a:t>
            </a:r>
            <a:endParaRPr kumimoji="1" lang="zh-CN" altLang="en-US" sz="16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19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1FAB9-AAF8-474C-9B4E-862C6384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2B48D-3957-484C-81E5-14D86E70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 3: Manual Code Transformation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BD342E-5A58-4F50-A92C-6EA4155AA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6"/>
            <a:ext cx="11486417" cy="185928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solidFill>
                  <a:schemeClr val="tx1"/>
                </a:solidFill>
              </a:rPr>
              <a:t>High level abstraction in HLS can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conceal optimization opportunities</a:t>
            </a:r>
          </a:p>
          <a:p>
            <a:pPr lvl="1"/>
            <a:r>
              <a:rPr kumimoji="1" lang="en-US" altLang="zh-CN" b="1" dirty="0">
                <a:solidFill>
                  <a:schemeClr val="tx1"/>
                </a:solidFill>
              </a:rPr>
              <a:t>Structured </a:t>
            </a:r>
            <a:r>
              <a:rPr kumimoji="1" lang="en-US" altLang="zh-CN" dirty="0">
                <a:solidFill>
                  <a:schemeClr val="tx1"/>
                </a:solidFill>
              </a:rPr>
              <a:t>HLS</a:t>
            </a:r>
            <a:r>
              <a:rPr kumimoji="1" lang="en-US" altLang="zh-CN" b="1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coding style hinders fine-grained optimization</a:t>
            </a:r>
          </a:p>
          <a:p>
            <a:pPr lvl="2"/>
            <a:r>
              <a:rPr kumimoji="1" lang="en-US" altLang="zh-CN" dirty="0">
                <a:solidFill>
                  <a:schemeClr val="tx1"/>
                </a:solidFill>
              </a:rPr>
              <a:t>Loops, function calls, etc.</a:t>
            </a:r>
          </a:p>
          <a:p>
            <a:pPr lvl="1"/>
            <a:r>
              <a:rPr kumimoji="1" lang="en-US" altLang="zh-CN" b="1" dirty="0">
                <a:solidFill>
                  <a:schemeClr val="tx1"/>
                </a:solidFill>
              </a:rPr>
              <a:t>Irregular</a:t>
            </a:r>
            <a:r>
              <a:rPr kumimoji="1" lang="en-US" altLang="zh-CN" dirty="0">
                <a:solidFill>
                  <a:schemeClr val="tx1"/>
                </a:solidFill>
              </a:rPr>
              <a:t> logic requires manual or complicated code transformations</a:t>
            </a:r>
            <a:endParaRPr kumimoji="1" lang="zh-CN" altLang="en-US" sz="16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40" name="正方形/長方形 187">
            <a:extLst>
              <a:ext uri="{FF2B5EF4-FFF2-40B4-BE49-F238E27FC236}">
                <a16:creationId xmlns:a16="http://schemas.microsoft.com/office/drawing/2014/main" id="{20788F80-B6C9-46C0-B767-AF6B78C000EF}"/>
              </a:ext>
            </a:extLst>
          </p:cNvPr>
          <p:cNvSpPr/>
          <p:nvPr/>
        </p:nvSpPr>
        <p:spPr>
          <a:xfrm>
            <a:off x="362681" y="2836368"/>
            <a:ext cx="3263603" cy="118526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for (int i =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; i &lt;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8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; i++)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{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	sum += a[i] * b[i];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}</a:t>
            </a:r>
          </a:p>
        </p:txBody>
      </p:sp>
      <p:sp>
        <p:nvSpPr>
          <p:cNvPr id="142" name="Rectangle 411">
            <a:extLst>
              <a:ext uri="{FF2B5EF4-FFF2-40B4-BE49-F238E27FC236}">
                <a16:creationId xmlns:a16="http://schemas.microsoft.com/office/drawing/2014/main" id="{857A3224-149E-4BF0-8936-7D710F4A1C1C}"/>
              </a:ext>
            </a:extLst>
          </p:cNvPr>
          <p:cNvSpPr/>
          <p:nvPr/>
        </p:nvSpPr>
        <p:spPr>
          <a:xfrm>
            <a:off x="745957" y="4100956"/>
            <a:ext cx="2497049" cy="415187"/>
          </a:xfrm>
          <a:prstGeom prst="rect">
            <a:avLst/>
          </a:prstGeom>
          <a:solidFill>
            <a:schemeClr val="accent4"/>
          </a:solidFill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If DSP constraint is 3?</a:t>
            </a:r>
            <a:endParaRPr lang="en-US" sz="2000" b="1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1B0509-A0E5-4770-9EAF-694DF77FD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447488"/>
              </p:ext>
            </p:extLst>
          </p:nvPr>
        </p:nvGraphicFramePr>
        <p:xfrm>
          <a:off x="3951962" y="2836368"/>
          <a:ext cx="7877356" cy="17802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4344">
                  <a:extLst>
                    <a:ext uri="{9D8B030D-6E8A-4147-A177-3AD203B41FA5}">
                      <a16:colId xmlns:a16="http://schemas.microsoft.com/office/drawing/2014/main" val="2826948633"/>
                    </a:ext>
                  </a:extLst>
                </a:gridCol>
                <a:gridCol w="1145753">
                  <a:extLst>
                    <a:ext uri="{9D8B030D-6E8A-4147-A177-3AD203B41FA5}">
                      <a16:colId xmlns:a16="http://schemas.microsoft.com/office/drawing/2014/main" val="3693845022"/>
                    </a:ext>
                  </a:extLst>
                </a:gridCol>
                <a:gridCol w="1145753">
                  <a:extLst>
                    <a:ext uri="{9D8B030D-6E8A-4147-A177-3AD203B41FA5}">
                      <a16:colId xmlns:a16="http://schemas.microsoft.com/office/drawing/2014/main" val="1876710571"/>
                    </a:ext>
                  </a:extLst>
                </a:gridCol>
                <a:gridCol w="1145753">
                  <a:extLst>
                    <a:ext uri="{9D8B030D-6E8A-4147-A177-3AD203B41FA5}">
                      <a16:colId xmlns:a16="http://schemas.microsoft.com/office/drawing/2014/main" val="2730621649"/>
                    </a:ext>
                  </a:extLst>
                </a:gridCol>
                <a:gridCol w="1145753">
                  <a:extLst>
                    <a:ext uri="{9D8B030D-6E8A-4147-A177-3AD203B41FA5}">
                      <a16:colId xmlns:a16="http://schemas.microsoft.com/office/drawing/2014/main" val="82884909"/>
                    </a:ext>
                  </a:extLst>
                </a:gridCol>
              </a:tblGrid>
              <a:tr h="29576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HLS Method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Cycles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DSP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LUTs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CP (ns)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72987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orbel" panose="020B0503020204020204" pitchFamily="34" charset="0"/>
                        </a:rPr>
                        <a:t>Original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17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75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4.07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07870336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orbel" panose="020B0503020204020204" pitchFamily="34" charset="0"/>
                        </a:rPr>
                        <a:t>Unroll (factor=8, complete)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8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100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5.04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22843704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Corbel" panose="020B0503020204020204" pitchFamily="34" charset="0"/>
                        </a:rPr>
                        <a:t>Unroll (factor=4)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87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4.83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40730740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Corbel" panose="020B0503020204020204" pitchFamily="34" charset="0"/>
                        </a:rPr>
                        <a:t>Unroll (factor=3)</a:t>
                      </a:r>
                    </a:p>
                  </a:txBody>
                  <a:tcPr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rbel" panose="020B0503020204020204" pitchFamily="34" charset="0"/>
                        </a:rPr>
                        <a:t>8</a:t>
                      </a:r>
                    </a:p>
                  </a:txBody>
                  <a:tcPr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rbel" panose="020B0503020204020204" pitchFamily="34" charset="0"/>
                        </a:rPr>
                        <a:t>3</a:t>
                      </a:r>
                    </a:p>
                  </a:txBody>
                  <a:tcPr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109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7.44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824059440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Corbel" panose="020B0503020204020204" pitchFamily="34" charset="0"/>
                        </a:rPr>
                        <a:t>Unroll + allocation (limit=3)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6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168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8.76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14768"/>
                  </a:ext>
                </a:extLst>
              </a:tr>
            </a:tbl>
          </a:graphicData>
        </a:graphic>
      </p:graphicFrame>
      <p:sp>
        <p:nvSpPr>
          <p:cNvPr id="9" name="Rectangle 411">
            <a:extLst>
              <a:ext uri="{FF2B5EF4-FFF2-40B4-BE49-F238E27FC236}">
                <a16:creationId xmlns:a16="http://schemas.microsoft.com/office/drawing/2014/main" id="{32912795-7D95-4858-BE84-28A670B6BD80}"/>
              </a:ext>
            </a:extLst>
          </p:cNvPr>
          <p:cNvSpPr/>
          <p:nvPr/>
        </p:nvSpPr>
        <p:spPr>
          <a:xfrm>
            <a:off x="3951962" y="4748134"/>
            <a:ext cx="4446739" cy="4151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The best we can get: DSP = 3, Cycles = 8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27080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1FAB9-AAF8-474C-9B4E-862C6384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2B48D-3957-484C-81E5-14D86E70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 3: Manual Code Transformation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BD342E-5A58-4F50-A92C-6EA4155AA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6"/>
            <a:ext cx="11486417" cy="185928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solidFill>
                  <a:schemeClr val="tx1"/>
                </a:solidFill>
              </a:rPr>
              <a:t>High level abstraction in HLS can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conceal optimization opportunities</a:t>
            </a:r>
          </a:p>
          <a:p>
            <a:pPr lvl="1"/>
            <a:r>
              <a:rPr kumimoji="1" lang="en-US" altLang="zh-CN" b="1" dirty="0">
                <a:solidFill>
                  <a:schemeClr val="tx1"/>
                </a:solidFill>
              </a:rPr>
              <a:t>Structured </a:t>
            </a:r>
            <a:r>
              <a:rPr kumimoji="1" lang="en-US" altLang="zh-CN" dirty="0">
                <a:solidFill>
                  <a:schemeClr val="tx1"/>
                </a:solidFill>
              </a:rPr>
              <a:t>HLS</a:t>
            </a:r>
            <a:r>
              <a:rPr kumimoji="1" lang="en-US" altLang="zh-CN" b="1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coding style hinders fine-grained optimization</a:t>
            </a:r>
          </a:p>
          <a:p>
            <a:pPr lvl="2"/>
            <a:r>
              <a:rPr kumimoji="1" lang="en-US" altLang="zh-CN" dirty="0">
                <a:solidFill>
                  <a:schemeClr val="tx1"/>
                </a:solidFill>
              </a:rPr>
              <a:t>Loops, function calls, etc.</a:t>
            </a:r>
          </a:p>
          <a:p>
            <a:pPr lvl="1"/>
            <a:r>
              <a:rPr kumimoji="1" lang="en-US" altLang="zh-CN" b="1" dirty="0">
                <a:solidFill>
                  <a:schemeClr val="tx1"/>
                </a:solidFill>
              </a:rPr>
              <a:t>Irregular</a:t>
            </a:r>
            <a:r>
              <a:rPr kumimoji="1" lang="en-US" altLang="zh-CN" dirty="0">
                <a:solidFill>
                  <a:schemeClr val="tx1"/>
                </a:solidFill>
              </a:rPr>
              <a:t> logic requires manual or complicated code transformations</a:t>
            </a:r>
            <a:endParaRPr kumimoji="1" lang="zh-CN" altLang="en-US" sz="16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40" name="正方形/長方形 187">
            <a:extLst>
              <a:ext uri="{FF2B5EF4-FFF2-40B4-BE49-F238E27FC236}">
                <a16:creationId xmlns:a16="http://schemas.microsoft.com/office/drawing/2014/main" id="{20788F80-B6C9-46C0-B767-AF6B78C000EF}"/>
              </a:ext>
            </a:extLst>
          </p:cNvPr>
          <p:cNvSpPr/>
          <p:nvPr/>
        </p:nvSpPr>
        <p:spPr>
          <a:xfrm>
            <a:off x="362681" y="2836368"/>
            <a:ext cx="3263603" cy="118526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for (int i =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; i &lt;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8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; i++)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{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	sum += a[i] * b[i];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}</a:t>
            </a:r>
          </a:p>
        </p:txBody>
      </p:sp>
      <p:sp>
        <p:nvSpPr>
          <p:cNvPr id="142" name="Rectangle 411">
            <a:extLst>
              <a:ext uri="{FF2B5EF4-FFF2-40B4-BE49-F238E27FC236}">
                <a16:creationId xmlns:a16="http://schemas.microsoft.com/office/drawing/2014/main" id="{857A3224-149E-4BF0-8936-7D710F4A1C1C}"/>
              </a:ext>
            </a:extLst>
          </p:cNvPr>
          <p:cNvSpPr/>
          <p:nvPr/>
        </p:nvSpPr>
        <p:spPr>
          <a:xfrm>
            <a:off x="745957" y="4100956"/>
            <a:ext cx="2497049" cy="415187"/>
          </a:xfrm>
          <a:prstGeom prst="rect">
            <a:avLst/>
          </a:prstGeom>
          <a:solidFill>
            <a:schemeClr val="accent4"/>
          </a:solidFill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If DSP constraint is 3?</a:t>
            </a:r>
            <a:endParaRPr lang="en-US" sz="2000" b="1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1B0509-A0E5-4770-9EAF-694DF77FD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889526"/>
              </p:ext>
            </p:extLst>
          </p:nvPr>
        </p:nvGraphicFramePr>
        <p:xfrm>
          <a:off x="3951962" y="2836368"/>
          <a:ext cx="7877356" cy="2057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4344">
                  <a:extLst>
                    <a:ext uri="{9D8B030D-6E8A-4147-A177-3AD203B41FA5}">
                      <a16:colId xmlns:a16="http://schemas.microsoft.com/office/drawing/2014/main" val="2826948633"/>
                    </a:ext>
                  </a:extLst>
                </a:gridCol>
                <a:gridCol w="1145753">
                  <a:extLst>
                    <a:ext uri="{9D8B030D-6E8A-4147-A177-3AD203B41FA5}">
                      <a16:colId xmlns:a16="http://schemas.microsoft.com/office/drawing/2014/main" val="3693845022"/>
                    </a:ext>
                  </a:extLst>
                </a:gridCol>
                <a:gridCol w="1145753">
                  <a:extLst>
                    <a:ext uri="{9D8B030D-6E8A-4147-A177-3AD203B41FA5}">
                      <a16:colId xmlns:a16="http://schemas.microsoft.com/office/drawing/2014/main" val="1876710571"/>
                    </a:ext>
                  </a:extLst>
                </a:gridCol>
                <a:gridCol w="1145753">
                  <a:extLst>
                    <a:ext uri="{9D8B030D-6E8A-4147-A177-3AD203B41FA5}">
                      <a16:colId xmlns:a16="http://schemas.microsoft.com/office/drawing/2014/main" val="2730621649"/>
                    </a:ext>
                  </a:extLst>
                </a:gridCol>
                <a:gridCol w="1145753">
                  <a:extLst>
                    <a:ext uri="{9D8B030D-6E8A-4147-A177-3AD203B41FA5}">
                      <a16:colId xmlns:a16="http://schemas.microsoft.com/office/drawing/2014/main" val="82884909"/>
                    </a:ext>
                  </a:extLst>
                </a:gridCol>
              </a:tblGrid>
              <a:tr h="29576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HLS Method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Cycles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DSP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LUTs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CP (ns)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72987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orbel" panose="020B0503020204020204" pitchFamily="34" charset="0"/>
                        </a:rPr>
                        <a:t>Original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17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75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4.07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07870336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orbel" panose="020B0503020204020204" pitchFamily="34" charset="0"/>
                        </a:rPr>
                        <a:t>Unroll (factor=8, complete)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8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100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5.04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22843704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Corbel" panose="020B0503020204020204" pitchFamily="34" charset="0"/>
                        </a:rPr>
                        <a:t>Unroll (factor=4)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87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4.83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40730740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Corbel" panose="020B0503020204020204" pitchFamily="34" charset="0"/>
                        </a:rPr>
                        <a:t>Unroll (factor=3)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rbel" panose="020B0503020204020204" pitchFamily="34" charset="0"/>
                        </a:rPr>
                        <a:t>8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rbel" panose="020B0503020204020204" pitchFamily="34" charset="0"/>
                        </a:rPr>
                        <a:t>3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109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7.44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824059440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Corbel" panose="020B0503020204020204" pitchFamily="34" charset="0"/>
                        </a:rPr>
                        <a:t>Unroll + allocation (limit=3)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6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168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8.76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14768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Corbel" panose="020B0503020204020204" pitchFamily="34" charset="0"/>
                        </a:rPr>
                        <a:t>Code Transformation (CT)</a:t>
                      </a:r>
                    </a:p>
                  </a:txBody>
                  <a:tcPr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rbel" panose="020B0503020204020204" pitchFamily="34" charset="0"/>
                        </a:rPr>
                        <a:t>8</a:t>
                      </a:r>
                    </a:p>
                  </a:txBody>
                  <a:tcPr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100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5.03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0852111"/>
                  </a:ext>
                </a:extLst>
              </a:tr>
            </a:tbl>
          </a:graphicData>
        </a:graphic>
      </p:graphicFrame>
      <p:sp>
        <p:nvSpPr>
          <p:cNvPr id="9" name="正方形/長方形 187">
            <a:extLst>
              <a:ext uri="{FF2B5EF4-FFF2-40B4-BE49-F238E27FC236}">
                <a16:creationId xmlns:a16="http://schemas.microsoft.com/office/drawing/2014/main" id="{C28A6405-12A8-4373-9FE4-54593FBF8146}"/>
              </a:ext>
            </a:extLst>
          </p:cNvPr>
          <p:cNvSpPr/>
          <p:nvPr/>
        </p:nvSpPr>
        <p:spPr>
          <a:xfrm>
            <a:off x="362681" y="4778680"/>
            <a:ext cx="3263603" cy="159080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int m1 = a[0] * b[0];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int m2 = a[1] * b[1];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…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int m8 = a[7] * b[7];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int m9 = m1 + m2;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…</a:t>
            </a:r>
          </a:p>
        </p:txBody>
      </p:sp>
      <p:sp>
        <p:nvSpPr>
          <p:cNvPr id="10" name="Rectangle 411">
            <a:extLst>
              <a:ext uri="{FF2B5EF4-FFF2-40B4-BE49-F238E27FC236}">
                <a16:creationId xmlns:a16="http://schemas.microsoft.com/office/drawing/2014/main" id="{AF7DB82D-C349-479C-8D72-9E3B02C537A6}"/>
              </a:ext>
            </a:extLst>
          </p:cNvPr>
          <p:cNvSpPr/>
          <p:nvPr/>
        </p:nvSpPr>
        <p:spPr>
          <a:xfrm>
            <a:off x="3726494" y="5279031"/>
            <a:ext cx="4446739" cy="824753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Transformed Code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61818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1FAB9-AAF8-474C-9B4E-862C6384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2B48D-3957-484C-81E5-14D86E70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 3: Manual Code Transformation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BD342E-5A58-4F50-A92C-6EA4155AA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6"/>
            <a:ext cx="11486417" cy="185928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solidFill>
                  <a:schemeClr val="tx1"/>
                </a:solidFill>
              </a:rPr>
              <a:t>High level abstraction in HLS can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conceal optimization opportunities</a:t>
            </a:r>
          </a:p>
          <a:p>
            <a:pPr lvl="1"/>
            <a:r>
              <a:rPr kumimoji="1" lang="en-US" altLang="zh-CN" b="1" dirty="0">
                <a:solidFill>
                  <a:schemeClr val="tx1"/>
                </a:solidFill>
              </a:rPr>
              <a:t>Structured </a:t>
            </a:r>
            <a:r>
              <a:rPr kumimoji="1" lang="en-US" altLang="zh-CN" dirty="0">
                <a:solidFill>
                  <a:schemeClr val="tx1"/>
                </a:solidFill>
              </a:rPr>
              <a:t>HLS</a:t>
            </a:r>
            <a:r>
              <a:rPr kumimoji="1" lang="en-US" altLang="zh-CN" b="1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coding style hinders fine-grained optimization</a:t>
            </a:r>
          </a:p>
          <a:p>
            <a:pPr lvl="2"/>
            <a:r>
              <a:rPr kumimoji="1" lang="en-US" altLang="zh-CN" dirty="0">
                <a:solidFill>
                  <a:schemeClr val="tx1"/>
                </a:solidFill>
              </a:rPr>
              <a:t>Loops, function calls, etc.</a:t>
            </a:r>
          </a:p>
          <a:p>
            <a:pPr lvl="1"/>
            <a:r>
              <a:rPr kumimoji="1" lang="en-US" altLang="zh-CN" b="1" dirty="0">
                <a:solidFill>
                  <a:schemeClr val="tx1"/>
                </a:solidFill>
              </a:rPr>
              <a:t>Irregular</a:t>
            </a:r>
            <a:r>
              <a:rPr kumimoji="1" lang="en-US" altLang="zh-CN" dirty="0">
                <a:solidFill>
                  <a:schemeClr val="tx1"/>
                </a:solidFill>
              </a:rPr>
              <a:t> logic requires manual or complicated code transformations</a:t>
            </a:r>
            <a:endParaRPr kumimoji="1" lang="zh-CN" altLang="en-US" sz="16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40" name="正方形/長方形 187">
            <a:extLst>
              <a:ext uri="{FF2B5EF4-FFF2-40B4-BE49-F238E27FC236}">
                <a16:creationId xmlns:a16="http://schemas.microsoft.com/office/drawing/2014/main" id="{20788F80-B6C9-46C0-B767-AF6B78C000EF}"/>
              </a:ext>
            </a:extLst>
          </p:cNvPr>
          <p:cNvSpPr/>
          <p:nvPr/>
        </p:nvSpPr>
        <p:spPr>
          <a:xfrm>
            <a:off x="362681" y="2836368"/>
            <a:ext cx="3263603" cy="118526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for (int i =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; i &lt;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8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; i++)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{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	sum += a[i] * b[i];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}</a:t>
            </a:r>
          </a:p>
        </p:txBody>
      </p:sp>
      <p:sp>
        <p:nvSpPr>
          <p:cNvPr id="142" name="Rectangle 411">
            <a:extLst>
              <a:ext uri="{FF2B5EF4-FFF2-40B4-BE49-F238E27FC236}">
                <a16:creationId xmlns:a16="http://schemas.microsoft.com/office/drawing/2014/main" id="{857A3224-149E-4BF0-8936-7D710F4A1C1C}"/>
              </a:ext>
            </a:extLst>
          </p:cNvPr>
          <p:cNvSpPr/>
          <p:nvPr/>
        </p:nvSpPr>
        <p:spPr>
          <a:xfrm>
            <a:off x="745957" y="4100956"/>
            <a:ext cx="2497049" cy="415187"/>
          </a:xfrm>
          <a:prstGeom prst="rect">
            <a:avLst/>
          </a:prstGeom>
          <a:solidFill>
            <a:schemeClr val="accent4"/>
          </a:solidFill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If DSP constraint is 3?</a:t>
            </a:r>
            <a:endParaRPr lang="en-US" sz="2000" b="1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1B0509-A0E5-4770-9EAF-694DF77FD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351411"/>
              </p:ext>
            </p:extLst>
          </p:nvPr>
        </p:nvGraphicFramePr>
        <p:xfrm>
          <a:off x="3951962" y="2836368"/>
          <a:ext cx="7877356" cy="28874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4344">
                  <a:extLst>
                    <a:ext uri="{9D8B030D-6E8A-4147-A177-3AD203B41FA5}">
                      <a16:colId xmlns:a16="http://schemas.microsoft.com/office/drawing/2014/main" val="2826948633"/>
                    </a:ext>
                  </a:extLst>
                </a:gridCol>
                <a:gridCol w="1145753">
                  <a:extLst>
                    <a:ext uri="{9D8B030D-6E8A-4147-A177-3AD203B41FA5}">
                      <a16:colId xmlns:a16="http://schemas.microsoft.com/office/drawing/2014/main" val="3693845022"/>
                    </a:ext>
                  </a:extLst>
                </a:gridCol>
                <a:gridCol w="1145753">
                  <a:extLst>
                    <a:ext uri="{9D8B030D-6E8A-4147-A177-3AD203B41FA5}">
                      <a16:colId xmlns:a16="http://schemas.microsoft.com/office/drawing/2014/main" val="1876710571"/>
                    </a:ext>
                  </a:extLst>
                </a:gridCol>
                <a:gridCol w="1145753">
                  <a:extLst>
                    <a:ext uri="{9D8B030D-6E8A-4147-A177-3AD203B41FA5}">
                      <a16:colId xmlns:a16="http://schemas.microsoft.com/office/drawing/2014/main" val="2730621649"/>
                    </a:ext>
                  </a:extLst>
                </a:gridCol>
                <a:gridCol w="1145753">
                  <a:extLst>
                    <a:ext uri="{9D8B030D-6E8A-4147-A177-3AD203B41FA5}">
                      <a16:colId xmlns:a16="http://schemas.microsoft.com/office/drawing/2014/main" val="82884909"/>
                    </a:ext>
                  </a:extLst>
                </a:gridCol>
              </a:tblGrid>
              <a:tr h="29576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HLS Method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Cycles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DSP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LUTs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CP (ns)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72987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orbel" panose="020B0503020204020204" pitchFamily="34" charset="0"/>
                        </a:rPr>
                        <a:t>Original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17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75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4.07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07870336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orbel" panose="020B0503020204020204" pitchFamily="34" charset="0"/>
                        </a:rPr>
                        <a:t>Unroll (factor=8, complete)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8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100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5.04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22843704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Corbel" panose="020B0503020204020204" pitchFamily="34" charset="0"/>
                        </a:rPr>
                        <a:t>Unroll (factor=4)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87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4.83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40730740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Corbel" panose="020B0503020204020204" pitchFamily="34" charset="0"/>
                        </a:rPr>
                        <a:t>Unroll (factor=3)</a:t>
                      </a: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rbel" panose="020B0503020204020204" pitchFamily="34" charset="0"/>
                        </a:rPr>
                        <a:t>8</a:t>
                      </a: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rbel" panose="020B0503020204020204" pitchFamily="34" charset="0"/>
                        </a:rPr>
                        <a:t>3</a:t>
                      </a: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109</a:t>
                      </a: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7.44</a:t>
                      </a:r>
                    </a:p>
                  </a:txBody>
                  <a:tcPr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059440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Corbel" panose="020B0503020204020204" pitchFamily="34" charset="0"/>
                        </a:rPr>
                        <a:t>Unroll + allocation (limit=3)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6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168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8.76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14768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Corbel" panose="020B0503020204020204" pitchFamily="34" charset="0"/>
                        </a:rPr>
                        <a:t>Code Transformation (CT)</a:t>
                      </a: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rbel" panose="020B0503020204020204" pitchFamily="34" charset="0"/>
                        </a:rPr>
                        <a:t>8</a:t>
                      </a: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100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5.03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0852111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Corbel" panose="020B0503020204020204" pitchFamily="34" charset="0"/>
                        </a:rPr>
                        <a:t>CT + resource (5 </a:t>
                      </a:r>
                      <a:r>
                        <a:rPr lang="en-US" b="0" dirty="0" err="1">
                          <a:latin typeface="Corbel" panose="020B0503020204020204" pitchFamily="34" charset="0"/>
                        </a:rPr>
                        <a:t>Mul_LUT</a:t>
                      </a:r>
                      <a:r>
                        <a:rPr lang="en-US" b="0" dirty="0">
                          <a:latin typeface="Corbel" panose="020B0503020204020204" pitchFamily="34" charset="0"/>
                        </a:rPr>
                        <a:t>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1742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4.24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841094337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Corbel" panose="020B0503020204020204" pitchFamily="34" charset="0"/>
                        </a:rPr>
                        <a:t>CT + resource (4 </a:t>
                      </a:r>
                      <a:r>
                        <a:rPr lang="en-US" b="0" dirty="0" err="1">
                          <a:latin typeface="Corbel" panose="020B0503020204020204" pitchFamily="34" charset="0"/>
                        </a:rPr>
                        <a:t>Mul_LUT</a:t>
                      </a:r>
                      <a:r>
                        <a:rPr lang="en-US" b="0" dirty="0">
                          <a:latin typeface="Corbel" panose="020B0503020204020204" pitchFamily="34" charset="0"/>
                        </a:rPr>
                        <a:t>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1741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4.01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599708296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Corbel" panose="020B0503020204020204" pitchFamily="34" charset="0"/>
                        </a:rPr>
                        <a:t>CT + resource (3 </a:t>
                      </a:r>
                      <a:r>
                        <a:rPr lang="en-US" b="1" dirty="0" err="1">
                          <a:latin typeface="Corbel" panose="020B0503020204020204" pitchFamily="34" charset="0"/>
                        </a:rPr>
                        <a:t>Mul_LUT</a:t>
                      </a:r>
                      <a:r>
                        <a:rPr lang="en-US" b="1" dirty="0">
                          <a:latin typeface="Corbel" panose="020B0503020204020204" pitchFamily="34" charset="0"/>
                        </a:rPr>
                        <a:t>)</a:t>
                      </a:r>
                    </a:p>
                  </a:txBody>
                  <a:tcPr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rbel" panose="020B0503020204020204" pitchFamily="34" charset="0"/>
                        </a:rPr>
                        <a:t>3</a:t>
                      </a:r>
                    </a:p>
                  </a:txBody>
                  <a:tcPr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1461</a:t>
                      </a:r>
                    </a:p>
                  </a:txBody>
                  <a:tcPr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3.98</a:t>
                      </a:r>
                    </a:p>
                  </a:txBody>
                  <a:tcPr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783885"/>
                  </a:ext>
                </a:extLst>
              </a:tr>
            </a:tbl>
          </a:graphicData>
        </a:graphic>
      </p:graphicFrame>
      <p:sp>
        <p:nvSpPr>
          <p:cNvPr id="9" name="正方形/長方形 187">
            <a:extLst>
              <a:ext uri="{FF2B5EF4-FFF2-40B4-BE49-F238E27FC236}">
                <a16:creationId xmlns:a16="http://schemas.microsoft.com/office/drawing/2014/main" id="{C28A6405-12A8-4373-9FE4-54593FBF8146}"/>
              </a:ext>
            </a:extLst>
          </p:cNvPr>
          <p:cNvSpPr/>
          <p:nvPr/>
        </p:nvSpPr>
        <p:spPr>
          <a:xfrm>
            <a:off x="362681" y="4778680"/>
            <a:ext cx="3263603" cy="159080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int m1 = a[0] * b[0];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int m2 = a[1] * b[1];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…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int m8 = a[7] * b[7];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int m9 = m1 + m2;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…</a:t>
            </a:r>
          </a:p>
        </p:txBody>
      </p:sp>
      <p:sp>
        <p:nvSpPr>
          <p:cNvPr id="10" name="Rectangle 411">
            <a:extLst>
              <a:ext uri="{FF2B5EF4-FFF2-40B4-BE49-F238E27FC236}">
                <a16:creationId xmlns:a16="http://schemas.microsoft.com/office/drawing/2014/main" id="{FD33AEDD-9F6E-4251-8C56-7E7195323CAD}"/>
              </a:ext>
            </a:extLst>
          </p:cNvPr>
          <p:cNvSpPr/>
          <p:nvPr/>
        </p:nvSpPr>
        <p:spPr>
          <a:xfrm>
            <a:off x="3941524" y="5844162"/>
            <a:ext cx="4446739" cy="415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The best we can get: DSP = 3, Cycles = 2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63854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1FAB9-AAF8-474C-9B4E-862C6384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2B48D-3957-484C-81E5-14D86E70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 3: Manual Code Transformation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BD342E-5A58-4F50-A92C-6EA4155AA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6"/>
            <a:ext cx="11486417" cy="185928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solidFill>
                  <a:schemeClr val="tx1"/>
                </a:solidFill>
              </a:rPr>
              <a:t>High level abstraction in HLS can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conceal optimization opportunities</a:t>
            </a:r>
          </a:p>
          <a:p>
            <a:pPr lvl="1"/>
            <a:r>
              <a:rPr kumimoji="1" lang="en-US" altLang="zh-CN" b="1" dirty="0">
                <a:solidFill>
                  <a:schemeClr val="tx1"/>
                </a:solidFill>
              </a:rPr>
              <a:t>Structured </a:t>
            </a:r>
            <a:r>
              <a:rPr kumimoji="1" lang="en-US" altLang="zh-CN" dirty="0">
                <a:solidFill>
                  <a:schemeClr val="tx1"/>
                </a:solidFill>
              </a:rPr>
              <a:t>HLS</a:t>
            </a:r>
            <a:r>
              <a:rPr kumimoji="1" lang="en-US" altLang="zh-CN" b="1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coding style hinders fine-grained optimization</a:t>
            </a:r>
          </a:p>
          <a:p>
            <a:pPr lvl="2"/>
            <a:r>
              <a:rPr kumimoji="1" lang="en-US" altLang="zh-CN" dirty="0">
                <a:solidFill>
                  <a:schemeClr val="tx1"/>
                </a:solidFill>
              </a:rPr>
              <a:t>Loops, function calls, etc.</a:t>
            </a:r>
          </a:p>
          <a:p>
            <a:pPr lvl="1"/>
            <a:r>
              <a:rPr kumimoji="1" lang="en-US" altLang="zh-CN" b="1" dirty="0">
                <a:solidFill>
                  <a:schemeClr val="tx1"/>
                </a:solidFill>
              </a:rPr>
              <a:t>Irregular</a:t>
            </a:r>
            <a:r>
              <a:rPr kumimoji="1" lang="en-US" altLang="zh-CN" dirty="0">
                <a:solidFill>
                  <a:schemeClr val="tx1"/>
                </a:solidFill>
              </a:rPr>
              <a:t> logic requires manual or complicated code transformations</a:t>
            </a:r>
            <a:endParaRPr kumimoji="1" lang="zh-CN" altLang="en-US" sz="16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40" name="正方形/長方形 187">
            <a:extLst>
              <a:ext uri="{FF2B5EF4-FFF2-40B4-BE49-F238E27FC236}">
                <a16:creationId xmlns:a16="http://schemas.microsoft.com/office/drawing/2014/main" id="{20788F80-B6C9-46C0-B767-AF6B78C000EF}"/>
              </a:ext>
            </a:extLst>
          </p:cNvPr>
          <p:cNvSpPr/>
          <p:nvPr/>
        </p:nvSpPr>
        <p:spPr>
          <a:xfrm>
            <a:off x="362681" y="2836368"/>
            <a:ext cx="3263603" cy="118526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for (int i =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; i &lt; 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8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; i++)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{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	sum += a[i] * b[i];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}</a:t>
            </a:r>
          </a:p>
        </p:txBody>
      </p:sp>
      <p:sp>
        <p:nvSpPr>
          <p:cNvPr id="142" name="Rectangle 411">
            <a:extLst>
              <a:ext uri="{FF2B5EF4-FFF2-40B4-BE49-F238E27FC236}">
                <a16:creationId xmlns:a16="http://schemas.microsoft.com/office/drawing/2014/main" id="{857A3224-149E-4BF0-8936-7D710F4A1C1C}"/>
              </a:ext>
            </a:extLst>
          </p:cNvPr>
          <p:cNvSpPr/>
          <p:nvPr/>
        </p:nvSpPr>
        <p:spPr>
          <a:xfrm>
            <a:off x="745957" y="4100956"/>
            <a:ext cx="2497049" cy="415187"/>
          </a:xfrm>
          <a:prstGeom prst="rect">
            <a:avLst/>
          </a:prstGeom>
          <a:solidFill>
            <a:schemeClr val="accent4"/>
          </a:solidFill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If DSP constraint is 3?</a:t>
            </a:r>
            <a:endParaRPr lang="en-US" sz="2000" b="1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1B0509-A0E5-4770-9EAF-694DF77FD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51812"/>
              </p:ext>
            </p:extLst>
          </p:nvPr>
        </p:nvGraphicFramePr>
        <p:xfrm>
          <a:off x="3951962" y="2836368"/>
          <a:ext cx="7877356" cy="28874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4344">
                  <a:extLst>
                    <a:ext uri="{9D8B030D-6E8A-4147-A177-3AD203B41FA5}">
                      <a16:colId xmlns:a16="http://schemas.microsoft.com/office/drawing/2014/main" val="2826948633"/>
                    </a:ext>
                  </a:extLst>
                </a:gridCol>
                <a:gridCol w="1145753">
                  <a:extLst>
                    <a:ext uri="{9D8B030D-6E8A-4147-A177-3AD203B41FA5}">
                      <a16:colId xmlns:a16="http://schemas.microsoft.com/office/drawing/2014/main" val="3693845022"/>
                    </a:ext>
                  </a:extLst>
                </a:gridCol>
                <a:gridCol w="1145753">
                  <a:extLst>
                    <a:ext uri="{9D8B030D-6E8A-4147-A177-3AD203B41FA5}">
                      <a16:colId xmlns:a16="http://schemas.microsoft.com/office/drawing/2014/main" val="1876710571"/>
                    </a:ext>
                  </a:extLst>
                </a:gridCol>
                <a:gridCol w="1145753">
                  <a:extLst>
                    <a:ext uri="{9D8B030D-6E8A-4147-A177-3AD203B41FA5}">
                      <a16:colId xmlns:a16="http://schemas.microsoft.com/office/drawing/2014/main" val="2730621649"/>
                    </a:ext>
                  </a:extLst>
                </a:gridCol>
                <a:gridCol w="1145753">
                  <a:extLst>
                    <a:ext uri="{9D8B030D-6E8A-4147-A177-3AD203B41FA5}">
                      <a16:colId xmlns:a16="http://schemas.microsoft.com/office/drawing/2014/main" val="82884909"/>
                    </a:ext>
                  </a:extLst>
                </a:gridCol>
              </a:tblGrid>
              <a:tr h="29576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HLS Method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Cycles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DSP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LUTs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CP (ns)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72987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orbel" panose="020B0503020204020204" pitchFamily="34" charset="0"/>
                        </a:rPr>
                        <a:t>Original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17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75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4.07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07870336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orbel" panose="020B0503020204020204" pitchFamily="34" charset="0"/>
                        </a:rPr>
                        <a:t>Unroll (factor=8, complete)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8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100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5.04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22843704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Corbel" panose="020B0503020204020204" pitchFamily="34" charset="0"/>
                        </a:rPr>
                        <a:t>Unroll (factor=4)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87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4.83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40730740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Corbel" panose="020B0503020204020204" pitchFamily="34" charset="0"/>
                        </a:rPr>
                        <a:t>Unroll (factor=3)</a:t>
                      </a:r>
                    </a:p>
                  </a:txBody>
                  <a:tcPr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rbel" panose="020B0503020204020204" pitchFamily="34" charset="0"/>
                        </a:rPr>
                        <a:t>8</a:t>
                      </a:r>
                    </a:p>
                  </a:txBody>
                  <a:tcPr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rbel" panose="020B0503020204020204" pitchFamily="34" charset="0"/>
                        </a:rPr>
                        <a:t>3</a:t>
                      </a:r>
                    </a:p>
                  </a:txBody>
                  <a:tcPr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109</a:t>
                      </a:r>
                    </a:p>
                  </a:txBody>
                  <a:tcPr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7.44</a:t>
                      </a:r>
                    </a:p>
                  </a:txBody>
                  <a:tcPr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059440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Corbel" panose="020B0503020204020204" pitchFamily="34" charset="0"/>
                        </a:rPr>
                        <a:t>Unroll + allocation (limit=3)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6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168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8.76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3914768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Corbel" panose="020B0503020204020204" pitchFamily="34" charset="0"/>
                        </a:rPr>
                        <a:t>Code Transformation (CT)</a:t>
                      </a: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rbel" panose="020B0503020204020204" pitchFamily="34" charset="0"/>
                        </a:rPr>
                        <a:t>8</a:t>
                      </a: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100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5.03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0852111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Corbel" panose="020B0503020204020204" pitchFamily="34" charset="0"/>
                        </a:rPr>
                        <a:t>CT + resource (5 </a:t>
                      </a:r>
                      <a:r>
                        <a:rPr lang="en-US" b="0" dirty="0" err="1">
                          <a:latin typeface="Corbel" panose="020B0503020204020204" pitchFamily="34" charset="0"/>
                        </a:rPr>
                        <a:t>Mul_LUT</a:t>
                      </a:r>
                      <a:r>
                        <a:rPr lang="en-US" b="0" dirty="0">
                          <a:latin typeface="Corbel" panose="020B0503020204020204" pitchFamily="34" charset="0"/>
                        </a:rPr>
                        <a:t>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1742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4.24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841094337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Corbel" panose="020B0503020204020204" pitchFamily="34" charset="0"/>
                        </a:rPr>
                        <a:t>CT + resource (4 </a:t>
                      </a:r>
                      <a:r>
                        <a:rPr lang="en-US" b="0" dirty="0" err="1">
                          <a:latin typeface="Corbel" panose="020B0503020204020204" pitchFamily="34" charset="0"/>
                        </a:rPr>
                        <a:t>Mul_LUT</a:t>
                      </a:r>
                      <a:r>
                        <a:rPr lang="en-US" b="0" dirty="0">
                          <a:latin typeface="Corbel" panose="020B0503020204020204" pitchFamily="34" charset="0"/>
                        </a:rPr>
                        <a:t>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1741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4.01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599708296"/>
                  </a:ext>
                </a:extLst>
              </a:tr>
              <a:tr h="27680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Corbel" panose="020B0503020204020204" pitchFamily="34" charset="0"/>
                        </a:rPr>
                        <a:t>CT + resource (3 </a:t>
                      </a:r>
                      <a:r>
                        <a:rPr lang="en-US" b="1" dirty="0" err="1">
                          <a:latin typeface="Corbel" panose="020B0503020204020204" pitchFamily="34" charset="0"/>
                        </a:rPr>
                        <a:t>Mul_LUT</a:t>
                      </a:r>
                      <a:r>
                        <a:rPr lang="en-US" b="1" dirty="0">
                          <a:latin typeface="Corbel" panose="020B0503020204020204" pitchFamily="34" charset="0"/>
                        </a:rPr>
                        <a:t>)</a:t>
                      </a:r>
                    </a:p>
                  </a:txBody>
                  <a:tcPr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rbel" panose="020B0503020204020204" pitchFamily="34" charset="0"/>
                        </a:rPr>
                        <a:t>3</a:t>
                      </a:r>
                    </a:p>
                  </a:txBody>
                  <a:tcPr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1461</a:t>
                      </a:r>
                    </a:p>
                  </a:txBody>
                  <a:tcPr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3.98</a:t>
                      </a:r>
                    </a:p>
                  </a:txBody>
                  <a:tcPr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783885"/>
                  </a:ext>
                </a:extLst>
              </a:tr>
            </a:tbl>
          </a:graphicData>
        </a:graphic>
      </p:graphicFrame>
      <p:sp>
        <p:nvSpPr>
          <p:cNvPr id="9" name="正方形/長方形 187">
            <a:extLst>
              <a:ext uri="{FF2B5EF4-FFF2-40B4-BE49-F238E27FC236}">
                <a16:creationId xmlns:a16="http://schemas.microsoft.com/office/drawing/2014/main" id="{C28A6405-12A8-4373-9FE4-54593FBF8146}"/>
              </a:ext>
            </a:extLst>
          </p:cNvPr>
          <p:cNvSpPr/>
          <p:nvPr/>
        </p:nvSpPr>
        <p:spPr>
          <a:xfrm>
            <a:off x="362681" y="4778680"/>
            <a:ext cx="3263603" cy="159080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int m1 = a[0] * b[0];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int m2 = a[1] * b[1];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…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int m8 = a[7] * b[7];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int m9 = m1 + m2;</a:t>
            </a:r>
          </a:p>
          <a:p>
            <a:pPr marL="57150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…</a:t>
            </a:r>
          </a:p>
        </p:txBody>
      </p:sp>
      <p:sp>
        <p:nvSpPr>
          <p:cNvPr id="10" name="Rectangle 411">
            <a:extLst>
              <a:ext uri="{FF2B5EF4-FFF2-40B4-BE49-F238E27FC236}">
                <a16:creationId xmlns:a16="http://schemas.microsoft.com/office/drawing/2014/main" id="{FD33AEDD-9F6E-4251-8C56-7E7195323CAD}"/>
              </a:ext>
            </a:extLst>
          </p:cNvPr>
          <p:cNvSpPr/>
          <p:nvPr/>
        </p:nvSpPr>
        <p:spPr>
          <a:xfrm>
            <a:off x="3941524" y="5844162"/>
            <a:ext cx="4446739" cy="415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The best we can get: DSP = 3, Cycles = 2</a:t>
            </a:r>
            <a:endParaRPr lang="en-US" sz="2000" b="1" dirty="0"/>
          </a:p>
        </p:txBody>
      </p:sp>
      <p:sp>
        <p:nvSpPr>
          <p:cNvPr id="11" name="Rectangle 411">
            <a:extLst>
              <a:ext uri="{FF2B5EF4-FFF2-40B4-BE49-F238E27FC236}">
                <a16:creationId xmlns:a16="http://schemas.microsoft.com/office/drawing/2014/main" id="{E857BA6B-0721-4EE0-B142-72DD19339A78}"/>
              </a:ext>
            </a:extLst>
          </p:cNvPr>
          <p:cNvSpPr/>
          <p:nvPr/>
        </p:nvSpPr>
        <p:spPr>
          <a:xfrm>
            <a:off x="9219887" y="5844161"/>
            <a:ext cx="2153745" cy="4151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DSP = 3, Cycles = 8</a:t>
            </a:r>
            <a:endParaRPr lang="en-US" sz="2000" b="1" dirty="0"/>
          </a:p>
        </p:txBody>
      </p:sp>
      <p:sp>
        <p:nvSpPr>
          <p:cNvPr id="12" name="Rectangle 411">
            <a:extLst>
              <a:ext uri="{FF2B5EF4-FFF2-40B4-BE49-F238E27FC236}">
                <a16:creationId xmlns:a16="http://schemas.microsoft.com/office/drawing/2014/main" id="{61735BC1-9DFF-4742-8DBE-8EE1540CA88A}"/>
              </a:ext>
            </a:extLst>
          </p:cNvPr>
          <p:cNvSpPr/>
          <p:nvPr/>
        </p:nvSpPr>
        <p:spPr>
          <a:xfrm>
            <a:off x="8627719" y="5844161"/>
            <a:ext cx="592168" cy="415187"/>
          </a:xfrm>
          <a:prstGeom prst="rect">
            <a:avLst/>
          </a:prstGeom>
          <a:noFill/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 err="1">
                <a:ea typeface="Cambria" panose="02040503050406030204" pitchFamily="18" charset="0"/>
                <a:cs typeface="Tahoma" panose="020B0604030504040204" pitchFamily="34" charset="0"/>
              </a:rPr>
              <a:t>v.s</a:t>
            </a: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22344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1FAB9-AAF8-474C-9B4E-862C6384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2B48D-3957-484C-81E5-14D86E70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 3: Manual Code Transformation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BD342E-5A58-4F50-A92C-6EA4155AA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6"/>
            <a:ext cx="11486417" cy="185928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solidFill>
                  <a:schemeClr val="tx1"/>
                </a:solidFill>
              </a:rPr>
              <a:t>High level abstraction in HLS can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conceal optimization opportunities</a:t>
            </a:r>
          </a:p>
          <a:p>
            <a:pPr lvl="1"/>
            <a:r>
              <a:rPr kumimoji="1" lang="en-US" altLang="zh-CN" b="1" dirty="0">
                <a:solidFill>
                  <a:schemeClr val="tx1"/>
                </a:solidFill>
              </a:rPr>
              <a:t>Structured </a:t>
            </a:r>
            <a:r>
              <a:rPr kumimoji="1" lang="en-US" altLang="zh-CN" dirty="0">
                <a:solidFill>
                  <a:schemeClr val="tx1"/>
                </a:solidFill>
              </a:rPr>
              <a:t>HLS</a:t>
            </a:r>
            <a:r>
              <a:rPr kumimoji="1" lang="en-US" altLang="zh-CN" b="1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coding style hinders fine-grained optimization</a:t>
            </a:r>
          </a:p>
          <a:p>
            <a:pPr lvl="2"/>
            <a:r>
              <a:rPr kumimoji="1" lang="en-US" altLang="zh-CN" dirty="0">
                <a:solidFill>
                  <a:schemeClr val="tx1"/>
                </a:solidFill>
              </a:rPr>
              <a:t>Loops, function calls, etc.</a:t>
            </a:r>
          </a:p>
          <a:p>
            <a:pPr lvl="1"/>
            <a:r>
              <a:rPr kumimoji="1" lang="en-US" altLang="zh-CN" b="1" dirty="0">
                <a:solidFill>
                  <a:schemeClr val="tx1"/>
                </a:solidFill>
              </a:rPr>
              <a:t>Irregular</a:t>
            </a:r>
            <a:r>
              <a:rPr kumimoji="1" lang="en-US" altLang="zh-CN" dirty="0">
                <a:solidFill>
                  <a:schemeClr val="tx1"/>
                </a:solidFill>
              </a:rPr>
              <a:t> logic requires manual or complicated code transformations</a:t>
            </a:r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40" name="正方形/長方形 187">
            <a:extLst>
              <a:ext uri="{FF2B5EF4-FFF2-40B4-BE49-F238E27FC236}">
                <a16:creationId xmlns:a16="http://schemas.microsoft.com/office/drawing/2014/main" id="{20788F80-B6C9-46C0-B767-AF6B78C000EF}"/>
              </a:ext>
            </a:extLst>
          </p:cNvPr>
          <p:cNvSpPr/>
          <p:nvPr/>
        </p:nvSpPr>
        <p:spPr>
          <a:xfrm>
            <a:off x="1343757" y="3270074"/>
            <a:ext cx="3771168" cy="148289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for (int i =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; i &lt;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8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; i++)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{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	sum += a[i] * b[i];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}</a:t>
            </a:r>
          </a:p>
        </p:txBody>
      </p:sp>
      <p:sp>
        <p:nvSpPr>
          <p:cNvPr id="142" name="Rectangle 411">
            <a:extLst>
              <a:ext uri="{FF2B5EF4-FFF2-40B4-BE49-F238E27FC236}">
                <a16:creationId xmlns:a16="http://schemas.microsoft.com/office/drawing/2014/main" id="{857A3224-149E-4BF0-8936-7D710F4A1C1C}"/>
              </a:ext>
            </a:extLst>
          </p:cNvPr>
          <p:cNvSpPr/>
          <p:nvPr/>
        </p:nvSpPr>
        <p:spPr>
          <a:xfrm>
            <a:off x="1779675" y="5018749"/>
            <a:ext cx="2497049" cy="415187"/>
          </a:xfrm>
          <a:prstGeom prst="rect">
            <a:avLst/>
          </a:prstGeom>
          <a:solidFill>
            <a:schemeClr val="accent4"/>
          </a:solidFill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If DSP constraint is 3?</a:t>
            </a:r>
            <a:endParaRPr lang="en-US" sz="2000" b="1" dirty="0"/>
          </a:p>
        </p:txBody>
      </p:sp>
      <p:sp>
        <p:nvSpPr>
          <p:cNvPr id="143" name="正方形/長方形 187">
            <a:extLst>
              <a:ext uri="{FF2B5EF4-FFF2-40B4-BE49-F238E27FC236}">
                <a16:creationId xmlns:a16="http://schemas.microsoft.com/office/drawing/2014/main" id="{813E6557-0392-4BD3-AF47-866929AF3E09}"/>
              </a:ext>
            </a:extLst>
          </p:cNvPr>
          <p:cNvSpPr/>
          <p:nvPr/>
        </p:nvSpPr>
        <p:spPr>
          <a:xfrm>
            <a:off x="6249131" y="3270074"/>
            <a:ext cx="4719494" cy="14829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for (int i =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; i &lt;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17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; i++) {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	for (int j =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; j &lt;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23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; j+=2) {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		sum += a[i] * b[j];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	}</a:t>
            </a:r>
          </a:p>
          <a:p>
            <a:pPr marL="57150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}</a:t>
            </a:r>
          </a:p>
        </p:txBody>
      </p:sp>
      <p:sp>
        <p:nvSpPr>
          <p:cNvPr id="148" name="Rectangle 411">
            <a:extLst>
              <a:ext uri="{FF2B5EF4-FFF2-40B4-BE49-F238E27FC236}">
                <a16:creationId xmlns:a16="http://schemas.microsoft.com/office/drawing/2014/main" id="{2C8C89F6-BBA1-4B7A-81BD-A77BC4267771}"/>
              </a:ext>
            </a:extLst>
          </p:cNvPr>
          <p:cNvSpPr/>
          <p:nvPr/>
        </p:nvSpPr>
        <p:spPr>
          <a:xfrm>
            <a:off x="7222539" y="5018749"/>
            <a:ext cx="2636685" cy="415187"/>
          </a:xfrm>
          <a:prstGeom prst="rect">
            <a:avLst/>
          </a:prstGeom>
          <a:solidFill>
            <a:schemeClr val="accent4"/>
          </a:solidFill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ea typeface="Cambria" panose="02040503050406030204" pitchFamily="18" charset="0"/>
                <a:cs typeface="Tahoma" panose="020B0604030504040204" pitchFamily="34" charset="0"/>
              </a:rPr>
              <a:t>If DSP constraint is 13?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87725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1FAB9-AAF8-474C-9B4E-862C6384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2B48D-3957-484C-81E5-14D86E70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 3: Manual Code Transformation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BD342E-5A58-4F50-A92C-6EA4155AA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5"/>
            <a:ext cx="11486417" cy="291928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solidFill>
                  <a:schemeClr val="tx1"/>
                </a:solidFill>
              </a:rPr>
              <a:t>High level abstraction in HLS can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conceal optimization opportunities</a:t>
            </a:r>
          </a:p>
          <a:p>
            <a:pPr lvl="1"/>
            <a:r>
              <a:rPr kumimoji="1" lang="en-US" altLang="zh-CN" b="1" dirty="0">
                <a:solidFill>
                  <a:schemeClr val="tx1"/>
                </a:solidFill>
              </a:rPr>
              <a:t>Structured </a:t>
            </a:r>
            <a:r>
              <a:rPr kumimoji="1" lang="en-US" altLang="zh-CN" dirty="0">
                <a:solidFill>
                  <a:schemeClr val="tx1"/>
                </a:solidFill>
              </a:rPr>
              <a:t>HLS</a:t>
            </a:r>
            <a:r>
              <a:rPr kumimoji="1" lang="en-US" altLang="zh-CN" b="1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coding style hinders fine-grained optimization</a:t>
            </a:r>
          </a:p>
          <a:p>
            <a:pPr lvl="2"/>
            <a:r>
              <a:rPr kumimoji="1" lang="en-US" altLang="zh-CN" dirty="0">
                <a:solidFill>
                  <a:schemeClr val="tx1"/>
                </a:solidFill>
              </a:rPr>
              <a:t>Loops, function calls, etc.</a:t>
            </a:r>
          </a:p>
          <a:p>
            <a:pPr lvl="1"/>
            <a:r>
              <a:rPr kumimoji="1" lang="en-US" altLang="zh-CN" b="1" dirty="0">
                <a:solidFill>
                  <a:schemeClr val="tx1"/>
                </a:solidFill>
              </a:rPr>
              <a:t>Irregular</a:t>
            </a:r>
            <a:r>
              <a:rPr kumimoji="1" lang="en-US" altLang="zh-CN" dirty="0">
                <a:solidFill>
                  <a:schemeClr val="tx1"/>
                </a:solidFill>
              </a:rPr>
              <a:t> logic requires manual or complicated code transformations</a:t>
            </a:r>
          </a:p>
          <a:p>
            <a:pPr lvl="1"/>
            <a:endParaRPr kumimoji="1" lang="en-US" altLang="zh-CN" sz="1600" dirty="0"/>
          </a:p>
          <a:p>
            <a:r>
              <a:rPr kumimoji="1" lang="en-US" altLang="zh-CN" dirty="0">
                <a:solidFill>
                  <a:schemeClr val="accent4">
                    <a:lumMod val="75000"/>
                  </a:schemeClr>
                </a:solidFill>
              </a:rPr>
              <a:t>Motivation</a:t>
            </a:r>
            <a:r>
              <a:rPr kumimoji="1" lang="en-US" altLang="zh-CN" dirty="0">
                <a:solidFill>
                  <a:schemeClr val="tx1"/>
                </a:solidFill>
              </a:rPr>
              <a:t>: </a:t>
            </a:r>
            <a:r>
              <a:rPr lang="en-US" altLang="zh-CN" dirty="0">
                <a:solidFill>
                  <a:schemeClr val="tx1"/>
                </a:solidFill>
              </a:rPr>
              <a:t>Need better performance and more flexible optimization choices </a:t>
            </a:r>
          </a:p>
          <a:p>
            <a:endParaRPr lang="en-US" altLang="zh-CN" dirty="0"/>
          </a:p>
          <a:p>
            <a:r>
              <a:rPr kumimoji="1" lang="en-US" altLang="zh-CN" b="1" dirty="0">
                <a:solidFill>
                  <a:schemeClr val="accent4">
                    <a:lumMod val="75000"/>
                  </a:schemeClr>
                </a:solidFill>
                <a:sym typeface="Wingdings" pitchFamily="2" charset="2"/>
              </a:rPr>
              <a:t>Solution</a:t>
            </a:r>
            <a:r>
              <a:rPr kumimoji="1" lang="en-US" altLang="zh-CN" b="1" dirty="0">
                <a:sym typeface="Wingdings" pitchFamily="2" charset="2"/>
              </a:rPr>
              <a:t>: Code transformation</a:t>
            </a:r>
          </a:p>
          <a:p>
            <a:endParaRPr lang="en-US" altLang="zh-CN" sz="2000" dirty="0"/>
          </a:p>
          <a:p>
            <a:endParaRPr kumimoji="1" lang="zh-CN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05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FDB0F6-939E-4FE1-96FD-8C81FC04B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6"/>
            <a:ext cx="11734422" cy="49501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Background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 Neural Network (GNN)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Reinforcement Learning (RL)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High Level Synthesis (HLS)</a:t>
            </a:r>
          </a:p>
          <a:p>
            <a:pPr>
              <a:lnSpc>
                <a:spcPct val="150000"/>
              </a:lnSpc>
            </a:pPr>
            <a:r>
              <a:rPr lang="en-US" dirty="0"/>
              <a:t>HLS: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Program-to-Circuit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IRONMAN: </a:t>
            </a:r>
            <a:r>
              <a:rPr kumimoji="1"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GNN</a:t>
            </a:r>
            <a:r>
              <a:rPr kumimoji="1" lang="en-US" altLang="zh-CN" sz="2000" dirty="0"/>
              <a:t>-assisted design space exploration in high-level synthesis via </a:t>
            </a:r>
            <a:r>
              <a:rPr kumimoji="1" lang="en-US" altLang="zh-CN" sz="2000" dirty="0">
                <a:solidFill>
                  <a:schemeClr val="accent4">
                    <a:lumMod val="75000"/>
                  </a:schemeClr>
                </a:solidFill>
              </a:rPr>
              <a:t>reinforcement learning</a:t>
            </a:r>
          </a:p>
          <a:p>
            <a:pPr lvl="2"/>
            <a:r>
              <a:rPr lang="en-US" i="1" dirty="0"/>
              <a:t>Nan Wu, Yuan </a:t>
            </a:r>
            <a:r>
              <a:rPr lang="en-US" i="1" dirty="0" err="1"/>
              <a:t>Xie</a:t>
            </a:r>
            <a:r>
              <a:rPr lang="en-US" i="1" dirty="0"/>
              <a:t>, and Cong Hao, GLSVLSI, 2021</a:t>
            </a:r>
          </a:p>
          <a:p>
            <a:pPr lvl="1"/>
            <a:r>
              <a:rPr kumimoji="1" lang="en-US" b="1" dirty="0">
                <a:solidFill>
                  <a:schemeClr val="bg1">
                    <a:lumMod val="85000"/>
                  </a:schemeClr>
                </a:solidFill>
              </a:rPr>
              <a:t>Program-to-Circuit:</a:t>
            </a:r>
            <a:r>
              <a:rPr kumimoji="1" lang="en-US" dirty="0">
                <a:solidFill>
                  <a:schemeClr val="bg1">
                    <a:lumMod val="85000"/>
                  </a:schemeClr>
                </a:solidFill>
              </a:rPr>
              <a:t> Exploiting GNNs for Program Representation and Circuit Translation</a:t>
            </a:r>
          </a:p>
          <a:p>
            <a:pPr lvl="2"/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Nan Wu, </a:t>
            </a:r>
            <a:r>
              <a:rPr lang="en-US" sz="1600" i="1" dirty="0" err="1">
                <a:solidFill>
                  <a:schemeClr val="bg1">
                    <a:lumMod val="85000"/>
                  </a:schemeClr>
                </a:solidFill>
              </a:rPr>
              <a:t>Huake</a:t>
            </a:r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 He, Yuan </a:t>
            </a:r>
            <a:r>
              <a:rPr lang="en-US" sz="1600" i="1" dirty="0" err="1">
                <a:solidFill>
                  <a:schemeClr val="bg1">
                    <a:lumMod val="85000"/>
                  </a:schemeClr>
                </a:solidFill>
              </a:rPr>
              <a:t>Xie</a:t>
            </a:r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, Pan Li, Cong Hao,</a:t>
            </a:r>
            <a:r>
              <a:rPr lang="zh-CN" altLang="en-US" sz="1600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600" i="1" dirty="0" err="1">
                <a:solidFill>
                  <a:schemeClr val="bg1">
                    <a:lumMod val="85000"/>
                  </a:schemeClr>
                </a:solidFill>
              </a:rPr>
              <a:t>arXiv</a:t>
            </a:r>
            <a:r>
              <a:rPr lang="en-US" altLang="zh-CN" sz="1600" i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zh-CN" altLang="en-US" sz="1600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bg1">
                    <a:lumMod val="85000"/>
                  </a:schemeClr>
                </a:solidFill>
              </a:rPr>
              <a:t>2021</a:t>
            </a:r>
            <a:endParaRPr lang="en-US" sz="1600" i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And beyond: Program-to-X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Call for future research interests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A070D-1EBF-4F23-9487-B4733D15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9B7415-E4AC-4FFA-9EC8-843C6215A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371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C3603-83AD-420C-987F-B237B12B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E13884-316E-43B9-AC86-84641B3C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IronMan</a:t>
            </a:r>
            <a:r>
              <a:rPr lang="en-US" dirty="0"/>
              <a:t>: GNN + RL for HLS Predict &amp; DSE</a:t>
            </a:r>
          </a:p>
        </p:txBody>
      </p:sp>
      <p:pic>
        <p:nvPicPr>
          <p:cNvPr id="12" name="图片 10" descr="图形用户界面, 网站, 日程表&#10;&#10;描述已自动生成">
            <a:extLst>
              <a:ext uri="{FF2B5EF4-FFF2-40B4-BE49-F238E27FC236}">
                <a16:creationId xmlns:a16="http://schemas.microsoft.com/office/drawing/2014/main" id="{B9EC809C-E543-4DA9-8B31-718300D1F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20"/>
          <a:stretch/>
        </p:blipFill>
        <p:spPr>
          <a:xfrm>
            <a:off x="2263875" y="3171585"/>
            <a:ext cx="7566060" cy="1899067"/>
          </a:xfrm>
          <a:prstGeom prst="rect">
            <a:avLst/>
          </a:prstGeom>
        </p:spPr>
      </p:pic>
      <p:sp>
        <p:nvSpPr>
          <p:cNvPr id="14" name="矩形 14">
            <a:extLst>
              <a:ext uri="{FF2B5EF4-FFF2-40B4-BE49-F238E27FC236}">
                <a16:creationId xmlns:a16="http://schemas.microsoft.com/office/drawing/2014/main" id="{9766590A-B130-49BA-B6BC-52A9C2B21A0C}"/>
              </a:ext>
            </a:extLst>
          </p:cNvPr>
          <p:cNvSpPr/>
          <p:nvPr/>
        </p:nvSpPr>
        <p:spPr>
          <a:xfrm>
            <a:off x="1488176" y="1409333"/>
            <a:ext cx="9215648" cy="883086"/>
          </a:xfrm>
          <a:prstGeom prst="rect">
            <a:avLst/>
          </a:prstGeom>
          <a:solidFill>
            <a:schemeClr val="accent4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err="1">
                <a:solidFill>
                  <a:schemeClr val="tx1"/>
                </a:solidFill>
                <a:latin typeface="Corbel" panose="020B0503020204020204" pitchFamily="34" charset="0"/>
                <a:sym typeface="Wingdings" pitchFamily="2" charset="2"/>
              </a:rPr>
              <a:t>IronMan</a:t>
            </a:r>
            <a:r>
              <a:rPr kumimoji="1" lang="zh-CN" altLang="en-US" sz="2400" b="1" dirty="0">
                <a:solidFill>
                  <a:schemeClr val="tx1"/>
                </a:solidFill>
                <a:latin typeface="Corbel" panose="020B0503020204020204" pitchFamily="34" charset="0"/>
                <a:sym typeface="Wingdings" pitchFamily="2" charset="2"/>
              </a:rPr>
              <a:t>： </a:t>
            </a:r>
            <a:r>
              <a:rPr kumimoji="1" lang="en-US" altLang="zh-CN" sz="2400" dirty="0">
                <a:solidFill>
                  <a:schemeClr val="tx1"/>
                </a:solidFill>
                <a:latin typeface="Corbel" panose="020B0503020204020204" pitchFamily="34" charset="0"/>
                <a:sym typeface="Wingdings" pitchFamily="2" charset="2"/>
              </a:rPr>
              <a:t>An end-to-end framework integrating CT, GPP, and RLMD targeting HLS (</a:t>
            </a:r>
            <a:r>
              <a:rPr kumimoji="1" lang="en-US" altLang="zh-CN" sz="2400" b="1" dirty="0">
                <a:solidFill>
                  <a:schemeClr val="tx1"/>
                </a:solidFill>
                <a:latin typeface="Corbel" panose="020B0503020204020204" pitchFamily="34" charset="0"/>
                <a:sym typeface="Wingdings" pitchFamily="2" charset="2"/>
              </a:rPr>
              <a:t>Program-to-Circuit</a:t>
            </a:r>
            <a:r>
              <a:rPr kumimoji="1" lang="en-US" altLang="zh-CN" sz="2400" dirty="0">
                <a:solidFill>
                  <a:schemeClr val="tx1"/>
                </a:solidFill>
                <a:latin typeface="Corbel" panose="020B0503020204020204" pitchFamily="34" charset="0"/>
                <a:sym typeface="Wingdings" pitchFamily="2" charset="2"/>
              </a:rPr>
              <a:t>)</a:t>
            </a:r>
            <a:endParaRPr kumimoji="1" lang="en-US" altLang="zh-CN" sz="24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FCD38B-6CB1-4059-8DC0-C626C05524D7}"/>
              </a:ext>
            </a:extLst>
          </p:cNvPr>
          <p:cNvSpPr txBox="1"/>
          <p:nvPr/>
        </p:nvSpPr>
        <p:spPr>
          <a:xfrm>
            <a:off x="6464175" y="2292419"/>
            <a:ext cx="4731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Wu, Nan, Yuan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Xie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, and Cong Hao. 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GLSVLSI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8832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FDB0F6-939E-4FE1-96FD-8C81FC04B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6"/>
            <a:ext cx="11734422" cy="49501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Background</a:t>
            </a:r>
          </a:p>
          <a:p>
            <a:pPr lvl="1"/>
            <a:r>
              <a:rPr lang="en-US" dirty="0"/>
              <a:t>Graph Neural Network (GNN)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Reinforcement Learning (RL)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High Level Synthesis (HLS)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HLS: Program-to-Circuit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IRONMAN: </a:t>
            </a:r>
            <a:r>
              <a:rPr kumimoji="1" lang="en-US" altLang="zh-CN" sz="2000" b="1" dirty="0">
                <a:solidFill>
                  <a:schemeClr val="bg1">
                    <a:lumMod val="85000"/>
                  </a:schemeClr>
                </a:solidFill>
              </a:rPr>
              <a:t>GNN</a:t>
            </a:r>
            <a:r>
              <a:rPr kumimoji="1" lang="en-US" altLang="zh-CN" sz="2000" dirty="0">
                <a:solidFill>
                  <a:schemeClr val="bg1">
                    <a:lumMod val="85000"/>
                  </a:schemeClr>
                </a:solidFill>
              </a:rPr>
              <a:t>-assisted design space exploration in high-level synthesis via reinforcement learning</a:t>
            </a:r>
          </a:p>
          <a:p>
            <a:pPr lvl="2"/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Nan Wu, Yuan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Xie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, and Cong Hao, GLSVLSI, 2021</a:t>
            </a:r>
          </a:p>
          <a:p>
            <a:pPr lvl="1"/>
            <a:r>
              <a:rPr kumimoji="1" lang="en-US" b="1" dirty="0">
                <a:solidFill>
                  <a:schemeClr val="bg1">
                    <a:lumMod val="85000"/>
                  </a:schemeClr>
                </a:solidFill>
              </a:rPr>
              <a:t>Program-to-Circuit:</a:t>
            </a:r>
            <a:r>
              <a:rPr kumimoji="1" lang="en-US" dirty="0">
                <a:solidFill>
                  <a:schemeClr val="bg1">
                    <a:lumMod val="85000"/>
                  </a:schemeClr>
                </a:solidFill>
              </a:rPr>
              <a:t> Exploiting GNNs for Program Representation and Circuit Translation</a:t>
            </a:r>
          </a:p>
          <a:p>
            <a:pPr lvl="2"/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Nan Wu, </a:t>
            </a:r>
            <a:r>
              <a:rPr lang="en-US" sz="1600" i="1" dirty="0" err="1">
                <a:solidFill>
                  <a:schemeClr val="bg1">
                    <a:lumMod val="85000"/>
                  </a:schemeClr>
                </a:solidFill>
              </a:rPr>
              <a:t>Huake</a:t>
            </a:r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 He, Yuan </a:t>
            </a:r>
            <a:r>
              <a:rPr lang="en-US" sz="1600" i="1" dirty="0" err="1">
                <a:solidFill>
                  <a:schemeClr val="bg1">
                    <a:lumMod val="85000"/>
                  </a:schemeClr>
                </a:solidFill>
              </a:rPr>
              <a:t>Xie</a:t>
            </a:r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, Pan Li, Cong Hao,</a:t>
            </a:r>
            <a:r>
              <a:rPr lang="zh-CN" altLang="en-US" sz="1600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600" i="1" dirty="0" err="1">
                <a:solidFill>
                  <a:schemeClr val="bg1">
                    <a:lumMod val="85000"/>
                  </a:schemeClr>
                </a:solidFill>
              </a:rPr>
              <a:t>arXiv</a:t>
            </a:r>
            <a:r>
              <a:rPr lang="en-US" altLang="zh-CN" sz="1600" i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zh-CN" altLang="en-US" sz="1600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bg1">
                    <a:lumMod val="85000"/>
                  </a:schemeClr>
                </a:solidFill>
              </a:rPr>
              <a:t>2021</a:t>
            </a:r>
            <a:endParaRPr lang="en-US" sz="1600" i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And beyond: Program-to-X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Call for future research interests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A070D-1EBF-4F23-9487-B4733D15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9B7415-E4AC-4FFA-9EC8-843C6215A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80642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C3603-83AD-420C-987F-B237B12B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E13884-316E-43B9-AC86-84641B3C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IronMan</a:t>
            </a:r>
            <a:r>
              <a:rPr lang="en-US" dirty="0"/>
              <a:t>: GNN + RL for HLS Predict &amp; DSE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E3FA7D1-442E-4DCF-8C7A-CD9F626AAF59}"/>
              </a:ext>
            </a:extLst>
          </p:cNvPr>
          <p:cNvSpPr/>
          <p:nvPr/>
        </p:nvSpPr>
        <p:spPr>
          <a:xfrm rot="16200000">
            <a:off x="5922062" y="2743603"/>
            <a:ext cx="546970" cy="365760"/>
          </a:xfrm>
          <a:prstGeom prst="rightArrow">
            <a:avLst/>
          </a:prstGeom>
          <a:solidFill>
            <a:srgbClr val="7B9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26691316-9860-4322-9591-5FE117D6CEB8}"/>
              </a:ext>
            </a:extLst>
          </p:cNvPr>
          <p:cNvSpPr/>
          <p:nvPr/>
        </p:nvSpPr>
        <p:spPr>
          <a:xfrm>
            <a:off x="2588278" y="1616909"/>
            <a:ext cx="5084722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u="sng" dirty="0">
                <a:latin typeface="Corbel" panose="020B0503020204020204" pitchFamily="34" charset="0"/>
              </a:rPr>
              <a:t>Code Transformer (CT) </a:t>
            </a:r>
            <a:r>
              <a:rPr lang="zh-CN" altLang="en-US" sz="2000" b="1" u="sng" dirty="0">
                <a:latin typeface="Corbel" panose="020B0503020204020204" pitchFamily="34" charset="0"/>
              </a:rPr>
              <a:t>→ </a:t>
            </a:r>
            <a:r>
              <a:rPr lang="en-US" altLang="zh-CN" sz="2000" b="1" u="sng" dirty="0">
                <a:latin typeface="Corbel" panose="020B0503020204020204" pitchFamily="34" charset="0"/>
              </a:rPr>
              <a:t>Challenge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orbel" panose="020B0503020204020204" pitchFamily="34" charset="0"/>
              </a:rPr>
              <a:t>Manual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orbel" panose="020B0503020204020204" pitchFamily="34" charset="0"/>
              </a:rPr>
              <a:t>Expose more optimization opportunities</a:t>
            </a:r>
            <a:endParaRPr lang="en" altLang="zh-CN" dirty="0">
              <a:latin typeface="Corbel" panose="020B0503020204020204" pitchFamily="34" charset="0"/>
            </a:endParaRPr>
          </a:p>
        </p:txBody>
      </p:sp>
      <p:pic>
        <p:nvPicPr>
          <p:cNvPr id="12" name="图片 10" descr="图形用户界面, 网站, 日程表&#10;&#10;描述已自动生成">
            <a:extLst>
              <a:ext uri="{FF2B5EF4-FFF2-40B4-BE49-F238E27FC236}">
                <a16:creationId xmlns:a16="http://schemas.microsoft.com/office/drawing/2014/main" id="{B9EC809C-E543-4DA9-8B31-718300D1F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20"/>
          <a:stretch/>
        </p:blipFill>
        <p:spPr>
          <a:xfrm>
            <a:off x="2263875" y="3171585"/>
            <a:ext cx="7566060" cy="18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3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C3603-83AD-420C-987F-B237B12B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E13884-316E-43B9-AC86-84641B3C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IronMan</a:t>
            </a:r>
            <a:r>
              <a:rPr lang="en-US" dirty="0"/>
              <a:t>: GNN + RL for HLS Predict &amp; DSE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ED546DD-ABC7-4E10-AFBC-5423B7A6C92C}"/>
              </a:ext>
            </a:extLst>
          </p:cNvPr>
          <p:cNvSpPr/>
          <p:nvPr/>
        </p:nvSpPr>
        <p:spPr>
          <a:xfrm>
            <a:off x="2435382" y="5295065"/>
            <a:ext cx="3817194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u="sng" dirty="0">
                <a:latin typeface="Corbel" panose="020B0503020204020204" pitchFamily="34" charset="0"/>
              </a:rPr>
              <a:t>GPP</a:t>
            </a:r>
            <a:r>
              <a:rPr lang="zh-CN" altLang="en-US" sz="2000" b="1" u="sng" dirty="0">
                <a:latin typeface="Corbel" panose="020B0503020204020204" pitchFamily="34" charset="0"/>
              </a:rPr>
              <a:t>→</a:t>
            </a:r>
            <a:r>
              <a:rPr lang="en-US" altLang="zh-CN" sz="2000" b="1" u="sng" dirty="0">
                <a:latin typeface="Corbel" panose="020B0503020204020204" pitchFamily="34" charset="0"/>
              </a:rPr>
              <a:t>Challenge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orbel" panose="020B0503020204020204" pitchFamily="34" charset="0"/>
              </a:rPr>
              <a:t>Hard-to-predict RTL Quality</a:t>
            </a:r>
            <a:endParaRPr lang="en" altLang="zh-CN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Corbel" panose="020B0503020204020204" pitchFamily="34" charset="0"/>
              </a:rPr>
              <a:t>Impl. quality prediction</a:t>
            </a:r>
            <a:endParaRPr lang="en-US" altLang="zh-CN" dirty="0">
              <a:latin typeface="Corbel" panose="020B0503020204020204" pitchFamily="34" charset="0"/>
            </a:endParaRPr>
          </a:p>
        </p:txBody>
      </p:sp>
      <p:pic>
        <p:nvPicPr>
          <p:cNvPr id="12" name="图片 10" descr="图形用户界面, 网站, 日程表&#10;&#10;描述已自动生成">
            <a:extLst>
              <a:ext uri="{FF2B5EF4-FFF2-40B4-BE49-F238E27FC236}">
                <a16:creationId xmlns:a16="http://schemas.microsoft.com/office/drawing/2014/main" id="{B9EC809C-E543-4DA9-8B31-718300D1F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20"/>
          <a:stretch/>
        </p:blipFill>
        <p:spPr>
          <a:xfrm>
            <a:off x="2263875" y="3171585"/>
            <a:ext cx="7566060" cy="18990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8A860D0-72B5-4C92-9D7D-93BB9FF01058}"/>
              </a:ext>
            </a:extLst>
          </p:cNvPr>
          <p:cNvSpPr/>
          <p:nvPr/>
        </p:nvSpPr>
        <p:spPr>
          <a:xfrm rot="16200000" flipH="1">
            <a:off x="3688954" y="4965073"/>
            <a:ext cx="294224" cy="365760"/>
          </a:xfrm>
          <a:prstGeom prst="rightArrow">
            <a:avLst/>
          </a:prstGeom>
          <a:solidFill>
            <a:srgbClr val="C66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DE3F115-276F-45AB-AA52-0314D0D543F8}"/>
              </a:ext>
            </a:extLst>
          </p:cNvPr>
          <p:cNvSpPr/>
          <p:nvPr/>
        </p:nvSpPr>
        <p:spPr>
          <a:xfrm rot="16200000">
            <a:off x="5922062" y="2743603"/>
            <a:ext cx="546970" cy="365760"/>
          </a:xfrm>
          <a:prstGeom prst="rightArrow">
            <a:avLst/>
          </a:prstGeom>
          <a:solidFill>
            <a:srgbClr val="7B9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43153D2D-1FD0-40C5-B537-0DC0EDFD1D16}"/>
              </a:ext>
            </a:extLst>
          </p:cNvPr>
          <p:cNvSpPr/>
          <p:nvPr/>
        </p:nvSpPr>
        <p:spPr>
          <a:xfrm>
            <a:off x="2588278" y="1616909"/>
            <a:ext cx="5084722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u="sng" dirty="0">
                <a:latin typeface="Corbel" panose="020B0503020204020204" pitchFamily="34" charset="0"/>
              </a:rPr>
              <a:t>Code Transformer (CT) </a:t>
            </a:r>
            <a:r>
              <a:rPr lang="zh-CN" altLang="en-US" sz="2000" b="1" u="sng" dirty="0">
                <a:latin typeface="Corbel" panose="020B0503020204020204" pitchFamily="34" charset="0"/>
              </a:rPr>
              <a:t>→ </a:t>
            </a:r>
            <a:r>
              <a:rPr lang="en-US" altLang="zh-CN" sz="2000" b="1" u="sng" dirty="0">
                <a:latin typeface="Corbel" panose="020B0503020204020204" pitchFamily="34" charset="0"/>
              </a:rPr>
              <a:t>Challenge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orbel" panose="020B0503020204020204" pitchFamily="34" charset="0"/>
              </a:rPr>
              <a:t>Manual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orbel" panose="020B0503020204020204" pitchFamily="34" charset="0"/>
              </a:rPr>
              <a:t>Expose more optimization opportunities</a:t>
            </a:r>
            <a:endParaRPr lang="en" altLang="zh-CN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90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C3603-83AD-420C-987F-B237B12B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E13884-316E-43B9-AC86-84641B3C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IronMan</a:t>
            </a:r>
            <a:r>
              <a:rPr lang="en-US" dirty="0"/>
              <a:t>: GNN + RL for HLS Predict &amp; DSE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ED546DD-ABC7-4E10-AFBC-5423B7A6C92C}"/>
              </a:ext>
            </a:extLst>
          </p:cNvPr>
          <p:cNvSpPr/>
          <p:nvPr/>
        </p:nvSpPr>
        <p:spPr>
          <a:xfrm>
            <a:off x="2435382" y="5295065"/>
            <a:ext cx="3817194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u="sng" dirty="0">
                <a:latin typeface="Corbel" panose="020B0503020204020204" pitchFamily="34" charset="0"/>
              </a:rPr>
              <a:t>GPP</a:t>
            </a:r>
            <a:r>
              <a:rPr lang="zh-CN" altLang="en-US" sz="2000" b="1" u="sng" dirty="0">
                <a:latin typeface="Corbel" panose="020B0503020204020204" pitchFamily="34" charset="0"/>
              </a:rPr>
              <a:t>→</a:t>
            </a:r>
            <a:r>
              <a:rPr lang="en-US" altLang="zh-CN" sz="2000" b="1" u="sng" dirty="0">
                <a:latin typeface="Corbel" panose="020B0503020204020204" pitchFamily="34" charset="0"/>
              </a:rPr>
              <a:t>Challenge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orbel" panose="020B0503020204020204" pitchFamily="34" charset="0"/>
              </a:rPr>
              <a:t>Hard-to-predict RTL Quality</a:t>
            </a:r>
            <a:endParaRPr lang="en" altLang="zh-CN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Corbel" panose="020B0503020204020204" pitchFamily="34" charset="0"/>
              </a:rPr>
              <a:t>Impl. quality prediction</a:t>
            </a:r>
            <a:endParaRPr lang="en-US" altLang="zh-CN" dirty="0">
              <a:latin typeface="Corbel" panose="020B0503020204020204" pitchFamily="34" charset="0"/>
            </a:endParaRPr>
          </a:p>
        </p:txBody>
      </p:sp>
      <p:sp>
        <p:nvSpPr>
          <p:cNvPr id="8" name="矩形 5">
            <a:extLst>
              <a:ext uri="{FF2B5EF4-FFF2-40B4-BE49-F238E27FC236}">
                <a16:creationId xmlns:a16="http://schemas.microsoft.com/office/drawing/2014/main" id="{5E41426A-3057-4858-8734-489A179F0D79}"/>
              </a:ext>
            </a:extLst>
          </p:cNvPr>
          <p:cNvSpPr/>
          <p:nvPr/>
        </p:nvSpPr>
        <p:spPr>
          <a:xfrm>
            <a:off x="6984106" y="5336648"/>
            <a:ext cx="3255922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u="sng" dirty="0">
                <a:latin typeface="Corbel" panose="020B0503020204020204" pitchFamily="34" charset="0"/>
              </a:rPr>
              <a:t>RLMD </a:t>
            </a:r>
            <a:r>
              <a:rPr lang="zh-CN" altLang="en-US" sz="2000" b="1" u="sng" dirty="0">
                <a:latin typeface="Corbel" panose="020B0503020204020204" pitchFamily="34" charset="0"/>
              </a:rPr>
              <a:t>→ </a:t>
            </a:r>
            <a:r>
              <a:rPr lang="en-US" altLang="zh-CN" sz="2000" b="1" u="sng" dirty="0">
                <a:latin typeface="Corbel" panose="020B0503020204020204" pitchFamily="34" charset="0"/>
              </a:rPr>
              <a:t>Challenge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orbel" panose="020B0503020204020204" pitchFamily="34" charset="0"/>
              </a:rPr>
              <a:t>Multi-objective Trade-offs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orbel" panose="020B0503020204020204" pitchFamily="34" charset="0"/>
              </a:rPr>
              <a:t>Automated DSE</a:t>
            </a:r>
            <a:endParaRPr lang="en" altLang="zh-CN" dirty="0">
              <a:latin typeface="Corbel" panose="020B0503020204020204" pitchFamily="34" charset="0"/>
            </a:endParaRPr>
          </a:p>
        </p:txBody>
      </p:sp>
      <p:pic>
        <p:nvPicPr>
          <p:cNvPr id="12" name="图片 10" descr="图形用户界面, 网站, 日程表&#10;&#10;描述已自动生成">
            <a:extLst>
              <a:ext uri="{FF2B5EF4-FFF2-40B4-BE49-F238E27FC236}">
                <a16:creationId xmlns:a16="http://schemas.microsoft.com/office/drawing/2014/main" id="{B9EC809C-E543-4DA9-8B31-718300D1F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20"/>
          <a:stretch/>
        </p:blipFill>
        <p:spPr>
          <a:xfrm>
            <a:off x="2263875" y="3171585"/>
            <a:ext cx="7566060" cy="18990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8A860D0-72B5-4C92-9D7D-93BB9FF01058}"/>
              </a:ext>
            </a:extLst>
          </p:cNvPr>
          <p:cNvSpPr/>
          <p:nvPr/>
        </p:nvSpPr>
        <p:spPr>
          <a:xfrm rot="16200000" flipH="1">
            <a:off x="3688954" y="4965073"/>
            <a:ext cx="294224" cy="365760"/>
          </a:xfrm>
          <a:prstGeom prst="rightArrow">
            <a:avLst/>
          </a:prstGeom>
          <a:solidFill>
            <a:srgbClr val="C66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C32B551-C9A0-4761-BF20-94F388D5D98D}"/>
              </a:ext>
            </a:extLst>
          </p:cNvPr>
          <p:cNvSpPr/>
          <p:nvPr/>
        </p:nvSpPr>
        <p:spPr>
          <a:xfrm rot="5400000">
            <a:off x="7966757" y="4965073"/>
            <a:ext cx="294224" cy="365760"/>
          </a:xfrm>
          <a:prstGeom prst="rightArrow">
            <a:avLst/>
          </a:prstGeom>
          <a:solidFill>
            <a:srgbClr val="88A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67BDCF0-B084-420A-9268-69EC1E43FD05}"/>
              </a:ext>
            </a:extLst>
          </p:cNvPr>
          <p:cNvSpPr/>
          <p:nvPr/>
        </p:nvSpPr>
        <p:spPr>
          <a:xfrm rot="16200000">
            <a:off x="5922062" y="2743603"/>
            <a:ext cx="546970" cy="365760"/>
          </a:xfrm>
          <a:prstGeom prst="rightArrow">
            <a:avLst/>
          </a:prstGeom>
          <a:solidFill>
            <a:srgbClr val="7B9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F6E12693-4927-4F4E-9759-32C36CEE2AAE}"/>
              </a:ext>
            </a:extLst>
          </p:cNvPr>
          <p:cNvSpPr/>
          <p:nvPr/>
        </p:nvSpPr>
        <p:spPr>
          <a:xfrm>
            <a:off x="2588278" y="1616909"/>
            <a:ext cx="5084722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b="1" u="sng" dirty="0">
                <a:latin typeface="Corbel" panose="020B0503020204020204" pitchFamily="34" charset="0"/>
              </a:rPr>
              <a:t>Code Transformer (CT) </a:t>
            </a:r>
            <a:r>
              <a:rPr lang="zh-CN" altLang="en-US" sz="2000" b="1" u="sng" dirty="0">
                <a:latin typeface="Corbel" panose="020B0503020204020204" pitchFamily="34" charset="0"/>
              </a:rPr>
              <a:t>→ </a:t>
            </a:r>
            <a:r>
              <a:rPr lang="en-US" altLang="zh-CN" sz="2000" b="1" u="sng" dirty="0">
                <a:latin typeface="Corbel" panose="020B0503020204020204" pitchFamily="34" charset="0"/>
              </a:rPr>
              <a:t>Challenge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orbel" panose="020B0503020204020204" pitchFamily="34" charset="0"/>
              </a:rPr>
              <a:t>Manual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orbel" panose="020B0503020204020204" pitchFamily="34" charset="0"/>
              </a:rPr>
              <a:t>Expose more optimization opportunities</a:t>
            </a:r>
            <a:endParaRPr lang="en" altLang="zh-CN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379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C3603-83AD-420C-987F-B237B12B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E13884-316E-43B9-AC86-84641B3C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IronMan</a:t>
            </a:r>
            <a:r>
              <a:rPr lang="en-US" dirty="0"/>
              <a:t>: GNN + RL for HLS Predict &amp; DSE</a:t>
            </a:r>
          </a:p>
        </p:txBody>
      </p:sp>
      <p:pic>
        <p:nvPicPr>
          <p:cNvPr id="5" name="图片 10" descr="图形用户界面, 网站, 日程表&#10;&#10;描述已自动生成">
            <a:extLst>
              <a:ext uri="{FF2B5EF4-FFF2-40B4-BE49-F238E27FC236}">
                <a16:creationId xmlns:a16="http://schemas.microsoft.com/office/drawing/2014/main" id="{444C340F-CC14-495D-AD11-84A99B825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75" y="1096027"/>
            <a:ext cx="7566060" cy="3974625"/>
          </a:xfrm>
          <a:prstGeom prst="rect">
            <a:avLst/>
          </a:prstGeom>
        </p:spPr>
      </p:pic>
      <p:sp>
        <p:nvSpPr>
          <p:cNvPr id="13" name="矩形 199">
            <a:extLst>
              <a:ext uri="{FF2B5EF4-FFF2-40B4-BE49-F238E27FC236}">
                <a16:creationId xmlns:a16="http://schemas.microsoft.com/office/drawing/2014/main" id="{BB602B6D-3E1C-466E-ACD4-4AFFFCF07EFB}"/>
              </a:ext>
            </a:extLst>
          </p:cNvPr>
          <p:cNvSpPr/>
          <p:nvPr/>
        </p:nvSpPr>
        <p:spPr>
          <a:xfrm>
            <a:off x="930678" y="5254141"/>
            <a:ext cx="10669519" cy="101566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" altLang="zh-CN" sz="2000" b="1" dirty="0">
                <a:latin typeface="Corbel" panose="020B0503020204020204" pitchFamily="34" charset="0"/>
              </a:rPr>
              <a:t>IRONMAN Goal (a case study):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Corbel" panose="020B0503020204020204" pitchFamily="34" charset="0"/>
              </a:rPr>
              <a:t>Find a solution that </a:t>
            </a:r>
            <a:r>
              <a:rPr lang="en" altLang="zh-CN" sz="20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strictly meets DSP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Corbel" panose="020B0503020204020204" pitchFamily="34" charset="0"/>
              </a:rPr>
              <a:t>Find</a:t>
            </a:r>
            <a:r>
              <a:rPr lang="en" altLang="zh-CN" sz="2000" b="1" dirty="0">
                <a:latin typeface="Corbel" panose="020B0503020204020204" pitchFamily="34" charset="0"/>
              </a:rPr>
              <a:t> </a:t>
            </a:r>
            <a:r>
              <a:rPr lang="en" altLang="zh-CN" sz="20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Pareto solutions </a:t>
            </a:r>
            <a:r>
              <a:rPr lang="en" altLang="zh-CN" sz="2000" dirty="0">
                <a:latin typeface="Corbel" panose="020B0503020204020204" pitchFamily="34" charset="0"/>
              </a:rPr>
              <a:t>between DSP and LUT resources on FPGAs, </a:t>
            </a:r>
            <a:r>
              <a:rPr lang="en" altLang="zh-CN" sz="20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without sacrificing latency</a:t>
            </a:r>
            <a:endParaRPr lang="zh-CN" altLang="en-US" sz="1600" b="1" dirty="0">
              <a:solidFill>
                <a:schemeClr val="accent4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41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3B4834-FD66-45E9-89A7-D7DD76EB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098233-00E7-46A0-A077-CECA26404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4400" dirty="0"/>
              <a:t>GPP: </a:t>
            </a:r>
            <a:r>
              <a:rPr kumimoji="1" lang="en-US" altLang="zh-CN" sz="4400" u="sng" dirty="0"/>
              <a:t>G</a:t>
            </a:r>
            <a:r>
              <a:rPr kumimoji="1" lang="en-US" altLang="zh-CN" sz="4400" dirty="0"/>
              <a:t>NN-based </a:t>
            </a:r>
            <a:r>
              <a:rPr kumimoji="1" lang="en-US" altLang="zh-CN" sz="4400" u="sng" dirty="0"/>
              <a:t>P</a:t>
            </a:r>
            <a:r>
              <a:rPr kumimoji="1" lang="en-US" altLang="zh-CN" sz="4400" dirty="0"/>
              <a:t>erformance </a:t>
            </a:r>
            <a:r>
              <a:rPr kumimoji="1" lang="en-US" altLang="zh-CN" sz="4400" u="sng" dirty="0"/>
              <a:t>P</a:t>
            </a:r>
            <a:r>
              <a:rPr kumimoji="1" lang="en-US" altLang="zh-CN" sz="4400" dirty="0"/>
              <a:t>redictor</a:t>
            </a:r>
            <a:endParaRPr lang="en-US" dirty="0"/>
          </a:p>
        </p:txBody>
      </p:sp>
      <p:pic>
        <p:nvPicPr>
          <p:cNvPr id="21" name="图片 10" descr="图形用户界面, 网站, 日程表&#10;&#10;描述已自动生成">
            <a:extLst>
              <a:ext uri="{FF2B5EF4-FFF2-40B4-BE49-F238E27FC236}">
                <a16:creationId xmlns:a16="http://schemas.microsoft.com/office/drawing/2014/main" id="{BAFB105F-E4A2-4935-87B9-BD65ABCC8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90"/>
          <a:stretch/>
        </p:blipFill>
        <p:spPr>
          <a:xfrm>
            <a:off x="7969174" y="1035895"/>
            <a:ext cx="4093014" cy="1008633"/>
          </a:xfrm>
          <a:prstGeom prst="rect">
            <a:avLst/>
          </a:prstGeom>
        </p:spPr>
      </p:pic>
      <p:pic>
        <p:nvPicPr>
          <p:cNvPr id="13" name="图片 7" descr="Teams&#10;&#10;描述已自动生成">
            <a:extLst>
              <a:ext uri="{FF2B5EF4-FFF2-40B4-BE49-F238E27FC236}">
                <a16:creationId xmlns:a16="http://schemas.microsoft.com/office/drawing/2014/main" id="{F2800825-0A31-4311-A1AE-57A807C69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653" y="2035050"/>
            <a:ext cx="8471897" cy="38445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AB2795-59A1-422D-878F-1BA6A9DA7AAD}"/>
              </a:ext>
            </a:extLst>
          </p:cNvPr>
          <p:cNvSpPr/>
          <p:nvPr/>
        </p:nvSpPr>
        <p:spPr>
          <a:xfrm>
            <a:off x="4423923" y="2078831"/>
            <a:ext cx="1655408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AD609C-9075-494E-8F95-B9C922F2EEE6}"/>
              </a:ext>
            </a:extLst>
          </p:cNvPr>
          <p:cNvSpPr/>
          <p:nvPr/>
        </p:nvSpPr>
        <p:spPr>
          <a:xfrm rot="19741078" flipH="1">
            <a:off x="7639100" y="1979762"/>
            <a:ext cx="421178" cy="218959"/>
          </a:xfrm>
          <a:prstGeom prst="rightArrow">
            <a:avLst/>
          </a:prstGeom>
          <a:solidFill>
            <a:srgbClr val="C66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10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3B4834-FD66-45E9-89A7-D7DD76EB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098233-00E7-46A0-A077-CECA26404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4400" dirty="0"/>
              <a:t>GPP: </a:t>
            </a:r>
            <a:r>
              <a:rPr kumimoji="1" lang="en-US" altLang="zh-CN" sz="4400" u="sng" dirty="0"/>
              <a:t>G</a:t>
            </a:r>
            <a:r>
              <a:rPr kumimoji="1" lang="en-US" altLang="zh-CN" sz="4400" dirty="0"/>
              <a:t>NN-based </a:t>
            </a:r>
            <a:r>
              <a:rPr kumimoji="1" lang="en-US" altLang="zh-CN" sz="4400" u="sng" dirty="0"/>
              <a:t>P</a:t>
            </a:r>
            <a:r>
              <a:rPr kumimoji="1" lang="en-US" altLang="zh-CN" sz="4400" dirty="0"/>
              <a:t>erformance </a:t>
            </a:r>
            <a:r>
              <a:rPr kumimoji="1" lang="en-US" altLang="zh-CN" sz="4400" u="sng" dirty="0"/>
              <a:t>P</a:t>
            </a:r>
            <a:r>
              <a:rPr kumimoji="1" lang="en-US" altLang="zh-CN" sz="4400" dirty="0"/>
              <a:t>redictor</a:t>
            </a:r>
            <a:endParaRPr lang="en-US" dirty="0"/>
          </a:p>
        </p:txBody>
      </p:sp>
      <p:pic>
        <p:nvPicPr>
          <p:cNvPr id="21" name="图片 10" descr="图形用户界面, 网站, 日程表&#10;&#10;描述已自动生成">
            <a:extLst>
              <a:ext uri="{FF2B5EF4-FFF2-40B4-BE49-F238E27FC236}">
                <a16:creationId xmlns:a16="http://schemas.microsoft.com/office/drawing/2014/main" id="{BAFB105F-E4A2-4935-87B9-BD65ABCC8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90"/>
          <a:stretch/>
        </p:blipFill>
        <p:spPr>
          <a:xfrm>
            <a:off x="7969174" y="1035895"/>
            <a:ext cx="4093014" cy="1008633"/>
          </a:xfrm>
          <a:prstGeom prst="rect">
            <a:avLst/>
          </a:prstGeom>
        </p:spPr>
      </p:pic>
      <p:pic>
        <p:nvPicPr>
          <p:cNvPr id="13" name="图片 7" descr="Teams&#10;&#10;描述已自动生成">
            <a:extLst>
              <a:ext uri="{FF2B5EF4-FFF2-40B4-BE49-F238E27FC236}">
                <a16:creationId xmlns:a16="http://schemas.microsoft.com/office/drawing/2014/main" id="{F2800825-0A31-4311-A1AE-57A807C69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653" y="2035050"/>
            <a:ext cx="8471897" cy="3844536"/>
          </a:xfrm>
          <a:prstGeom prst="rect">
            <a:avLst/>
          </a:prstGeom>
        </p:spPr>
      </p:pic>
      <p:sp>
        <p:nvSpPr>
          <p:cNvPr id="18" name="Rectangle 423">
            <a:extLst>
              <a:ext uri="{FF2B5EF4-FFF2-40B4-BE49-F238E27FC236}">
                <a16:creationId xmlns:a16="http://schemas.microsoft.com/office/drawing/2014/main" id="{A0C47C62-BEEC-49B2-8F13-B25B9893D639}"/>
              </a:ext>
            </a:extLst>
          </p:cNvPr>
          <p:cNvSpPr/>
          <p:nvPr/>
        </p:nvSpPr>
        <p:spPr>
          <a:xfrm>
            <a:off x="3077744" y="6005393"/>
            <a:ext cx="3639927" cy="389924"/>
          </a:xfrm>
          <a:prstGeom prst="rect">
            <a:avLst/>
          </a:prstGeom>
          <a:ln>
            <a:noFill/>
          </a:ln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b="1" dirty="0">
                <a:latin typeface="Corbel" panose="020B0503020204020204" pitchFamily="34" charset="0"/>
                <a:ea typeface="Cambria" panose="02040503050406030204" pitchFamily="18" charset="0"/>
                <a:cs typeface="Tahoma" panose="020B0604030504040204" pitchFamily="34" charset="0"/>
              </a:rPr>
              <a:t>Generating graph representations</a:t>
            </a:r>
            <a:endParaRPr lang="en-US" b="1" dirty="0">
              <a:latin typeface="Corbel" panose="020B05030202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AB2795-59A1-422D-878F-1BA6A9DA7AAD}"/>
              </a:ext>
            </a:extLst>
          </p:cNvPr>
          <p:cNvSpPr/>
          <p:nvPr/>
        </p:nvSpPr>
        <p:spPr>
          <a:xfrm>
            <a:off x="4423923" y="2078831"/>
            <a:ext cx="1655408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AD609C-9075-494E-8F95-B9C922F2EEE6}"/>
              </a:ext>
            </a:extLst>
          </p:cNvPr>
          <p:cNvSpPr/>
          <p:nvPr/>
        </p:nvSpPr>
        <p:spPr>
          <a:xfrm rot="19741078" flipH="1">
            <a:off x="7639100" y="1979762"/>
            <a:ext cx="421178" cy="218959"/>
          </a:xfrm>
          <a:prstGeom prst="rightArrow">
            <a:avLst/>
          </a:prstGeom>
          <a:solidFill>
            <a:srgbClr val="C66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1A6BB7-2079-4FB3-9A69-EC8911B3FC5A}"/>
              </a:ext>
            </a:extLst>
          </p:cNvPr>
          <p:cNvSpPr/>
          <p:nvPr/>
        </p:nvSpPr>
        <p:spPr>
          <a:xfrm>
            <a:off x="3077744" y="2355056"/>
            <a:ext cx="3304949" cy="3600765"/>
          </a:xfrm>
          <a:prstGeom prst="rect">
            <a:avLst/>
          </a:prstGeom>
          <a:noFill/>
          <a:ln w="28575">
            <a:solidFill>
              <a:srgbClr val="C66C6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49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3B4834-FD66-45E9-89A7-D7DD76EB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098233-00E7-46A0-A077-CECA26404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4400" dirty="0"/>
              <a:t>GPP: </a:t>
            </a:r>
            <a:r>
              <a:rPr kumimoji="1" lang="en-US" altLang="zh-CN" sz="4400" u="sng" dirty="0"/>
              <a:t>G</a:t>
            </a:r>
            <a:r>
              <a:rPr kumimoji="1" lang="en-US" altLang="zh-CN" sz="4400" dirty="0"/>
              <a:t>NN-based </a:t>
            </a:r>
            <a:r>
              <a:rPr kumimoji="1" lang="en-US" altLang="zh-CN" sz="4400" u="sng" dirty="0"/>
              <a:t>P</a:t>
            </a:r>
            <a:r>
              <a:rPr kumimoji="1" lang="en-US" altLang="zh-CN" sz="4400" dirty="0"/>
              <a:t>erformance </a:t>
            </a:r>
            <a:r>
              <a:rPr kumimoji="1" lang="en-US" altLang="zh-CN" sz="4400" u="sng" dirty="0"/>
              <a:t>P</a:t>
            </a:r>
            <a:r>
              <a:rPr kumimoji="1" lang="en-US" altLang="zh-CN" sz="4400" dirty="0"/>
              <a:t>redictor</a:t>
            </a:r>
            <a:endParaRPr lang="en-US" dirty="0"/>
          </a:p>
        </p:txBody>
      </p:sp>
      <p:pic>
        <p:nvPicPr>
          <p:cNvPr id="21" name="图片 10" descr="图形用户界面, 网站, 日程表&#10;&#10;描述已自动生成">
            <a:extLst>
              <a:ext uri="{FF2B5EF4-FFF2-40B4-BE49-F238E27FC236}">
                <a16:creationId xmlns:a16="http://schemas.microsoft.com/office/drawing/2014/main" id="{BAFB105F-E4A2-4935-87B9-BD65ABCC8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90"/>
          <a:stretch/>
        </p:blipFill>
        <p:spPr>
          <a:xfrm>
            <a:off x="7969174" y="1035895"/>
            <a:ext cx="4093014" cy="1008633"/>
          </a:xfrm>
          <a:prstGeom prst="rect">
            <a:avLst/>
          </a:prstGeom>
        </p:spPr>
      </p:pic>
      <p:pic>
        <p:nvPicPr>
          <p:cNvPr id="13" name="图片 7" descr="Teams&#10;&#10;描述已自动生成">
            <a:extLst>
              <a:ext uri="{FF2B5EF4-FFF2-40B4-BE49-F238E27FC236}">
                <a16:creationId xmlns:a16="http://schemas.microsoft.com/office/drawing/2014/main" id="{F2800825-0A31-4311-A1AE-57A807C69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653" y="2035050"/>
            <a:ext cx="8471897" cy="3844536"/>
          </a:xfrm>
          <a:prstGeom prst="rect">
            <a:avLst/>
          </a:prstGeom>
        </p:spPr>
      </p:pic>
      <p:sp>
        <p:nvSpPr>
          <p:cNvPr id="16" name="Rectangle 423">
            <a:extLst>
              <a:ext uri="{FF2B5EF4-FFF2-40B4-BE49-F238E27FC236}">
                <a16:creationId xmlns:a16="http://schemas.microsoft.com/office/drawing/2014/main" id="{BDC3B036-9757-4865-B759-349DEB42C09A}"/>
              </a:ext>
            </a:extLst>
          </p:cNvPr>
          <p:cNvSpPr/>
          <p:nvPr/>
        </p:nvSpPr>
        <p:spPr>
          <a:xfrm>
            <a:off x="8807574" y="3043683"/>
            <a:ext cx="2310007" cy="1270806"/>
          </a:xfrm>
          <a:prstGeom prst="rect">
            <a:avLst/>
          </a:prstGeom>
        </p:spPr>
        <p:txBody>
          <a:bodyPr wrap="square" lIns="80618" tIns="80618" rIns="80618" bIns="80618">
            <a:spAutoFit/>
          </a:bodyPr>
          <a:lstStyle/>
          <a:p>
            <a:r>
              <a:rPr lang="en-US" altLang="zh-CN" dirty="0">
                <a:latin typeface="Corbel" panose="020B0503020204020204" pitchFamily="34" charset="0"/>
                <a:ea typeface="Cambria" panose="02040503050406030204" pitchFamily="18" charset="0"/>
                <a:cs typeface="Tahoma" panose="020B0604030504040204" pitchFamily="34" charset="0"/>
              </a:rPr>
              <a:t>3</a:t>
            </a:r>
            <a:r>
              <a:rPr lang="zh-CN" altLang="en-US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altLang="zh-CN" dirty="0">
                <a:latin typeface="Corbel" panose="020B0503020204020204" pitchFamily="34" charset="0"/>
                <a:ea typeface="Cambria" panose="02040503050406030204" pitchFamily="18" charset="0"/>
                <a:cs typeface="Tahoma" panose="020B0604030504040204" pitchFamily="34" charset="0"/>
              </a:rPr>
              <a:t>models of the same structure to separately predict LUT/DSP and CP timing</a:t>
            </a:r>
            <a:endParaRPr lang="en-US" dirty="0">
              <a:latin typeface="Corbel" panose="020B0503020204020204" pitchFamily="34" charset="0"/>
              <a:ea typeface="Cambria" panose="02040503050406030204" pitchFamily="18" charset="0"/>
              <a:cs typeface="Tahoma" panose="020B0604030504040204" pitchFamily="34" charset="0"/>
            </a:endParaRPr>
          </a:p>
        </p:txBody>
      </p:sp>
      <p:sp>
        <p:nvSpPr>
          <p:cNvPr id="17" name="Rectangle 423">
            <a:extLst>
              <a:ext uri="{FF2B5EF4-FFF2-40B4-BE49-F238E27FC236}">
                <a16:creationId xmlns:a16="http://schemas.microsoft.com/office/drawing/2014/main" id="{19A37DED-CDCA-4E1D-AD79-EC77C834E42E}"/>
              </a:ext>
            </a:extLst>
          </p:cNvPr>
          <p:cNvSpPr/>
          <p:nvPr/>
        </p:nvSpPr>
        <p:spPr>
          <a:xfrm>
            <a:off x="8807574" y="6005393"/>
            <a:ext cx="2129526" cy="389924"/>
          </a:xfrm>
          <a:prstGeom prst="rect">
            <a:avLst/>
          </a:prstGeom>
          <a:ln>
            <a:noFill/>
          </a:ln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b="1" dirty="0">
                <a:latin typeface="Corbel" panose="020B0503020204020204" pitchFamily="34" charset="0"/>
                <a:ea typeface="Cambria" panose="02040503050406030204" pitchFamily="18" charset="0"/>
                <a:cs typeface="Tahoma" panose="020B0604030504040204" pitchFamily="34" charset="0"/>
              </a:rPr>
              <a:t>Feed-forward NN</a:t>
            </a:r>
            <a:endParaRPr lang="en-US" b="1" dirty="0">
              <a:latin typeface="Corbel" panose="020B0503020204020204" pitchFamily="34" charset="0"/>
              <a:ea typeface="Cambria" panose="02040503050406030204" pitchFamily="18" charset="0"/>
              <a:cs typeface="Tahoma" panose="020B0604030504040204" pitchFamily="34" charset="0"/>
            </a:endParaRPr>
          </a:p>
        </p:txBody>
      </p:sp>
      <p:sp>
        <p:nvSpPr>
          <p:cNvPr id="18" name="Rectangle 423">
            <a:extLst>
              <a:ext uri="{FF2B5EF4-FFF2-40B4-BE49-F238E27FC236}">
                <a16:creationId xmlns:a16="http://schemas.microsoft.com/office/drawing/2014/main" id="{A0C47C62-BEEC-49B2-8F13-B25B9893D639}"/>
              </a:ext>
            </a:extLst>
          </p:cNvPr>
          <p:cNvSpPr/>
          <p:nvPr/>
        </p:nvSpPr>
        <p:spPr>
          <a:xfrm>
            <a:off x="3077744" y="6005393"/>
            <a:ext cx="3639927" cy="389924"/>
          </a:xfrm>
          <a:prstGeom prst="rect">
            <a:avLst/>
          </a:prstGeom>
          <a:ln>
            <a:noFill/>
          </a:ln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b="1" dirty="0">
                <a:latin typeface="Corbel" panose="020B0503020204020204" pitchFamily="34" charset="0"/>
                <a:ea typeface="Cambria" panose="02040503050406030204" pitchFamily="18" charset="0"/>
                <a:cs typeface="Tahoma" panose="020B0604030504040204" pitchFamily="34" charset="0"/>
              </a:rPr>
              <a:t>Generating graph representations</a:t>
            </a:r>
            <a:endParaRPr lang="en-US" b="1" dirty="0">
              <a:latin typeface="Corbel" panose="020B05030202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AB2795-59A1-422D-878F-1BA6A9DA7AAD}"/>
              </a:ext>
            </a:extLst>
          </p:cNvPr>
          <p:cNvSpPr/>
          <p:nvPr/>
        </p:nvSpPr>
        <p:spPr>
          <a:xfrm>
            <a:off x="4423923" y="2078831"/>
            <a:ext cx="1655408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AD609C-9075-494E-8F95-B9C922F2EEE6}"/>
              </a:ext>
            </a:extLst>
          </p:cNvPr>
          <p:cNvSpPr/>
          <p:nvPr/>
        </p:nvSpPr>
        <p:spPr>
          <a:xfrm rot="19741078" flipH="1">
            <a:off x="7639100" y="1979762"/>
            <a:ext cx="421178" cy="218959"/>
          </a:xfrm>
          <a:prstGeom prst="rightArrow">
            <a:avLst/>
          </a:prstGeom>
          <a:solidFill>
            <a:srgbClr val="C66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1A6BB7-2079-4FB3-9A69-EC8911B3FC5A}"/>
              </a:ext>
            </a:extLst>
          </p:cNvPr>
          <p:cNvSpPr/>
          <p:nvPr/>
        </p:nvSpPr>
        <p:spPr>
          <a:xfrm>
            <a:off x="3077744" y="2355056"/>
            <a:ext cx="3304949" cy="3600765"/>
          </a:xfrm>
          <a:prstGeom prst="rect">
            <a:avLst/>
          </a:prstGeom>
          <a:noFill/>
          <a:ln w="28575">
            <a:solidFill>
              <a:srgbClr val="C66C6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AFC25-486F-4CB1-842E-5DC73AB8DB7E}"/>
              </a:ext>
            </a:extLst>
          </p:cNvPr>
          <p:cNvSpPr/>
          <p:nvPr/>
        </p:nvSpPr>
        <p:spPr>
          <a:xfrm>
            <a:off x="8732602" y="3043683"/>
            <a:ext cx="2384980" cy="2912138"/>
          </a:xfrm>
          <a:prstGeom prst="rect">
            <a:avLst/>
          </a:prstGeom>
          <a:noFill/>
          <a:ln w="28575">
            <a:solidFill>
              <a:srgbClr val="C66C6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3B4834-FD66-45E9-89A7-D7DD76EB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098233-00E7-46A0-A077-CECA26404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4400" dirty="0"/>
              <a:t>GPP: </a:t>
            </a:r>
            <a:r>
              <a:rPr kumimoji="1" lang="en-US" altLang="zh-CN" sz="4400" u="sng" dirty="0"/>
              <a:t>G</a:t>
            </a:r>
            <a:r>
              <a:rPr kumimoji="1" lang="en-US" altLang="zh-CN" sz="4400" dirty="0"/>
              <a:t>NN-based </a:t>
            </a:r>
            <a:r>
              <a:rPr kumimoji="1" lang="en-US" altLang="zh-CN" sz="4400" u="sng" dirty="0"/>
              <a:t>P</a:t>
            </a:r>
            <a:r>
              <a:rPr kumimoji="1" lang="en-US" altLang="zh-CN" sz="4400" dirty="0"/>
              <a:t>erformance </a:t>
            </a:r>
            <a:r>
              <a:rPr kumimoji="1" lang="en-US" altLang="zh-CN" sz="4400" u="sng" dirty="0"/>
              <a:t>P</a:t>
            </a:r>
            <a:r>
              <a:rPr kumimoji="1" lang="en-US" altLang="zh-CN" sz="4400" dirty="0"/>
              <a:t>redictor</a:t>
            </a:r>
            <a:endParaRPr lang="en-US" dirty="0"/>
          </a:p>
        </p:txBody>
      </p:sp>
      <p:pic>
        <p:nvPicPr>
          <p:cNvPr id="21" name="图片 10" descr="图形用户界面, 网站, 日程表&#10;&#10;描述已自动生成">
            <a:extLst>
              <a:ext uri="{FF2B5EF4-FFF2-40B4-BE49-F238E27FC236}">
                <a16:creationId xmlns:a16="http://schemas.microsoft.com/office/drawing/2014/main" id="{BAFB105F-E4A2-4935-87B9-BD65ABCC8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90"/>
          <a:stretch/>
        </p:blipFill>
        <p:spPr>
          <a:xfrm>
            <a:off x="7969174" y="1035895"/>
            <a:ext cx="4093014" cy="1008633"/>
          </a:xfrm>
          <a:prstGeom prst="rect">
            <a:avLst/>
          </a:prstGeom>
        </p:spPr>
      </p:pic>
      <p:pic>
        <p:nvPicPr>
          <p:cNvPr id="13" name="图片 7" descr="Teams&#10;&#10;描述已自动生成">
            <a:extLst>
              <a:ext uri="{FF2B5EF4-FFF2-40B4-BE49-F238E27FC236}">
                <a16:creationId xmlns:a16="http://schemas.microsoft.com/office/drawing/2014/main" id="{F2800825-0A31-4311-A1AE-57A807C69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653" y="2035050"/>
            <a:ext cx="8471897" cy="3844536"/>
          </a:xfrm>
          <a:prstGeom prst="rect">
            <a:avLst/>
          </a:prstGeom>
        </p:spPr>
      </p:pic>
      <p:sp>
        <p:nvSpPr>
          <p:cNvPr id="16" name="Rectangle 423">
            <a:extLst>
              <a:ext uri="{FF2B5EF4-FFF2-40B4-BE49-F238E27FC236}">
                <a16:creationId xmlns:a16="http://schemas.microsoft.com/office/drawing/2014/main" id="{BDC3B036-9757-4865-B759-349DEB42C09A}"/>
              </a:ext>
            </a:extLst>
          </p:cNvPr>
          <p:cNvSpPr/>
          <p:nvPr/>
        </p:nvSpPr>
        <p:spPr>
          <a:xfrm>
            <a:off x="8807574" y="3043683"/>
            <a:ext cx="2310007" cy="1270806"/>
          </a:xfrm>
          <a:prstGeom prst="rect">
            <a:avLst/>
          </a:prstGeom>
        </p:spPr>
        <p:txBody>
          <a:bodyPr wrap="square" lIns="80618" tIns="80618" rIns="80618" bIns="80618">
            <a:spAutoFit/>
          </a:bodyPr>
          <a:lstStyle/>
          <a:p>
            <a:r>
              <a:rPr lang="en-US" altLang="zh-CN" dirty="0">
                <a:latin typeface="Corbel" panose="020B0503020204020204" pitchFamily="34" charset="0"/>
                <a:ea typeface="Cambria" panose="02040503050406030204" pitchFamily="18" charset="0"/>
                <a:cs typeface="Tahoma" panose="020B0604030504040204" pitchFamily="34" charset="0"/>
              </a:rPr>
              <a:t>3</a:t>
            </a:r>
            <a:r>
              <a:rPr lang="zh-CN" altLang="en-US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altLang="zh-CN" dirty="0">
                <a:latin typeface="Corbel" panose="020B0503020204020204" pitchFamily="34" charset="0"/>
                <a:ea typeface="Cambria" panose="02040503050406030204" pitchFamily="18" charset="0"/>
                <a:cs typeface="Tahoma" panose="020B0604030504040204" pitchFamily="34" charset="0"/>
              </a:rPr>
              <a:t>models of the same structure to separately predict LUT/DSP and CP timing</a:t>
            </a:r>
            <a:endParaRPr lang="en-US" dirty="0">
              <a:latin typeface="Corbel" panose="020B0503020204020204" pitchFamily="34" charset="0"/>
              <a:ea typeface="Cambria" panose="02040503050406030204" pitchFamily="18" charset="0"/>
              <a:cs typeface="Tahoma" panose="020B0604030504040204" pitchFamily="34" charset="0"/>
            </a:endParaRPr>
          </a:p>
        </p:txBody>
      </p:sp>
      <p:sp>
        <p:nvSpPr>
          <p:cNvPr id="17" name="Rectangle 423">
            <a:extLst>
              <a:ext uri="{FF2B5EF4-FFF2-40B4-BE49-F238E27FC236}">
                <a16:creationId xmlns:a16="http://schemas.microsoft.com/office/drawing/2014/main" id="{19A37DED-CDCA-4E1D-AD79-EC77C834E42E}"/>
              </a:ext>
            </a:extLst>
          </p:cNvPr>
          <p:cNvSpPr/>
          <p:nvPr/>
        </p:nvSpPr>
        <p:spPr>
          <a:xfrm>
            <a:off x="8807574" y="6005393"/>
            <a:ext cx="2129526" cy="389924"/>
          </a:xfrm>
          <a:prstGeom prst="rect">
            <a:avLst/>
          </a:prstGeom>
          <a:ln>
            <a:noFill/>
          </a:ln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b="1" dirty="0">
                <a:latin typeface="Corbel" panose="020B0503020204020204" pitchFamily="34" charset="0"/>
                <a:ea typeface="Cambria" panose="02040503050406030204" pitchFamily="18" charset="0"/>
                <a:cs typeface="Tahoma" panose="020B0604030504040204" pitchFamily="34" charset="0"/>
              </a:rPr>
              <a:t>Feed-forward NN</a:t>
            </a:r>
            <a:endParaRPr lang="en-US" b="1" dirty="0">
              <a:latin typeface="Corbel" panose="020B0503020204020204" pitchFamily="34" charset="0"/>
              <a:ea typeface="Cambria" panose="02040503050406030204" pitchFamily="18" charset="0"/>
              <a:cs typeface="Tahoma" panose="020B0604030504040204" pitchFamily="34" charset="0"/>
            </a:endParaRPr>
          </a:p>
        </p:txBody>
      </p:sp>
      <p:sp>
        <p:nvSpPr>
          <p:cNvPr id="18" name="Rectangle 423">
            <a:extLst>
              <a:ext uri="{FF2B5EF4-FFF2-40B4-BE49-F238E27FC236}">
                <a16:creationId xmlns:a16="http://schemas.microsoft.com/office/drawing/2014/main" id="{A0C47C62-BEEC-49B2-8F13-B25B9893D639}"/>
              </a:ext>
            </a:extLst>
          </p:cNvPr>
          <p:cNvSpPr/>
          <p:nvPr/>
        </p:nvSpPr>
        <p:spPr>
          <a:xfrm>
            <a:off x="3077744" y="6005393"/>
            <a:ext cx="3639927" cy="389924"/>
          </a:xfrm>
          <a:prstGeom prst="rect">
            <a:avLst/>
          </a:prstGeom>
          <a:ln>
            <a:noFill/>
          </a:ln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b="1" dirty="0">
                <a:latin typeface="Corbel" panose="020B0503020204020204" pitchFamily="34" charset="0"/>
                <a:ea typeface="Cambria" panose="02040503050406030204" pitchFamily="18" charset="0"/>
                <a:cs typeface="Tahoma" panose="020B0604030504040204" pitchFamily="34" charset="0"/>
              </a:rPr>
              <a:t>Generating graph representations</a:t>
            </a:r>
            <a:endParaRPr lang="en-US" b="1" dirty="0">
              <a:latin typeface="Corbel" panose="020B05030202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AB2795-59A1-422D-878F-1BA6A9DA7AAD}"/>
              </a:ext>
            </a:extLst>
          </p:cNvPr>
          <p:cNvSpPr/>
          <p:nvPr/>
        </p:nvSpPr>
        <p:spPr>
          <a:xfrm>
            <a:off x="4423923" y="2078831"/>
            <a:ext cx="1655408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AD609C-9075-494E-8F95-B9C922F2EEE6}"/>
              </a:ext>
            </a:extLst>
          </p:cNvPr>
          <p:cNvSpPr/>
          <p:nvPr/>
        </p:nvSpPr>
        <p:spPr>
          <a:xfrm rot="19741078" flipH="1">
            <a:off x="7639100" y="1979762"/>
            <a:ext cx="421178" cy="218959"/>
          </a:xfrm>
          <a:prstGeom prst="rightArrow">
            <a:avLst/>
          </a:prstGeom>
          <a:solidFill>
            <a:srgbClr val="C66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1A6BB7-2079-4FB3-9A69-EC8911B3FC5A}"/>
              </a:ext>
            </a:extLst>
          </p:cNvPr>
          <p:cNvSpPr/>
          <p:nvPr/>
        </p:nvSpPr>
        <p:spPr>
          <a:xfrm>
            <a:off x="3077744" y="2355056"/>
            <a:ext cx="3304949" cy="3600765"/>
          </a:xfrm>
          <a:prstGeom prst="rect">
            <a:avLst/>
          </a:prstGeom>
          <a:noFill/>
          <a:ln w="28575">
            <a:solidFill>
              <a:srgbClr val="C66C6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AFC25-486F-4CB1-842E-5DC73AB8DB7E}"/>
              </a:ext>
            </a:extLst>
          </p:cNvPr>
          <p:cNvSpPr/>
          <p:nvPr/>
        </p:nvSpPr>
        <p:spPr>
          <a:xfrm>
            <a:off x="8732602" y="3043683"/>
            <a:ext cx="2384980" cy="2912138"/>
          </a:xfrm>
          <a:prstGeom prst="rect">
            <a:avLst/>
          </a:prstGeom>
          <a:noFill/>
          <a:ln w="28575">
            <a:solidFill>
              <a:srgbClr val="C66C6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423">
                <a:extLst>
                  <a:ext uri="{FF2B5EF4-FFF2-40B4-BE49-F238E27FC236}">
                    <a16:creationId xmlns:a16="http://schemas.microsoft.com/office/drawing/2014/main" id="{E3F7C98E-85DF-407E-AC5E-E81532289F16}"/>
                  </a:ext>
                </a:extLst>
              </p:cNvPr>
              <p:cNvSpPr/>
              <p:nvPr/>
            </p:nvSpPr>
            <p:spPr>
              <a:xfrm>
                <a:off x="302051" y="4651787"/>
                <a:ext cx="2811647" cy="1547805"/>
              </a:xfrm>
              <a:prstGeom prst="rect">
                <a:avLst/>
              </a:prstGeom>
            </p:spPr>
            <p:txBody>
              <a:bodyPr wrap="square" lIns="80618" tIns="80618" rIns="80618" bIns="80618">
                <a:spAutoFit/>
              </a:bodyPr>
              <a:lstStyle/>
              <a:p>
                <a:r>
                  <a:rPr lang="en-US" b="1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Node feature vector: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1</a:t>
                </a:r>
                <a:r>
                  <a:rPr lang="en-US" b="1" baseline="300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st</a:t>
                </a:r>
                <a:r>
                  <a:rPr lang="en-US" b="1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 ~ 4</a:t>
                </a:r>
                <a:r>
                  <a:rPr lang="en-US" b="1" baseline="300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th</a:t>
                </a:r>
                <a:r>
                  <a:rPr lang="en-US" b="1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: </a:t>
                </a:r>
                <a:r>
                  <a:rPr lang="en-US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Input / node type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" panose="02040503050406030204" pitchFamily="18" charset="0"/>
                        <a:cs typeface="Tahoma" panose="020B0604030504040204" pitchFamily="34" charset="0"/>
                      </a:rPr>
                      <m:t>+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ahoma" panose="020B0604030504040204" pitchFamily="34" charset="0"/>
                      </a:rPr>
                      <m:t>×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) / output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5</a:t>
                </a:r>
                <a:r>
                  <a:rPr lang="en-US" b="1" baseline="300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th</a:t>
                </a:r>
                <a:r>
                  <a:rPr lang="en-US" b="1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 ~9</a:t>
                </a:r>
                <a:r>
                  <a:rPr lang="en-US" b="1" baseline="300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th</a:t>
                </a:r>
                <a:r>
                  <a:rPr lang="en-US" b="1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: </a:t>
                </a:r>
                <a:r>
                  <a:rPr lang="en-US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Bit-width (2~32)</a:t>
                </a:r>
                <a:endParaRPr lang="en-US" dirty="0"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10</a:t>
                </a:r>
                <a:r>
                  <a:rPr lang="en-US" b="1" baseline="300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th</a:t>
                </a:r>
                <a:r>
                  <a:rPr lang="en-US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: w/wo pragma</a:t>
                </a:r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9" name="Rectangle 423">
                <a:extLst>
                  <a:ext uri="{FF2B5EF4-FFF2-40B4-BE49-F238E27FC236}">
                    <a16:creationId xmlns:a16="http://schemas.microsoft.com/office/drawing/2014/main" id="{E3F7C98E-85DF-407E-AC5E-E81532289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51" y="4651787"/>
                <a:ext cx="2811647" cy="1547805"/>
              </a:xfrm>
              <a:prstGeom prst="rect">
                <a:avLst/>
              </a:prstGeom>
              <a:blipFill>
                <a:blip r:embed="rId4"/>
                <a:stretch>
                  <a:fillRect l="-2386" r="-434" b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3462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3B4834-FD66-45E9-89A7-D7DD76EB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098233-00E7-46A0-A077-CECA26404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4400" dirty="0"/>
              <a:t>GPP: </a:t>
            </a:r>
            <a:r>
              <a:rPr kumimoji="1" lang="en-US" altLang="zh-CN" sz="4400" u="sng" dirty="0"/>
              <a:t>G</a:t>
            </a:r>
            <a:r>
              <a:rPr kumimoji="1" lang="en-US" altLang="zh-CN" sz="4400" dirty="0"/>
              <a:t>NN-based </a:t>
            </a:r>
            <a:r>
              <a:rPr kumimoji="1" lang="en-US" altLang="zh-CN" sz="4400" u="sng" dirty="0"/>
              <a:t>P</a:t>
            </a:r>
            <a:r>
              <a:rPr kumimoji="1" lang="en-US" altLang="zh-CN" sz="4400" dirty="0"/>
              <a:t>erformance </a:t>
            </a:r>
            <a:r>
              <a:rPr kumimoji="1" lang="en-US" altLang="zh-CN" sz="4400" u="sng" dirty="0"/>
              <a:t>P</a:t>
            </a:r>
            <a:r>
              <a:rPr kumimoji="1" lang="en-US" altLang="zh-CN" sz="4400" dirty="0"/>
              <a:t>redictor</a:t>
            </a:r>
            <a:endParaRPr lang="en-US" dirty="0"/>
          </a:p>
        </p:txBody>
      </p:sp>
      <p:pic>
        <p:nvPicPr>
          <p:cNvPr id="21" name="图片 10" descr="图形用户界面, 网站, 日程表&#10;&#10;描述已自动生成">
            <a:extLst>
              <a:ext uri="{FF2B5EF4-FFF2-40B4-BE49-F238E27FC236}">
                <a16:creationId xmlns:a16="http://schemas.microsoft.com/office/drawing/2014/main" id="{BAFB105F-E4A2-4935-87B9-BD65ABCC8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90"/>
          <a:stretch/>
        </p:blipFill>
        <p:spPr>
          <a:xfrm>
            <a:off x="7969174" y="1035895"/>
            <a:ext cx="4093014" cy="1008633"/>
          </a:xfrm>
          <a:prstGeom prst="rect">
            <a:avLst/>
          </a:prstGeom>
        </p:spPr>
      </p:pic>
      <p:pic>
        <p:nvPicPr>
          <p:cNvPr id="13" name="图片 7" descr="Teams&#10;&#10;描述已自动生成">
            <a:extLst>
              <a:ext uri="{FF2B5EF4-FFF2-40B4-BE49-F238E27FC236}">
                <a16:creationId xmlns:a16="http://schemas.microsoft.com/office/drawing/2014/main" id="{F2800825-0A31-4311-A1AE-57A807C69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653" y="2035050"/>
            <a:ext cx="8471897" cy="3844536"/>
          </a:xfrm>
          <a:prstGeom prst="rect">
            <a:avLst/>
          </a:prstGeom>
        </p:spPr>
      </p:pic>
      <p:sp>
        <p:nvSpPr>
          <p:cNvPr id="16" name="Rectangle 423">
            <a:extLst>
              <a:ext uri="{FF2B5EF4-FFF2-40B4-BE49-F238E27FC236}">
                <a16:creationId xmlns:a16="http://schemas.microsoft.com/office/drawing/2014/main" id="{BDC3B036-9757-4865-B759-349DEB42C09A}"/>
              </a:ext>
            </a:extLst>
          </p:cNvPr>
          <p:cNvSpPr/>
          <p:nvPr/>
        </p:nvSpPr>
        <p:spPr>
          <a:xfrm>
            <a:off x="8807574" y="3043683"/>
            <a:ext cx="2310007" cy="1270806"/>
          </a:xfrm>
          <a:prstGeom prst="rect">
            <a:avLst/>
          </a:prstGeom>
        </p:spPr>
        <p:txBody>
          <a:bodyPr wrap="square" lIns="80618" tIns="80618" rIns="80618" bIns="80618">
            <a:spAutoFit/>
          </a:bodyPr>
          <a:lstStyle/>
          <a:p>
            <a:r>
              <a:rPr lang="en-US" altLang="zh-CN" dirty="0">
                <a:latin typeface="Corbel" panose="020B0503020204020204" pitchFamily="34" charset="0"/>
                <a:ea typeface="Cambria" panose="02040503050406030204" pitchFamily="18" charset="0"/>
                <a:cs typeface="Tahoma" panose="020B0604030504040204" pitchFamily="34" charset="0"/>
              </a:rPr>
              <a:t>3</a:t>
            </a:r>
            <a:r>
              <a:rPr lang="zh-CN" altLang="en-US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altLang="zh-CN" dirty="0">
                <a:latin typeface="Corbel" panose="020B0503020204020204" pitchFamily="34" charset="0"/>
                <a:ea typeface="Cambria" panose="02040503050406030204" pitchFamily="18" charset="0"/>
                <a:cs typeface="Tahoma" panose="020B0604030504040204" pitchFamily="34" charset="0"/>
              </a:rPr>
              <a:t>models of the same structure to separately predict LUT/DSP and CP timing</a:t>
            </a:r>
            <a:endParaRPr lang="en-US" dirty="0">
              <a:latin typeface="Corbel" panose="020B0503020204020204" pitchFamily="34" charset="0"/>
              <a:ea typeface="Cambria" panose="02040503050406030204" pitchFamily="18" charset="0"/>
              <a:cs typeface="Tahoma" panose="020B0604030504040204" pitchFamily="34" charset="0"/>
            </a:endParaRPr>
          </a:p>
        </p:txBody>
      </p:sp>
      <p:sp>
        <p:nvSpPr>
          <p:cNvPr id="17" name="Rectangle 423">
            <a:extLst>
              <a:ext uri="{FF2B5EF4-FFF2-40B4-BE49-F238E27FC236}">
                <a16:creationId xmlns:a16="http://schemas.microsoft.com/office/drawing/2014/main" id="{19A37DED-CDCA-4E1D-AD79-EC77C834E42E}"/>
              </a:ext>
            </a:extLst>
          </p:cNvPr>
          <p:cNvSpPr/>
          <p:nvPr/>
        </p:nvSpPr>
        <p:spPr>
          <a:xfrm>
            <a:off x="8807574" y="6005393"/>
            <a:ext cx="2129526" cy="389924"/>
          </a:xfrm>
          <a:prstGeom prst="rect">
            <a:avLst/>
          </a:prstGeom>
          <a:ln>
            <a:noFill/>
          </a:ln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b="1" dirty="0">
                <a:latin typeface="Corbel" panose="020B0503020204020204" pitchFamily="34" charset="0"/>
                <a:ea typeface="Cambria" panose="02040503050406030204" pitchFamily="18" charset="0"/>
                <a:cs typeface="Tahoma" panose="020B0604030504040204" pitchFamily="34" charset="0"/>
              </a:rPr>
              <a:t>Feed-forward NN</a:t>
            </a:r>
            <a:endParaRPr lang="en-US" b="1" dirty="0">
              <a:latin typeface="Corbel" panose="020B0503020204020204" pitchFamily="34" charset="0"/>
              <a:ea typeface="Cambria" panose="02040503050406030204" pitchFamily="18" charset="0"/>
              <a:cs typeface="Tahoma" panose="020B0604030504040204" pitchFamily="34" charset="0"/>
            </a:endParaRPr>
          </a:p>
        </p:txBody>
      </p:sp>
      <p:sp>
        <p:nvSpPr>
          <p:cNvPr id="18" name="Rectangle 423">
            <a:extLst>
              <a:ext uri="{FF2B5EF4-FFF2-40B4-BE49-F238E27FC236}">
                <a16:creationId xmlns:a16="http://schemas.microsoft.com/office/drawing/2014/main" id="{A0C47C62-BEEC-49B2-8F13-B25B9893D639}"/>
              </a:ext>
            </a:extLst>
          </p:cNvPr>
          <p:cNvSpPr/>
          <p:nvPr/>
        </p:nvSpPr>
        <p:spPr>
          <a:xfrm>
            <a:off x="3077744" y="6005393"/>
            <a:ext cx="3639927" cy="389924"/>
          </a:xfrm>
          <a:prstGeom prst="rect">
            <a:avLst/>
          </a:prstGeom>
          <a:ln>
            <a:noFill/>
          </a:ln>
        </p:spPr>
        <p:txBody>
          <a:bodyPr wrap="square" lIns="80618" tIns="80618" rIns="80618" bIns="80618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b="1" dirty="0">
                <a:latin typeface="Corbel" panose="020B0503020204020204" pitchFamily="34" charset="0"/>
                <a:ea typeface="Cambria" panose="02040503050406030204" pitchFamily="18" charset="0"/>
                <a:cs typeface="Tahoma" panose="020B0604030504040204" pitchFamily="34" charset="0"/>
              </a:rPr>
              <a:t>Generating graph representations</a:t>
            </a:r>
            <a:endParaRPr lang="en-US" b="1" dirty="0">
              <a:latin typeface="Corbel" panose="020B05030202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AB2795-59A1-422D-878F-1BA6A9DA7AAD}"/>
              </a:ext>
            </a:extLst>
          </p:cNvPr>
          <p:cNvSpPr/>
          <p:nvPr/>
        </p:nvSpPr>
        <p:spPr>
          <a:xfrm>
            <a:off x="4423923" y="2078831"/>
            <a:ext cx="1655408" cy="5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99C63F4D-F9D5-434F-B079-2E682525A689}"/>
              </a:ext>
            </a:extLst>
          </p:cNvPr>
          <p:cNvSpPr txBox="1">
            <a:spLocks/>
          </p:cNvSpPr>
          <p:nvPr/>
        </p:nvSpPr>
        <p:spPr>
          <a:xfrm>
            <a:off x="302051" y="1099407"/>
            <a:ext cx="7841552" cy="1301584"/>
          </a:xfrm>
          <a:prstGeom prst="rect">
            <a:avLst/>
          </a:prstGeom>
        </p:spPr>
        <p:txBody>
          <a:bodyPr wrap="square" lIns="80618" tIns="80618" rIns="80618" bIns="80618">
            <a:spAutoFit/>
          </a:bodyPr>
          <a:lstStyle>
            <a:defPPr>
              <a:defRPr lang="en-US"/>
            </a:defPPr>
            <a:lvl1pPr>
              <a:defRPr b="1">
                <a:latin typeface="Corbel" panose="020B0503020204020204" pitchFamily="34" charset="0"/>
                <a:ea typeface="Cambria" panose="02040503050406030204" pitchFamily="18" charset="0"/>
                <a:cs typeface="Tahoma" panose="020B060403050404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2000" dirty="0"/>
              <a:t>Goal of GPP: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b="0" dirty="0"/>
              <a:t>Provide graph embeddings of DFGs </a:t>
            </a:r>
            <a:r>
              <a:rPr lang="zh-CN" altLang="en-US" b="0" dirty="0">
                <a:sym typeface="Wingdings" pitchFamily="2" charset="2"/>
              </a:rPr>
              <a:t>→</a:t>
            </a:r>
            <a:r>
              <a:rPr lang="en" altLang="zh-CN" b="0" dirty="0"/>
              <a:t> </a:t>
            </a:r>
            <a:r>
              <a:rPr lang="en" altLang="zh-CN" dirty="0">
                <a:solidFill>
                  <a:schemeClr val="accent4">
                    <a:lumMod val="75000"/>
                  </a:schemeClr>
                </a:solidFill>
              </a:rPr>
              <a:t>generalize</a:t>
            </a:r>
            <a:r>
              <a:rPr lang="en" altLang="zh-CN" b="0" dirty="0"/>
              <a:t> across different graph</a:t>
            </a:r>
            <a:r>
              <a:rPr lang="en-US" altLang="zh-CN" b="0" dirty="0"/>
              <a:t>s</a:t>
            </a:r>
            <a:endParaRPr lang="en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b="0" dirty="0"/>
              <a:t>Provide high-accuracy performance predictions </a:t>
            </a:r>
            <a:r>
              <a:rPr lang="zh-CN" altLang="en-US" b="0" dirty="0">
                <a:sym typeface="Wingdings" pitchFamily="2" charset="2"/>
              </a:rPr>
              <a:t>→</a:t>
            </a:r>
            <a:r>
              <a:rPr lang="en" altLang="zh-CN" b="0" dirty="0">
                <a:sym typeface="Wingdings" pitchFamily="2" charset="2"/>
              </a:rPr>
              <a:t> </a:t>
            </a:r>
            <a:r>
              <a:rPr lang="en" altLang="zh-CN" dirty="0">
                <a:solidFill>
                  <a:schemeClr val="accent4">
                    <a:lumMod val="75000"/>
                  </a:schemeClr>
                </a:solidFill>
              </a:rPr>
              <a:t>quick evaluation </a:t>
            </a:r>
            <a:r>
              <a:rPr lang="en" altLang="zh-CN" b="0" dirty="0"/>
              <a:t>of generated solutions and </a:t>
            </a:r>
            <a:r>
              <a:rPr lang="en" altLang="zh-CN" dirty="0">
                <a:solidFill>
                  <a:schemeClr val="accent4">
                    <a:lumMod val="75000"/>
                  </a:schemeClr>
                </a:solidFill>
              </a:rPr>
              <a:t>accelerat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e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RL</a:t>
            </a:r>
            <a:r>
              <a:rPr lang="en" altLang="zh-CN" dirty="0">
                <a:solidFill>
                  <a:schemeClr val="accent4">
                    <a:lumMod val="75000"/>
                  </a:schemeClr>
                </a:solidFill>
              </a:rPr>
              <a:t> training</a:t>
            </a:r>
            <a:endParaRPr lang="en-US" altLang="zh-C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AD609C-9075-494E-8F95-B9C922F2EEE6}"/>
              </a:ext>
            </a:extLst>
          </p:cNvPr>
          <p:cNvSpPr/>
          <p:nvPr/>
        </p:nvSpPr>
        <p:spPr>
          <a:xfrm rot="19741078" flipH="1">
            <a:off x="7639100" y="1979762"/>
            <a:ext cx="421178" cy="218959"/>
          </a:xfrm>
          <a:prstGeom prst="rightArrow">
            <a:avLst/>
          </a:prstGeom>
          <a:solidFill>
            <a:srgbClr val="C66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1A6BB7-2079-4FB3-9A69-EC8911B3FC5A}"/>
              </a:ext>
            </a:extLst>
          </p:cNvPr>
          <p:cNvSpPr/>
          <p:nvPr/>
        </p:nvSpPr>
        <p:spPr>
          <a:xfrm>
            <a:off x="3077744" y="2355056"/>
            <a:ext cx="3304949" cy="3600765"/>
          </a:xfrm>
          <a:prstGeom prst="rect">
            <a:avLst/>
          </a:prstGeom>
          <a:noFill/>
          <a:ln w="28575">
            <a:solidFill>
              <a:srgbClr val="C66C6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AFC25-486F-4CB1-842E-5DC73AB8DB7E}"/>
              </a:ext>
            </a:extLst>
          </p:cNvPr>
          <p:cNvSpPr/>
          <p:nvPr/>
        </p:nvSpPr>
        <p:spPr>
          <a:xfrm>
            <a:off x="8732602" y="3043683"/>
            <a:ext cx="2384980" cy="2912138"/>
          </a:xfrm>
          <a:prstGeom prst="rect">
            <a:avLst/>
          </a:prstGeom>
          <a:noFill/>
          <a:ln w="28575">
            <a:solidFill>
              <a:srgbClr val="C66C6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423">
                <a:extLst>
                  <a:ext uri="{FF2B5EF4-FFF2-40B4-BE49-F238E27FC236}">
                    <a16:creationId xmlns:a16="http://schemas.microsoft.com/office/drawing/2014/main" id="{E3F7C98E-85DF-407E-AC5E-E81532289F16}"/>
                  </a:ext>
                </a:extLst>
              </p:cNvPr>
              <p:cNvSpPr/>
              <p:nvPr/>
            </p:nvSpPr>
            <p:spPr>
              <a:xfrm>
                <a:off x="302051" y="4651787"/>
                <a:ext cx="2811647" cy="1547805"/>
              </a:xfrm>
              <a:prstGeom prst="rect">
                <a:avLst/>
              </a:prstGeom>
            </p:spPr>
            <p:txBody>
              <a:bodyPr wrap="square" lIns="80618" tIns="80618" rIns="80618" bIns="80618">
                <a:spAutoFit/>
              </a:bodyPr>
              <a:lstStyle/>
              <a:p>
                <a:r>
                  <a:rPr lang="en-US" b="1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Node feature vector: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1</a:t>
                </a:r>
                <a:r>
                  <a:rPr lang="en-US" b="1" baseline="300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st</a:t>
                </a:r>
                <a:r>
                  <a:rPr lang="en-US" b="1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 ~ 4</a:t>
                </a:r>
                <a:r>
                  <a:rPr lang="en-US" b="1" baseline="300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th</a:t>
                </a:r>
                <a:r>
                  <a:rPr lang="en-US" b="1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: </a:t>
                </a:r>
                <a:r>
                  <a:rPr lang="en-US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Input / node type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" panose="02040503050406030204" pitchFamily="18" charset="0"/>
                        <a:cs typeface="Tahoma" panose="020B0604030504040204" pitchFamily="34" charset="0"/>
                      </a:rPr>
                      <m:t>+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ahoma" panose="020B0604030504040204" pitchFamily="34" charset="0"/>
                      </a:rPr>
                      <m:t>×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) / output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5</a:t>
                </a:r>
                <a:r>
                  <a:rPr lang="en-US" b="1" baseline="300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th</a:t>
                </a:r>
                <a:r>
                  <a:rPr lang="en-US" b="1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 ~9</a:t>
                </a:r>
                <a:r>
                  <a:rPr lang="en-US" b="1" baseline="300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th</a:t>
                </a:r>
                <a:r>
                  <a:rPr lang="en-US" b="1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: </a:t>
                </a:r>
                <a:r>
                  <a:rPr lang="en-US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Bit-width (2~32)</a:t>
                </a:r>
                <a:endParaRPr lang="en-US" dirty="0">
                  <a:latin typeface="Corbel" panose="020B05030202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10</a:t>
                </a:r>
                <a:r>
                  <a:rPr lang="en-US" b="1" baseline="30000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th</a:t>
                </a:r>
                <a:r>
                  <a:rPr lang="en-US" dirty="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rPr>
                  <a:t>: w/wo pragma</a:t>
                </a:r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9" name="Rectangle 423">
                <a:extLst>
                  <a:ext uri="{FF2B5EF4-FFF2-40B4-BE49-F238E27FC236}">
                    <a16:creationId xmlns:a16="http://schemas.microsoft.com/office/drawing/2014/main" id="{E3F7C98E-85DF-407E-AC5E-E81532289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51" y="4651787"/>
                <a:ext cx="2811647" cy="1547805"/>
              </a:xfrm>
              <a:prstGeom prst="rect">
                <a:avLst/>
              </a:prstGeom>
              <a:blipFill>
                <a:blip r:embed="rId4"/>
                <a:stretch>
                  <a:fillRect l="-2386" r="-434" b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595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35622E-2681-4A2F-870C-EFFC41336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A34414-34B8-40AB-931D-1EAC06FA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4400" dirty="0"/>
              <a:t>RLMD: </a:t>
            </a:r>
            <a:r>
              <a:rPr kumimoji="1" lang="en-US" altLang="zh-CN" sz="4400" u="sng" dirty="0"/>
              <a:t>RL</a:t>
            </a:r>
            <a:r>
              <a:rPr kumimoji="1" lang="en-US" altLang="zh-CN" sz="4400" dirty="0"/>
              <a:t>-based </a:t>
            </a:r>
            <a:r>
              <a:rPr kumimoji="1" lang="en-US" altLang="zh-CN" sz="4400" u="sng" dirty="0"/>
              <a:t>M</a:t>
            </a:r>
            <a:r>
              <a:rPr kumimoji="1" lang="en-US" altLang="zh-CN" sz="4400" dirty="0"/>
              <a:t>ulti-objective </a:t>
            </a:r>
            <a:r>
              <a:rPr kumimoji="1" lang="en-US" altLang="zh-CN" sz="4400" u="sng" dirty="0"/>
              <a:t>D</a:t>
            </a:r>
            <a:r>
              <a:rPr kumimoji="1" lang="en-US" altLang="zh-CN" sz="4400" dirty="0"/>
              <a:t>SE</a:t>
            </a:r>
            <a:endParaRPr lang="en-US" dirty="0"/>
          </a:p>
        </p:txBody>
      </p:sp>
      <p:pic>
        <p:nvPicPr>
          <p:cNvPr id="5" name="图片 10" descr="图形用户界面, 网站, 日程表&#10;&#10;描述已自动生成">
            <a:extLst>
              <a:ext uri="{FF2B5EF4-FFF2-40B4-BE49-F238E27FC236}">
                <a16:creationId xmlns:a16="http://schemas.microsoft.com/office/drawing/2014/main" id="{3799999B-4119-4F99-8F82-F400D44ED4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90"/>
          <a:stretch/>
        </p:blipFill>
        <p:spPr>
          <a:xfrm>
            <a:off x="7969174" y="1035895"/>
            <a:ext cx="4093014" cy="1008633"/>
          </a:xfrm>
          <a:prstGeom prst="rect">
            <a:avLst/>
          </a:prstGeom>
        </p:spPr>
      </p:pic>
      <p:pic>
        <p:nvPicPr>
          <p:cNvPr id="6" name="内容占位符 4" descr="电子设备的屏幕&#10;&#10;描述已自动生成">
            <a:extLst>
              <a:ext uri="{FF2B5EF4-FFF2-40B4-BE49-F238E27FC236}">
                <a16:creationId xmlns:a16="http://schemas.microsoft.com/office/drawing/2014/main" id="{CE8A12EF-E021-4744-AF37-793776817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5094" y="2197529"/>
            <a:ext cx="7540143" cy="3739219"/>
          </a:xfr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A9EF924-F99D-4493-9B57-F7C2248D24DB}"/>
              </a:ext>
            </a:extLst>
          </p:cNvPr>
          <p:cNvSpPr txBox="1">
            <a:spLocks/>
          </p:cNvSpPr>
          <p:nvPr/>
        </p:nvSpPr>
        <p:spPr>
          <a:xfrm>
            <a:off x="8826694" y="2800558"/>
            <a:ext cx="3038530" cy="2932800"/>
          </a:xfrm>
          <a:prstGeom prst="rect">
            <a:avLst/>
          </a:prstGeom>
        </p:spPr>
        <p:txBody>
          <a:bodyPr wrap="square" lIns="80618" tIns="80618" rIns="80618" bIns="80618">
            <a:spAutoFit/>
          </a:bodyPr>
          <a:lstStyle>
            <a:defPPr>
              <a:defRPr lang="en-US"/>
            </a:defPPr>
            <a:lvl1pPr>
              <a:defRPr b="1">
                <a:latin typeface="Corbel" panose="020B0503020204020204" pitchFamily="34" charset="0"/>
                <a:ea typeface="Cambria" panose="02040503050406030204" pitchFamily="18" charset="0"/>
                <a:cs typeface="Tahoma" panose="020B060403050404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State: </a:t>
            </a:r>
            <a:r>
              <a:rPr lang="en-US" altLang="zh-CN" sz="2000" b="0" dirty="0"/>
              <a:t>every possible partially assigned DFGs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Action: </a:t>
            </a:r>
            <a:r>
              <a:rPr lang="en-US" altLang="zh-CN" sz="2000" b="0" dirty="0"/>
              <a:t>whether to assign a certain directive to the current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Reward: </a:t>
            </a:r>
            <a:r>
              <a:rPr lang="en-US" altLang="zh-CN" sz="2000" b="0" dirty="0"/>
              <a:t>a negative weighted sum of predicted resource utilization</a:t>
            </a:r>
            <a:endParaRPr lang="zh-CN" altLang="en-US" sz="2000" b="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2AA8122-82D1-4C7B-81C3-3E0B35C7E86A}"/>
              </a:ext>
            </a:extLst>
          </p:cNvPr>
          <p:cNvSpPr/>
          <p:nvPr/>
        </p:nvSpPr>
        <p:spPr>
          <a:xfrm rot="20702344" flipH="1">
            <a:off x="8392029" y="2187823"/>
            <a:ext cx="1958868" cy="218959"/>
          </a:xfrm>
          <a:prstGeom prst="rightArrow">
            <a:avLst/>
          </a:prstGeom>
          <a:solidFill>
            <a:srgbClr val="88A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9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3E57BC-E7FD-4134-8F7F-15E91CA03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6"/>
            <a:ext cx="11486417" cy="686391"/>
          </a:xfrm>
        </p:spPr>
        <p:txBody>
          <a:bodyPr/>
          <a:lstStyle/>
          <a:p>
            <a:r>
              <a:rPr lang="en-US" dirty="0"/>
              <a:t>Traditional neural networks are designed for simple sequences &amp; grids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21B491-A12B-4AB9-8CD8-B87678FD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13C7C3-F275-4C8C-961A-7DFC7D15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Graph Neural Network (GNN)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5E65E-1D2A-46D8-89DB-BCA64D5BB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69" y="1826535"/>
            <a:ext cx="1978205" cy="2356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7C80BB-968C-4966-B199-8028EB08F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28" y="4454395"/>
            <a:ext cx="2093468" cy="1231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4380CB-2DBE-462E-8FC3-EF1E9C596FC2}"/>
              </a:ext>
            </a:extLst>
          </p:cNvPr>
          <p:cNvSpPr txBox="1"/>
          <p:nvPr/>
        </p:nvSpPr>
        <p:spPr>
          <a:xfrm>
            <a:off x="215739" y="6104883"/>
            <a:ext cx="5054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[Slide credit: http://web.stanford.edu/class/cs224w]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30A30ED-A6D2-415C-B6EE-4E0215DE29D9}"/>
              </a:ext>
            </a:extLst>
          </p:cNvPr>
          <p:cNvGrpSpPr/>
          <p:nvPr/>
        </p:nvGrpSpPr>
        <p:grpSpPr>
          <a:xfrm>
            <a:off x="3965418" y="2294299"/>
            <a:ext cx="1815424" cy="1995368"/>
            <a:chOff x="3965418" y="2294299"/>
            <a:chExt cx="1815424" cy="19953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7132134-6839-41D2-B7CA-232FDAB8620C}"/>
                </a:ext>
              </a:extLst>
            </p:cNvPr>
            <p:cNvGrpSpPr/>
            <p:nvPr/>
          </p:nvGrpSpPr>
          <p:grpSpPr>
            <a:xfrm>
              <a:off x="4050595" y="2400836"/>
              <a:ext cx="1533164" cy="1782294"/>
              <a:chOff x="5820135" y="2403143"/>
              <a:chExt cx="1737360" cy="1782294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7ED3506-6AFC-4C90-B0CE-F2E52852CF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0135" y="2403143"/>
                <a:ext cx="17373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B9C9D9C-B721-479B-8552-710B5C1BE8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0135" y="3739862"/>
                <a:ext cx="17373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669CE26-32FB-4E2E-8489-0B9A52844A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0135" y="2848716"/>
                <a:ext cx="17373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04C8158-C326-4AE0-82B9-8732E0C54E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0135" y="3294289"/>
                <a:ext cx="17373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CDFE0AB-65ED-4C4E-9304-7C5CC92D1A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0135" y="4185437"/>
                <a:ext cx="17373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6825FCA-9B5E-4AC7-8E01-74254E90DCEE}"/>
                </a:ext>
              </a:extLst>
            </p:cNvPr>
            <p:cNvGrpSpPr/>
            <p:nvPr/>
          </p:nvGrpSpPr>
          <p:grpSpPr>
            <a:xfrm rot="5400000">
              <a:off x="3948399" y="2463718"/>
              <a:ext cx="1850731" cy="1588094"/>
              <a:chOff x="4004450" y="2332399"/>
              <a:chExt cx="1737360" cy="1964888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3A109DB-2BE5-47AC-BBDF-D536B6ECE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4450" y="2332399"/>
                <a:ext cx="17373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839DA2C-E46C-4563-BCD1-01594313F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4450" y="3806065"/>
                <a:ext cx="17373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DF102A2-454F-44CF-9E9F-3A076450BB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4450" y="2823621"/>
                <a:ext cx="17373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6E639D1-D1BA-4CD4-98D3-774369F06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4450" y="3314843"/>
                <a:ext cx="17373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7E80746-F331-4CD2-A6A2-094A540035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4450" y="4297287"/>
                <a:ext cx="17373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BBE3734-60CC-429A-B29A-E1A85453E60B}"/>
                </a:ext>
              </a:extLst>
            </p:cNvPr>
            <p:cNvGrpSpPr/>
            <p:nvPr/>
          </p:nvGrpSpPr>
          <p:grpSpPr>
            <a:xfrm>
              <a:off x="3965418" y="2294299"/>
              <a:ext cx="1815424" cy="228600"/>
              <a:chOff x="3965418" y="2218099"/>
              <a:chExt cx="1815424" cy="2286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70A7E49-3B98-4449-A775-297E57A4F1B1}"/>
                  </a:ext>
                </a:extLst>
              </p:cNvPr>
              <p:cNvSpPr/>
              <p:nvPr/>
            </p:nvSpPr>
            <p:spPr>
              <a:xfrm>
                <a:off x="3965418" y="2218099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60CBC07-0D34-4828-B5CB-71B4B0AADCE9}"/>
                  </a:ext>
                </a:extLst>
              </p:cNvPr>
              <p:cNvSpPr/>
              <p:nvPr/>
            </p:nvSpPr>
            <p:spPr>
              <a:xfrm>
                <a:off x="4362124" y="2218099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0CA3727-23A7-4E7A-826A-22AFA9D4A7CB}"/>
                  </a:ext>
                </a:extLst>
              </p:cNvPr>
              <p:cNvSpPr/>
              <p:nvPr/>
            </p:nvSpPr>
            <p:spPr>
              <a:xfrm>
                <a:off x="4758830" y="2218099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2D8C6EC-0CBA-4E61-ADD1-933626D44436}"/>
                  </a:ext>
                </a:extLst>
              </p:cNvPr>
              <p:cNvSpPr/>
              <p:nvPr/>
            </p:nvSpPr>
            <p:spPr>
              <a:xfrm>
                <a:off x="5155536" y="2218099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13D8D5A-9F6F-4BAE-9800-709A0D12FB8C}"/>
                  </a:ext>
                </a:extLst>
              </p:cNvPr>
              <p:cNvSpPr/>
              <p:nvPr/>
            </p:nvSpPr>
            <p:spPr>
              <a:xfrm>
                <a:off x="5552242" y="2218099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02CD7C9-DEC8-4AFD-B027-625584557BFD}"/>
                </a:ext>
              </a:extLst>
            </p:cNvPr>
            <p:cNvGrpSpPr/>
            <p:nvPr/>
          </p:nvGrpSpPr>
          <p:grpSpPr>
            <a:xfrm>
              <a:off x="3965418" y="2735991"/>
              <a:ext cx="1815424" cy="228600"/>
              <a:chOff x="3965418" y="2709321"/>
              <a:chExt cx="1815424" cy="228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166493-BD35-422C-AB33-47E7CE295202}"/>
                  </a:ext>
                </a:extLst>
              </p:cNvPr>
              <p:cNvSpPr/>
              <p:nvPr/>
            </p:nvSpPr>
            <p:spPr>
              <a:xfrm>
                <a:off x="3965418" y="2709321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A705821-BC09-48C4-9034-26EE8227A9E8}"/>
                  </a:ext>
                </a:extLst>
              </p:cNvPr>
              <p:cNvSpPr/>
              <p:nvPr/>
            </p:nvSpPr>
            <p:spPr>
              <a:xfrm>
                <a:off x="4362124" y="2709321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D7C990B-DBC0-4F9C-9F8B-907FE55BC8AD}"/>
                  </a:ext>
                </a:extLst>
              </p:cNvPr>
              <p:cNvSpPr/>
              <p:nvPr/>
            </p:nvSpPr>
            <p:spPr>
              <a:xfrm>
                <a:off x="4758830" y="2709321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55A5BE8-114D-47B9-B3DD-41BC5F8251CF}"/>
                  </a:ext>
                </a:extLst>
              </p:cNvPr>
              <p:cNvSpPr/>
              <p:nvPr/>
            </p:nvSpPr>
            <p:spPr>
              <a:xfrm>
                <a:off x="5155536" y="2709321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DA1AC28-4C34-496D-8CC1-70FC65E32CF7}"/>
                  </a:ext>
                </a:extLst>
              </p:cNvPr>
              <p:cNvSpPr/>
              <p:nvPr/>
            </p:nvSpPr>
            <p:spPr>
              <a:xfrm>
                <a:off x="5552242" y="2709321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9DBC8A7-7CA5-4577-852B-14CA9AE99DBD}"/>
                </a:ext>
              </a:extLst>
            </p:cNvPr>
            <p:cNvGrpSpPr/>
            <p:nvPr/>
          </p:nvGrpSpPr>
          <p:grpSpPr>
            <a:xfrm>
              <a:off x="3965418" y="3177683"/>
              <a:ext cx="1815424" cy="228600"/>
              <a:chOff x="3965418" y="3200543"/>
              <a:chExt cx="1815424" cy="22860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525A370-E597-46B7-B249-7C7618E923D7}"/>
                  </a:ext>
                </a:extLst>
              </p:cNvPr>
              <p:cNvSpPr/>
              <p:nvPr/>
            </p:nvSpPr>
            <p:spPr>
              <a:xfrm>
                <a:off x="3965418" y="3200543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641729A-9A47-4718-AB1C-5B12E5921F66}"/>
                  </a:ext>
                </a:extLst>
              </p:cNvPr>
              <p:cNvSpPr/>
              <p:nvPr/>
            </p:nvSpPr>
            <p:spPr>
              <a:xfrm>
                <a:off x="4362124" y="3200543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F8FDF9B-9186-407F-A45F-325E2BE9D79E}"/>
                  </a:ext>
                </a:extLst>
              </p:cNvPr>
              <p:cNvSpPr/>
              <p:nvPr/>
            </p:nvSpPr>
            <p:spPr>
              <a:xfrm>
                <a:off x="4758830" y="3200543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C7EE0C9-E05D-4F8C-A93A-D0AEB583F334}"/>
                  </a:ext>
                </a:extLst>
              </p:cNvPr>
              <p:cNvSpPr/>
              <p:nvPr/>
            </p:nvSpPr>
            <p:spPr>
              <a:xfrm>
                <a:off x="5155536" y="3200543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B8E0905-F9A4-4570-ADB6-91E0539A635A}"/>
                  </a:ext>
                </a:extLst>
              </p:cNvPr>
              <p:cNvSpPr/>
              <p:nvPr/>
            </p:nvSpPr>
            <p:spPr>
              <a:xfrm>
                <a:off x="5552242" y="3200543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8E202B3-7454-499B-822E-5A9D0B699CDD}"/>
                </a:ext>
              </a:extLst>
            </p:cNvPr>
            <p:cNvGrpSpPr/>
            <p:nvPr/>
          </p:nvGrpSpPr>
          <p:grpSpPr>
            <a:xfrm>
              <a:off x="3965418" y="3619375"/>
              <a:ext cx="1815424" cy="228600"/>
              <a:chOff x="3965418" y="3691765"/>
              <a:chExt cx="1815424" cy="2286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ABE867B-8277-4E31-BB3B-C9671EA795D6}"/>
                  </a:ext>
                </a:extLst>
              </p:cNvPr>
              <p:cNvSpPr/>
              <p:nvPr/>
            </p:nvSpPr>
            <p:spPr>
              <a:xfrm>
                <a:off x="3965418" y="3691765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806962F-2FBA-42BD-B1D1-CFA359D11651}"/>
                  </a:ext>
                </a:extLst>
              </p:cNvPr>
              <p:cNvSpPr/>
              <p:nvPr/>
            </p:nvSpPr>
            <p:spPr>
              <a:xfrm>
                <a:off x="4362124" y="3691765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F9C4932-1315-4449-8D13-7BC3DC12CE26}"/>
                  </a:ext>
                </a:extLst>
              </p:cNvPr>
              <p:cNvSpPr/>
              <p:nvPr/>
            </p:nvSpPr>
            <p:spPr>
              <a:xfrm>
                <a:off x="4758830" y="3691765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64A5858-6129-4FB6-BB16-0614545C6E8B}"/>
                  </a:ext>
                </a:extLst>
              </p:cNvPr>
              <p:cNvSpPr/>
              <p:nvPr/>
            </p:nvSpPr>
            <p:spPr>
              <a:xfrm>
                <a:off x="5155536" y="3691765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8878B1C1-E0C2-4CC2-B907-BA7B3FE49863}"/>
                  </a:ext>
                </a:extLst>
              </p:cNvPr>
              <p:cNvSpPr/>
              <p:nvPr/>
            </p:nvSpPr>
            <p:spPr>
              <a:xfrm>
                <a:off x="5552242" y="3691765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F5161B2-89E1-4209-BA86-9DAD0EDEC45D}"/>
                </a:ext>
              </a:extLst>
            </p:cNvPr>
            <p:cNvGrpSpPr/>
            <p:nvPr/>
          </p:nvGrpSpPr>
          <p:grpSpPr>
            <a:xfrm>
              <a:off x="3965418" y="4061067"/>
              <a:ext cx="1815424" cy="228600"/>
              <a:chOff x="3965418" y="4182987"/>
              <a:chExt cx="1815424" cy="22860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F388D81-66C3-495D-ACB5-EBB9E3B537A8}"/>
                  </a:ext>
                </a:extLst>
              </p:cNvPr>
              <p:cNvSpPr/>
              <p:nvPr/>
            </p:nvSpPr>
            <p:spPr>
              <a:xfrm>
                <a:off x="3965418" y="4182987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E840B66-4A46-4413-8EE8-60CABABAB0B6}"/>
                  </a:ext>
                </a:extLst>
              </p:cNvPr>
              <p:cNvSpPr/>
              <p:nvPr/>
            </p:nvSpPr>
            <p:spPr>
              <a:xfrm>
                <a:off x="4362124" y="4182987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E9F8525-31C4-4CFB-B84A-C750BC7B7D63}"/>
                  </a:ext>
                </a:extLst>
              </p:cNvPr>
              <p:cNvSpPr/>
              <p:nvPr/>
            </p:nvSpPr>
            <p:spPr>
              <a:xfrm>
                <a:off x="4758830" y="4182987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044E2C9-61FC-4246-A97D-F424CCEDEDE9}"/>
                  </a:ext>
                </a:extLst>
              </p:cNvPr>
              <p:cNvSpPr/>
              <p:nvPr/>
            </p:nvSpPr>
            <p:spPr>
              <a:xfrm>
                <a:off x="5155536" y="4182987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94DC6C9-D98E-4C3A-96A6-5671C9629A1B}"/>
                  </a:ext>
                </a:extLst>
              </p:cNvPr>
              <p:cNvSpPr/>
              <p:nvPr/>
            </p:nvSpPr>
            <p:spPr>
              <a:xfrm>
                <a:off x="5552242" y="4182987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4756CD4-836C-43AE-8454-B6BC1AE1A78C}"/>
              </a:ext>
            </a:extLst>
          </p:cNvPr>
          <p:cNvGrpSpPr/>
          <p:nvPr/>
        </p:nvGrpSpPr>
        <p:grpSpPr>
          <a:xfrm>
            <a:off x="3965418" y="5356701"/>
            <a:ext cx="1815424" cy="228600"/>
            <a:chOff x="3965418" y="5125245"/>
            <a:chExt cx="1815424" cy="228600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866F22A-C91E-493F-BA3B-70E2B4DA3D9B}"/>
                </a:ext>
              </a:extLst>
            </p:cNvPr>
            <p:cNvCxnSpPr>
              <a:cxnSpLocks/>
            </p:cNvCxnSpPr>
            <p:nvPr/>
          </p:nvCxnSpPr>
          <p:spPr>
            <a:xfrm>
              <a:off x="4050595" y="5231782"/>
              <a:ext cx="15331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10B7054-370F-46F8-A5C7-5A922A63853A}"/>
                </a:ext>
              </a:extLst>
            </p:cNvPr>
            <p:cNvGrpSpPr/>
            <p:nvPr/>
          </p:nvGrpSpPr>
          <p:grpSpPr>
            <a:xfrm>
              <a:off x="3965418" y="5125245"/>
              <a:ext cx="1815424" cy="228600"/>
              <a:chOff x="3965418" y="2218099"/>
              <a:chExt cx="1815424" cy="228600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A3F7ED5-4904-46FF-BE5E-73AC0FD2E1B9}"/>
                  </a:ext>
                </a:extLst>
              </p:cNvPr>
              <p:cNvSpPr/>
              <p:nvPr/>
            </p:nvSpPr>
            <p:spPr>
              <a:xfrm>
                <a:off x="3965418" y="2218099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1D16716-5362-4AF1-AFD2-6130C93555F6}"/>
                  </a:ext>
                </a:extLst>
              </p:cNvPr>
              <p:cNvSpPr/>
              <p:nvPr/>
            </p:nvSpPr>
            <p:spPr>
              <a:xfrm>
                <a:off x="4362124" y="2218099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D8C9090-5104-4847-B80D-8A67560D522D}"/>
                  </a:ext>
                </a:extLst>
              </p:cNvPr>
              <p:cNvSpPr/>
              <p:nvPr/>
            </p:nvSpPr>
            <p:spPr>
              <a:xfrm>
                <a:off x="4758830" y="2218099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7A726258-732B-4466-A640-0CA73E84CC9E}"/>
                  </a:ext>
                </a:extLst>
              </p:cNvPr>
              <p:cNvSpPr/>
              <p:nvPr/>
            </p:nvSpPr>
            <p:spPr>
              <a:xfrm>
                <a:off x="5155536" y="2218099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D8F02EA4-9F66-4461-AA8B-63B854ECD690}"/>
                  </a:ext>
                </a:extLst>
              </p:cNvPr>
              <p:cNvSpPr/>
              <p:nvPr/>
            </p:nvSpPr>
            <p:spPr>
              <a:xfrm>
                <a:off x="5552242" y="2218099"/>
                <a:ext cx="228600" cy="2286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C3853B95-787C-4D25-93C6-18D1A899F012}"/>
              </a:ext>
            </a:extLst>
          </p:cNvPr>
          <p:cNvSpPr txBox="1"/>
          <p:nvPr/>
        </p:nvSpPr>
        <p:spPr>
          <a:xfrm>
            <a:off x="988119" y="5505590"/>
            <a:ext cx="183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orbel" panose="020B0503020204020204" pitchFamily="34" charset="0"/>
              </a:rPr>
              <a:t>Speech/Text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5132B001-EDDC-415E-8469-011024B43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160" y="2142565"/>
            <a:ext cx="4362450" cy="2411980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2D75F234-5A38-437F-99CF-AEBAF4523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160" y="4783893"/>
            <a:ext cx="3843793" cy="142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84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BF880-C25B-4E9A-963C-76D412B88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CE7C36-30A2-4124-8031-CB661AA6E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4400" dirty="0"/>
              <a:t>Putting GPP and RLMD Together</a:t>
            </a:r>
            <a:endParaRPr lang="en-US" dirty="0"/>
          </a:p>
        </p:txBody>
      </p:sp>
      <p:pic>
        <p:nvPicPr>
          <p:cNvPr id="6" name="图片 6" descr="图形用户界面, 应用程序, Teams&#10;&#10;描述已自动生成">
            <a:extLst>
              <a:ext uri="{FF2B5EF4-FFF2-40B4-BE49-F238E27FC236}">
                <a16:creationId xmlns:a16="http://schemas.microsoft.com/office/drawing/2014/main" id="{1975CF9B-0A95-4E40-BC46-DFA405B6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78" y="2087277"/>
            <a:ext cx="11096704" cy="3725393"/>
          </a:xfrm>
          <a:prstGeom prst="rect">
            <a:avLst/>
          </a:prstGeom>
        </p:spPr>
      </p:pic>
      <p:pic>
        <p:nvPicPr>
          <p:cNvPr id="15" name="图片 10" descr="图形用户界面, 网站, 日程表&#10;&#10;描述已自动生成">
            <a:extLst>
              <a:ext uri="{FF2B5EF4-FFF2-40B4-BE49-F238E27FC236}">
                <a16:creationId xmlns:a16="http://schemas.microsoft.com/office/drawing/2014/main" id="{E0AC6CCE-948C-403D-9C49-78443902E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90"/>
          <a:stretch/>
        </p:blipFill>
        <p:spPr>
          <a:xfrm>
            <a:off x="7969174" y="1035895"/>
            <a:ext cx="4093014" cy="1008633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EC3BC7F-7EAD-4174-9AA3-B347A9525600}"/>
              </a:ext>
            </a:extLst>
          </p:cNvPr>
          <p:cNvSpPr/>
          <p:nvPr/>
        </p:nvSpPr>
        <p:spPr>
          <a:xfrm rot="21019971" flipH="1">
            <a:off x="4919384" y="2080830"/>
            <a:ext cx="3194042" cy="126109"/>
          </a:xfrm>
          <a:prstGeom prst="rightArrow">
            <a:avLst>
              <a:gd name="adj1" fmla="val 50000"/>
              <a:gd name="adj2" fmla="val 137939"/>
            </a:avLst>
          </a:prstGeom>
          <a:solidFill>
            <a:srgbClr val="C66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6D09D3E-8827-4CDB-BD95-031E36CA648C}"/>
              </a:ext>
            </a:extLst>
          </p:cNvPr>
          <p:cNvSpPr/>
          <p:nvPr/>
        </p:nvSpPr>
        <p:spPr>
          <a:xfrm rot="20702344" flipH="1">
            <a:off x="8392029" y="2187823"/>
            <a:ext cx="1958868" cy="218959"/>
          </a:xfrm>
          <a:prstGeom prst="rightArrow">
            <a:avLst/>
          </a:prstGeom>
          <a:solidFill>
            <a:srgbClr val="88A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05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BF880-C25B-4E9A-963C-76D412B88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CE7C36-30A2-4124-8031-CB661AA6E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4400" dirty="0"/>
              <a:t>Putting GPP and RLMD Together</a:t>
            </a:r>
            <a:endParaRPr lang="en-US" dirty="0"/>
          </a:p>
        </p:txBody>
      </p:sp>
      <p:pic>
        <p:nvPicPr>
          <p:cNvPr id="6" name="图片 6" descr="图形用户界面, 应用程序, Teams&#10;&#10;描述已自动生成">
            <a:extLst>
              <a:ext uri="{FF2B5EF4-FFF2-40B4-BE49-F238E27FC236}">
                <a16:creationId xmlns:a16="http://schemas.microsoft.com/office/drawing/2014/main" id="{1975CF9B-0A95-4E40-BC46-DFA405B6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78" y="2087277"/>
            <a:ext cx="11096704" cy="3725393"/>
          </a:xfrm>
          <a:prstGeom prst="rect">
            <a:avLst/>
          </a:prstGeom>
        </p:spPr>
      </p:pic>
      <p:pic>
        <p:nvPicPr>
          <p:cNvPr id="15" name="图片 10" descr="图形用户界面, 网站, 日程表&#10;&#10;描述已自动生成">
            <a:extLst>
              <a:ext uri="{FF2B5EF4-FFF2-40B4-BE49-F238E27FC236}">
                <a16:creationId xmlns:a16="http://schemas.microsoft.com/office/drawing/2014/main" id="{E0AC6CCE-948C-403D-9C49-78443902E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90"/>
          <a:stretch/>
        </p:blipFill>
        <p:spPr>
          <a:xfrm>
            <a:off x="7969174" y="1035895"/>
            <a:ext cx="4093014" cy="1008633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EC3BC7F-7EAD-4174-9AA3-B347A9525600}"/>
              </a:ext>
            </a:extLst>
          </p:cNvPr>
          <p:cNvSpPr/>
          <p:nvPr/>
        </p:nvSpPr>
        <p:spPr>
          <a:xfrm rot="21019971" flipH="1">
            <a:off x="4919384" y="2080830"/>
            <a:ext cx="3194042" cy="126109"/>
          </a:xfrm>
          <a:prstGeom prst="rightArrow">
            <a:avLst>
              <a:gd name="adj1" fmla="val 50000"/>
              <a:gd name="adj2" fmla="val 137939"/>
            </a:avLst>
          </a:prstGeom>
          <a:solidFill>
            <a:srgbClr val="C66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62890E73-EC2B-4598-9371-78925D33FB72}"/>
              </a:ext>
            </a:extLst>
          </p:cNvPr>
          <p:cNvSpPr txBox="1">
            <a:spLocks/>
          </p:cNvSpPr>
          <p:nvPr/>
        </p:nvSpPr>
        <p:spPr>
          <a:xfrm>
            <a:off x="463466" y="1106486"/>
            <a:ext cx="5395864" cy="1147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400041" indent="-400041" defTabSz="914377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>
                <a:latin typeface="Corbel" panose="020B0503020204020204" pitchFamily="34" charset="0"/>
              </a:defRPr>
            </a:lvl1pPr>
            <a:lvl2pPr marL="857229" lvl="1" indent="-400041" defTabSz="914377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kumimoji="1" sz="2000" b="1">
                <a:latin typeface="Corbel" panose="020B0503020204020204" pitchFamily="34" charset="0"/>
              </a:defRPr>
            </a:lvl2pPr>
            <a:lvl3pPr marL="1142971" lvl="2" indent="-285744" defTabSz="914377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kumimoji="1">
                <a:latin typeface="Corbel" panose="020B0503020204020204" pitchFamily="34" charset="0"/>
              </a:defRPr>
            </a:lvl3pPr>
            <a:lvl4pPr marL="1600160" indent="-228594" defTabSz="91437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Corbel" panose="020B0503020204020204" pitchFamily="34" charset="0"/>
              </a:defRPr>
            </a:lvl4pPr>
            <a:lvl5pPr marL="2057349" indent="-228594" defTabSz="91437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Corbel" panose="020B0503020204020204" pitchFamily="34" charset="0"/>
              </a:defRPr>
            </a:lvl5pPr>
            <a:lvl6pPr marL="2514537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726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8914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103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" altLang="zh-CN" sz="2000" dirty="0"/>
              <a:t>Two policy optimization methods:</a:t>
            </a:r>
          </a:p>
          <a:p>
            <a:pPr lvl="1"/>
            <a:r>
              <a:rPr lang="en-US" altLang="zh-CN" sz="1800" dirty="0"/>
              <a:t>Actor-critic</a:t>
            </a:r>
          </a:p>
          <a:p>
            <a:pPr lvl="1"/>
            <a:r>
              <a:rPr lang="en-US" altLang="zh-CN" sz="1800" dirty="0"/>
              <a:t>Policy-gradient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B0EC353-873F-4FF7-A42C-C755F5DC67D9}"/>
              </a:ext>
            </a:extLst>
          </p:cNvPr>
          <p:cNvSpPr/>
          <p:nvPr/>
        </p:nvSpPr>
        <p:spPr>
          <a:xfrm rot="20702344" flipH="1">
            <a:off x="8392029" y="2187823"/>
            <a:ext cx="1958868" cy="218959"/>
          </a:xfrm>
          <a:prstGeom prst="rightArrow">
            <a:avLst/>
          </a:prstGeom>
          <a:solidFill>
            <a:srgbClr val="88A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7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BF880-C25B-4E9A-963C-76D412B88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CE7C36-30A2-4124-8031-CB661AA6E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4400" dirty="0"/>
              <a:t>Putting GPP and RLMD Together</a:t>
            </a:r>
            <a:endParaRPr lang="en-US" dirty="0"/>
          </a:p>
        </p:txBody>
      </p:sp>
      <p:pic>
        <p:nvPicPr>
          <p:cNvPr id="6" name="图片 6" descr="图形用户界面, 应用程序, Teams&#10;&#10;描述已自动生成">
            <a:extLst>
              <a:ext uri="{FF2B5EF4-FFF2-40B4-BE49-F238E27FC236}">
                <a16:creationId xmlns:a16="http://schemas.microsoft.com/office/drawing/2014/main" id="{1975CF9B-0A95-4E40-BC46-DFA405B6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78" y="2087277"/>
            <a:ext cx="11096704" cy="3725393"/>
          </a:xfrm>
          <a:prstGeom prst="rect">
            <a:avLst/>
          </a:prstGeom>
        </p:spPr>
      </p:pic>
      <p:sp>
        <p:nvSpPr>
          <p:cNvPr id="8" name="矩形 8">
            <a:extLst>
              <a:ext uri="{FF2B5EF4-FFF2-40B4-BE49-F238E27FC236}">
                <a16:creationId xmlns:a16="http://schemas.microsoft.com/office/drawing/2014/main" id="{1BA3CBCF-C5B8-4DD1-AD0B-2E7A72770F88}"/>
              </a:ext>
            </a:extLst>
          </p:cNvPr>
          <p:cNvSpPr/>
          <p:nvPr/>
        </p:nvSpPr>
        <p:spPr>
          <a:xfrm>
            <a:off x="9377183" y="2297302"/>
            <a:ext cx="26850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b="1" u="sng" dirty="0">
                <a:latin typeface="Corbel" panose="020B0503020204020204" pitchFamily="34" charset="0"/>
              </a:rPr>
              <a:t>Actor: </a:t>
            </a:r>
            <a:r>
              <a:rPr kumimoji="1" lang="en-US" altLang="zh-CN" sz="2000" b="1" dirty="0">
                <a:latin typeface="Corbel" panose="020B0503020204020204" pitchFamily="34" charset="0"/>
              </a:rPr>
              <a:t>Probability distribution on actions</a:t>
            </a:r>
          </a:p>
        </p:txBody>
      </p:sp>
      <p:sp>
        <p:nvSpPr>
          <p:cNvPr id="9" name="矩形 9">
            <a:extLst>
              <a:ext uri="{FF2B5EF4-FFF2-40B4-BE49-F238E27FC236}">
                <a16:creationId xmlns:a16="http://schemas.microsoft.com/office/drawing/2014/main" id="{73478019-E0FE-432A-A38E-1661A5E99441}"/>
              </a:ext>
            </a:extLst>
          </p:cNvPr>
          <p:cNvSpPr/>
          <p:nvPr/>
        </p:nvSpPr>
        <p:spPr>
          <a:xfrm>
            <a:off x="8924125" y="3746120"/>
            <a:ext cx="3404103" cy="34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CN" sz="2000" b="1" u="sng" dirty="0">
                <a:latin typeface="Corbel" panose="020B0503020204020204" pitchFamily="34" charset="0"/>
              </a:rPr>
              <a:t>Critic: </a:t>
            </a:r>
            <a:r>
              <a:rPr kumimoji="1" lang="en-US" altLang="zh-CN" sz="2000" b="1" dirty="0">
                <a:latin typeface="Corbel" panose="020B0503020204020204" pitchFamily="34" charset="0"/>
              </a:rPr>
              <a:t>State-value function</a:t>
            </a:r>
          </a:p>
        </p:txBody>
      </p:sp>
      <p:sp>
        <p:nvSpPr>
          <p:cNvPr id="13" name="Rectangle: Rounded Corners 416">
            <a:extLst>
              <a:ext uri="{FF2B5EF4-FFF2-40B4-BE49-F238E27FC236}">
                <a16:creationId xmlns:a16="http://schemas.microsoft.com/office/drawing/2014/main" id="{5E21F0EB-355E-473E-B54D-FB5497F2EF3F}"/>
              </a:ext>
            </a:extLst>
          </p:cNvPr>
          <p:cNvSpPr/>
          <p:nvPr/>
        </p:nvSpPr>
        <p:spPr>
          <a:xfrm>
            <a:off x="10203254" y="3005927"/>
            <a:ext cx="1259249" cy="379126"/>
          </a:xfrm>
          <a:prstGeom prst="roundRect">
            <a:avLst>
              <a:gd name="adj" fmla="val 32882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18" tIns="40309" rIns="80618" bIns="403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F53F4B8-6A6C-416A-9D5A-1B2F70A0B787}"/>
              </a:ext>
            </a:extLst>
          </p:cNvPr>
          <p:cNvSpPr/>
          <p:nvPr/>
        </p:nvSpPr>
        <p:spPr>
          <a:xfrm rot="20702344" flipH="1">
            <a:off x="8392029" y="2187823"/>
            <a:ext cx="1958868" cy="218959"/>
          </a:xfrm>
          <a:prstGeom prst="rightArrow">
            <a:avLst/>
          </a:prstGeom>
          <a:solidFill>
            <a:srgbClr val="88A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 10" descr="图形用户界面, 网站, 日程表&#10;&#10;描述已自动生成">
            <a:extLst>
              <a:ext uri="{FF2B5EF4-FFF2-40B4-BE49-F238E27FC236}">
                <a16:creationId xmlns:a16="http://schemas.microsoft.com/office/drawing/2014/main" id="{E0AC6CCE-948C-403D-9C49-78443902E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90"/>
          <a:stretch/>
        </p:blipFill>
        <p:spPr>
          <a:xfrm>
            <a:off x="7969174" y="1035895"/>
            <a:ext cx="4093014" cy="1008633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EC3BC7F-7EAD-4174-9AA3-B347A9525600}"/>
              </a:ext>
            </a:extLst>
          </p:cNvPr>
          <p:cNvSpPr/>
          <p:nvPr/>
        </p:nvSpPr>
        <p:spPr>
          <a:xfrm rot="21019971" flipH="1">
            <a:off x="4919384" y="2080830"/>
            <a:ext cx="3194042" cy="126109"/>
          </a:xfrm>
          <a:prstGeom prst="rightArrow">
            <a:avLst>
              <a:gd name="adj1" fmla="val 50000"/>
              <a:gd name="adj2" fmla="val 137939"/>
            </a:avLst>
          </a:prstGeom>
          <a:solidFill>
            <a:srgbClr val="C66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62890E73-EC2B-4598-9371-78925D33FB72}"/>
              </a:ext>
            </a:extLst>
          </p:cNvPr>
          <p:cNvSpPr txBox="1">
            <a:spLocks/>
          </p:cNvSpPr>
          <p:nvPr/>
        </p:nvSpPr>
        <p:spPr>
          <a:xfrm>
            <a:off x="463466" y="1106486"/>
            <a:ext cx="5395864" cy="1147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400041" indent="-400041" defTabSz="914377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>
                <a:latin typeface="Corbel" panose="020B0503020204020204" pitchFamily="34" charset="0"/>
              </a:defRPr>
            </a:lvl1pPr>
            <a:lvl2pPr marL="857229" lvl="1" indent="-400041" defTabSz="914377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kumimoji="1" sz="2000" b="1">
                <a:latin typeface="Corbel" panose="020B0503020204020204" pitchFamily="34" charset="0"/>
              </a:defRPr>
            </a:lvl2pPr>
            <a:lvl3pPr marL="1142971" lvl="2" indent="-285744" defTabSz="914377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kumimoji="1">
                <a:latin typeface="Corbel" panose="020B0503020204020204" pitchFamily="34" charset="0"/>
              </a:defRPr>
            </a:lvl3pPr>
            <a:lvl4pPr marL="1600160" indent="-228594" defTabSz="91437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Corbel" panose="020B0503020204020204" pitchFamily="34" charset="0"/>
              </a:defRPr>
            </a:lvl4pPr>
            <a:lvl5pPr marL="2057349" indent="-228594" defTabSz="91437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Corbel" panose="020B0503020204020204" pitchFamily="34" charset="0"/>
              </a:defRPr>
            </a:lvl5pPr>
            <a:lvl6pPr marL="2514537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726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8914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103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" altLang="zh-CN" sz="2000" dirty="0"/>
              <a:t>Two policy optimization methods:</a:t>
            </a:r>
          </a:p>
          <a:p>
            <a:pPr lvl="1"/>
            <a:r>
              <a:rPr lang="en-US" altLang="zh-CN" sz="1800" dirty="0"/>
              <a:t>Actor-critic</a:t>
            </a:r>
          </a:p>
          <a:p>
            <a:pPr lvl="1"/>
            <a:r>
              <a:rPr lang="en-US" altLang="zh-CN" sz="1800" dirty="0"/>
              <a:t>Policy-gradient</a:t>
            </a:r>
          </a:p>
        </p:txBody>
      </p:sp>
      <p:sp>
        <p:nvSpPr>
          <p:cNvPr id="20" name="Rectangle: Rounded Corners 416">
            <a:extLst>
              <a:ext uri="{FF2B5EF4-FFF2-40B4-BE49-F238E27FC236}">
                <a16:creationId xmlns:a16="http://schemas.microsoft.com/office/drawing/2014/main" id="{782737F2-961A-4605-A071-169D2D2B892A}"/>
              </a:ext>
            </a:extLst>
          </p:cNvPr>
          <p:cNvSpPr/>
          <p:nvPr/>
        </p:nvSpPr>
        <p:spPr>
          <a:xfrm>
            <a:off x="7769974" y="4473242"/>
            <a:ext cx="909282" cy="334148"/>
          </a:xfrm>
          <a:prstGeom prst="roundRect">
            <a:avLst>
              <a:gd name="adj" fmla="val 32882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18" tIns="40309" rIns="80618" bIns="403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21" name="矩形 8">
            <a:extLst>
              <a:ext uri="{FF2B5EF4-FFF2-40B4-BE49-F238E27FC236}">
                <a16:creationId xmlns:a16="http://schemas.microsoft.com/office/drawing/2014/main" id="{52751B55-D030-4A00-ACDE-BA33537B4861}"/>
              </a:ext>
            </a:extLst>
          </p:cNvPr>
          <p:cNvSpPr/>
          <p:nvPr/>
        </p:nvSpPr>
        <p:spPr>
          <a:xfrm>
            <a:off x="8679256" y="4482517"/>
            <a:ext cx="1179968" cy="34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CN" sz="2000" b="1" dirty="0">
                <a:latin typeface="Corbel" panose="020B0503020204020204" pitchFamily="34" charset="0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2095124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20EF31-B6D0-4AAA-9B0B-05BA01CC2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</a:t>
            </a:r>
          </a:p>
          <a:p>
            <a:pPr lvl="1"/>
            <a:r>
              <a:rPr lang="en-US" b="1" dirty="0"/>
              <a:t>Synthetic</a:t>
            </a:r>
            <a:r>
              <a:rPr lang="en-US" dirty="0"/>
              <a:t>: 47 different topologies x 100 sets of directives per topology </a:t>
            </a:r>
            <a:r>
              <a:rPr lang="zh-CN" altLang="en-US" dirty="0"/>
              <a:t>→ </a:t>
            </a:r>
            <a:r>
              <a:rPr lang="en-US" b="1" dirty="0"/>
              <a:t>4,700 graphs</a:t>
            </a:r>
          </a:p>
          <a:p>
            <a:pPr lvl="1"/>
            <a:r>
              <a:rPr lang="en-US" b="1" dirty="0"/>
              <a:t>Real-world</a:t>
            </a:r>
            <a:r>
              <a:rPr lang="en-US" dirty="0"/>
              <a:t>: 8 real-case benchmarks x 100 sets of directives per benchmark </a:t>
            </a:r>
            <a:r>
              <a:rPr lang="zh-CN" altLang="en-US" dirty="0"/>
              <a:t>→ </a:t>
            </a:r>
            <a:r>
              <a:rPr lang="en-US" b="1" dirty="0"/>
              <a:t>800 graphs</a:t>
            </a:r>
          </a:p>
          <a:p>
            <a:pPr lvl="2"/>
            <a:r>
              <a:rPr lang="en-US" dirty="0"/>
              <a:t>Real applications come from </a:t>
            </a:r>
            <a:r>
              <a:rPr lang="en-US" dirty="0" err="1"/>
              <a:t>MachSuite</a:t>
            </a:r>
            <a:r>
              <a:rPr lang="en-US" dirty="0"/>
              <a:t>, </a:t>
            </a:r>
            <a:r>
              <a:rPr lang="en-US" dirty="0" err="1"/>
              <a:t>CHStoneand</a:t>
            </a:r>
            <a:r>
              <a:rPr lang="en-US" dirty="0"/>
              <a:t> </a:t>
            </a:r>
            <a:r>
              <a:rPr lang="en-US" dirty="0" err="1"/>
              <a:t>PolyBench</a:t>
            </a:r>
            <a:r>
              <a:rPr lang="en-US" dirty="0"/>
              <a:t>/C: </a:t>
            </a:r>
            <a:r>
              <a:rPr lang="en-US" dirty="0" err="1"/>
              <a:t>gemm</a:t>
            </a:r>
            <a:r>
              <a:rPr lang="en-US" dirty="0"/>
              <a:t>, kernel_2mm, </a:t>
            </a:r>
            <a:r>
              <a:rPr lang="en-US" dirty="0" err="1"/>
              <a:t>kernel_durbin</a:t>
            </a:r>
            <a:r>
              <a:rPr lang="en-US" dirty="0"/>
              <a:t>(</a:t>
            </a:r>
            <a:r>
              <a:rPr lang="en-US" dirty="0" err="1"/>
              <a:t>small,large</a:t>
            </a:r>
            <a:r>
              <a:rPr lang="en-US" dirty="0"/>
              <a:t>), </a:t>
            </a:r>
            <a:r>
              <a:rPr lang="en-US" dirty="0" err="1"/>
              <a:t>spmv</a:t>
            </a:r>
            <a:r>
              <a:rPr lang="en-US" dirty="0"/>
              <a:t>, stencil3d(small, large), and </a:t>
            </a:r>
            <a:r>
              <a:rPr lang="en-US" dirty="0" err="1"/>
              <a:t>kernel_adi</a:t>
            </a:r>
            <a:endParaRPr lang="en-US" dirty="0"/>
          </a:p>
          <a:p>
            <a:r>
              <a:rPr lang="en-US" dirty="0"/>
              <a:t>Baselines</a:t>
            </a:r>
          </a:p>
          <a:p>
            <a:pPr lvl="1"/>
            <a:r>
              <a:rPr lang="en-US" dirty="0"/>
              <a:t>Simulated annealing (SA),</a:t>
            </a:r>
            <a:r>
              <a:rPr lang="zh-CN" altLang="en-US" dirty="0"/>
              <a:t> </a:t>
            </a:r>
            <a:r>
              <a:rPr lang="en-US" dirty="0"/>
              <a:t>Genetic algorithm (GA), particle swarm optimization (PSO), </a:t>
            </a:r>
            <a:r>
              <a:rPr lang="en-US" dirty="0" err="1"/>
              <a:t>Vivado</a:t>
            </a:r>
            <a:r>
              <a:rPr lang="en-US" dirty="0"/>
              <a:t> HLS</a:t>
            </a:r>
          </a:p>
          <a:p>
            <a:r>
              <a:rPr lang="en-US" dirty="0"/>
              <a:t>Training</a:t>
            </a:r>
          </a:p>
          <a:p>
            <a:pPr lvl="1"/>
            <a:r>
              <a:rPr lang="en-US" dirty="0"/>
              <a:t>Trained on 41 different synthetic topologies and 4 real-case benchmarks </a:t>
            </a:r>
            <a:r>
              <a:rPr lang="zh-CN" altLang="en-US" dirty="0"/>
              <a:t>→ </a:t>
            </a:r>
            <a:r>
              <a:rPr lang="en-US" b="1" dirty="0"/>
              <a:t>4,500 graphs</a:t>
            </a:r>
          </a:p>
          <a:p>
            <a:pPr lvl="1"/>
            <a:r>
              <a:rPr lang="en-US" dirty="0"/>
              <a:t>Evaluated on the rest of graphs</a:t>
            </a:r>
            <a:r>
              <a:rPr lang="zh-CN" altLang="en-US" dirty="0"/>
              <a:t> → </a:t>
            </a:r>
            <a:r>
              <a:rPr lang="en-US" altLang="zh-CN" b="1" dirty="0"/>
              <a:t>1,000 graphs</a:t>
            </a:r>
            <a:endParaRPr lang="en-US" b="1" dirty="0"/>
          </a:p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Ground-truth and solutions are synthesized by </a:t>
            </a:r>
            <a:r>
              <a:rPr lang="en-US" dirty="0" err="1"/>
              <a:t>Vivado</a:t>
            </a:r>
            <a:r>
              <a:rPr lang="en-US" dirty="0"/>
              <a:t> HLS and implemented by </a:t>
            </a:r>
            <a:r>
              <a:rPr lang="en-US" dirty="0" err="1"/>
              <a:t>Vivado</a:t>
            </a:r>
            <a:r>
              <a:rPr lang="en-US" dirty="0"/>
              <a:t> </a:t>
            </a:r>
          </a:p>
          <a:p>
            <a:pPr lvl="1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Actual resource utilization </a:t>
            </a:r>
            <a:r>
              <a:rPr lang="en-US" dirty="0"/>
              <a:t>(LUT/DSP) and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critical path (CP) timing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A11A4-1B5F-4CC9-8776-B0466E6A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64EE3-281B-473D-B6F1-DDC796FF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Setup</a:t>
            </a:r>
          </a:p>
        </p:txBody>
      </p:sp>
    </p:spTree>
    <p:extLst>
      <p:ext uri="{BB962C8B-B14F-4D97-AF65-F5344CB8AC3E}">
        <p14:creationId xmlns:p14="http://schemas.microsoft.com/office/powerpoint/2010/main" val="3861942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7B0EA-6FEB-480A-BB70-81384E6E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325743-EC6C-4CD6-9477-0476FDE9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GPP Evaluation: Implementation Prediction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E2EA16-7582-4456-BB8F-88856B84D4D2}"/>
              </a:ext>
            </a:extLst>
          </p:cNvPr>
          <p:cNvGrpSpPr>
            <a:grpSpLocks noChangeAspect="1"/>
          </p:cNvGrpSpPr>
          <p:nvPr/>
        </p:nvGrpSpPr>
        <p:grpSpPr>
          <a:xfrm>
            <a:off x="138432" y="1153440"/>
            <a:ext cx="11710666" cy="2743200"/>
            <a:chOff x="-5682221" y="477422"/>
            <a:chExt cx="25661334" cy="60111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0CF832A-CB36-4238-872F-5D2F70AFB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682221" y="493301"/>
              <a:ext cx="9011908" cy="595395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5E9275-D391-4EFE-9047-06995C13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9687" y="477422"/>
              <a:ext cx="8421275" cy="601111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864B655-58D2-4A07-8FCD-37FFAE4C1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81680" y="603078"/>
              <a:ext cx="8297433" cy="5858693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985B4EE-4FB0-40C1-B5AA-36561FB75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733" y="3941770"/>
            <a:ext cx="2920365" cy="1280160"/>
          </a:xfrm>
          <a:prstGeom prst="rect">
            <a:avLst/>
          </a:prstGeom>
        </p:spPr>
      </p:pic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DF52C7D1-213E-4EB6-941D-10397964DBFD}"/>
              </a:ext>
            </a:extLst>
          </p:cNvPr>
          <p:cNvSpPr txBox="1">
            <a:spLocks/>
          </p:cNvSpPr>
          <p:nvPr/>
        </p:nvSpPr>
        <p:spPr>
          <a:xfrm>
            <a:off x="342902" y="4167186"/>
            <a:ext cx="8113036" cy="2009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kern="1200" dirty="0">
                <a:solidFill>
                  <a:schemeClr val="accent6">
                    <a:lumMod val="75000"/>
                  </a:schemeClr>
                </a:solidFill>
              </a:rPr>
              <a:t>GPP</a:t>
            </a:r>
            <a:r>
              <a:rPr kumimoji="1" lang="en-US" altLang="zh-CN" b="0" kern="1200" dirty="0"/>
              <a:t> predictions on resource utilization (</a:t>
            </a:r>
            <a:r>
              <a:rPr kumimoji="1" lang="en-US" altLang="zh-CN" kern="1200" dirty="0"/>
              <a:t>LUT, DSP</a:t>
            </a:r>
            <a:r>
              <a:rPr kumimoji="1" lang="en-US" altLang="zh-CN" b="0" kern="1200" dirty="0"/>
              <a:t>), and critical path timing (</a:t>
            </a:r>
            <a:r>
              <a:rPr kumimoji="1" lang="en-US" altLang="zh-CN" kern="1200" dirty="0"/>
              <a:t>CP</a:t>
            </a:r>
            <a:r>
              <a:rPr kumimoji="1" lang="en-US" altLang="zh-CN" b="0" kern="1200" dirty="0"/>
              <a:t>)</a:t>
            </a:r>
          </a:p>
          <a:p>
            <a:endParaRPr kumimoji="1" lang="en-US" altLang="zh-CN" b="0" kern="1200" dirty="0"/>
          </a:p>
        </p:txBody>
      </p:sp>
    </p:spTree>
    <p:extLst>
      <p:ext uri="{BB962C8B-B14F-4D97-AF65-F5344CB8AC3E}">
        <p14:creationId xmlns:p14="http://schemas.microsoft.com/office/powerpoint/2010/main" val="33233067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7B0EA-6FEB-480A-BB70-81384E6E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325743-EC6C-4CD6-9477-0476FDE9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GPP Evaluation: Implementation Prediction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E2EA16-7582-4456-BB8F-88856B84D4D2}"/>
              </a:ext>
            </a:extLst>
          </p:cNvPr>
          <p:cNvGrpSpPr>
            <a:grpSpLocks noChangeAspect="1"/>
          </p:cNvGrpSpPr>
          <p:nvPr/>
        </p:nvGrpSpPr>
        <p:grpSpPr>
          <a:xfrm>
            <a:off x="138432" y="1153440"/>
            <a:ext cx="11710666" cy="2743200"/>
            <a:chOff x="-5682221" y="477422"/>
            <a:chExt cx="25661334" cy="60111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0CF832A-CB36-4238-872F-5D2F70AFB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682221" y="493301"/>
              <a:ext cx="9011908" cy="595395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5E9275-D391-4EFE-9047-06995C13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9687" y="477422"/>
              <a:ext cx="8421275" cy="601111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864B655-58D2-4A07-8FCD-37FFAE4C1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81680" y="603078"/>
              <a:ext cx="8297433" cy="5858693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985B4EE-4FB0-40C1-B5AA-36561FB75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733" y="3941770"/>
            <a:ext cx="2920365" cy="128016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78C9F0E-B46A-4D74-B79A-27BA1D2D24B0}"/>
              </a:ext>
            </a:extLst>
          </p:cNvPr>
          <p:cNvSpPr/>
          <p:nvPr/>
        </p:nvSpPr>
        <p:spPr>
          <a:xfrm rot="3360235">
            <a:off x="1608114" y="1615187"/>
            <a:ext cx="497288" cy="2375981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3B01592-740B-467D-BE8C-C7976522EE1D}"/>
              </a:ext>
            </a:extLst>
          </p:cNvPr>
          <p:cNvSpPr/>
          <p:nvPr/>
        </p:nvSpPr>
        <p:spPr>
          <a:xfrm rot="3360235">
            <a:off x="5669106" y="1118455"/>
            <a:ext cx="552644" cy="304785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2BC1BB0B-F41C-42B1-848D-6D22A385EA46}"/>
              </a:ext>
            </a:extLst>
          </p:cNvPr>
          <p:cNvSpPr txBox="1">
            <a:spLocks/>
          </p:cNvSpPr>
          <p:nvPr/>
        </p:nvSpPr>
        <p:spPr>
          <a:xfrm>
            <a:off x="6889377" y="2208244"/>
            <a:ext cx="811357" cy="494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kumimoji="1" lang="en-US" altLang="zh-CN" kern="1200" dirty="0">
                <a:solidFill>
                  <a:schemeClr val="accent6">
                    <a:lumMod val="75000"/>
                  </a:schemeClr>
                </a:solidFill>
              </a:rPr>
              <a:t>GPP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89D7517D-C423-431C-BC78-D08BCDBDD06C}"/>
              </a:ext>
            </a:extLst>
          </p:cNvPr>
          <p:cNvSpPr txBox="1">
            <a:spLocks/>
          </p:cNvSpPr>
          <p:nvPr/>
        </p:nvSpPr>
        <p:spPr>
          <a:xfrm>
            <a:off x="2800067" y="2181309"/>
            <a:ext cx="1024029" cy="398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kumimoji="1" lang="en-US" altLang="zh-CN" kern="1200" dirty="0">
                <a:solidFill>
                  <a:schemeClr val="accent6">
                    <a:lumMod val="75000"/>
                  </a:schemeClr>
                </a:solidFill>
              </a:rPr>
              <a:t>GPP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1E0D186-57D9-478C-979A-90F211A2E7D3}"/>
              </a:ext>
            </a:extLst>
          </p:cNvPr>
          <p:cNvSpPr/>
          <p:nvPr/>
        </p:nvSpPr>
        <p:spPr>
          <a:xfrm rot="3360235">
            <a:off x="9652882" y="962590"/>
            <a:ext cx="653361" cy="3234845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B43595A9-BBD9-4600-9B53-20F9DBF7D00A}"/>
              </a:ext>
            </a:extLst>
          </p:cNvPr>
          <p:cNvSpPr txBox="1">
            <a:spLocks/>
          </p:cNvSpPr>
          <p:nvPr/>
        </p:nvSpPr>
        <p:spPr>
          <a:xfrm>
            <a:off x="11013782" y="2099460"/>
            <a:ext cx="835316" cy="419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kumimoji="1" lang="en-US" altLang="zh-CN" kern="1200" dirty="0">
                <a:solidFill>
                  <a:schemeClr val="accent6">
                    <a:lumMod val="75000"/>
                  </a:schemeClr>
                </a:solidFill>
              </a:rPr>
              <a:t>GPP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701830D-A538-42AC-A44B-B75EDAA8D055}"/>
              </a:ext>
            </a:extLst>
          </p:cNvPr>
          <p:cNvSpPr/>
          <p:nvPr/>
        </p:nvSpPr>
        <p:spPr>
          <a:xfrm rot="2137975">
            <a:off x="1207347" y="1011914"/>
            <a:ext cx="913811" cy="2642887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460D0081-A766-4773-9E2E-BC7F85B981E3}"/>
              </a:ext>
            </a:extLst>
          </p:cNvPr>
          <p:cNvSpPr txBox="1">
            <a:spLocks/>
          </p:cNvSpPr>
          <p:nvPr/>
        </p:nvSpPr>
        <p:spPr>
          <a:xfrm>
            <a:off x="2562857" y="1447982"/>
            <a:ext cx="1024029" cy="398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kumimoji="1" lang="en-US" altLang="zh-CN" kern="1200" dirty="0">
                <a:solidFill>
                  <a:schemeClr val="accent5">
                    <a:lumMod val="75000"/>
                  </a:schemeClr>
                </a:solidFill>
              </a:rPr>
              <a:t>HLS</a:t>
            </a:r>
            <a:endParaRPr kumimoji="1" lang="en-US" altLang="zh-C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A822E486-F6F2-4D1F-95AF-130204EBB923}"/>
              </a:ext>
            </a:extLst>
          </p:cNvPr>
          <p:cNvSpPr txBox="1">
            <a:spLocks/>
          </p:cNvSpPr>
          <p:nvPr/>
        </p:nvSpPr>
        <p:spPr>
          <a:xfrm>
            <a:off x="6090221" y="1457651"/>
            <a:ext cx="1024029" cy="398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kumimoji="1" lang="en-US" altLang="zh-CN" kern="1200" dirty="0">
                <a:solidFill>
                  <a:schemeClr val="accent5">
                    <a:lumMod val="75000"/>
                  </a:schemeClr>
                </a:solidFill>
              </a:rPr>
              <a:t>HLS</a:t>
            </a:r>
            <a:endParaRPr kumimoji="1" lang="en-US" altLang="zh-C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A700D63-E95F-43AA-A22B-54ED3D9F1A44}"/>
              </a:ext>
            </a:extLst>
          </p:cNvPr>
          <p:cNvSpPr/>
          <p:nvPr/>
        </p:nvSpPr>
        <p:spPr>
          <a:xfrm rot="2137975">
            <a:off x="4901671" y="1337678"/>
            <a:ext cx="913811" cy="2373556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0CB908-4028-4866-8E50-BC61E15723A0}"/>
              </a:ext>
            </a:extLst>
          </p:cNvPr>
          <p:cNvSpPr/>
          <p:nvPr/>
        </p:nvSpPr>
        <p:spPr>
          <a:xfrm>
            <a:off x="8596970" y="1846685"/>
            <a:ext cx="1022154" cy="33462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4304E51-4FBB-4F11-8B52-A3AD12EF1CDA}"/>
              </a:ext>
            </a:extLst>
          </p:cNvPr>
          <p:cNvSpPr/>
          <p:nvPr/>
        </p:nvSpPr>
        <p:spPr>
          <a:xfrm>
            <a:off x="8793292" y="2373958"/>
            <a:ext cx="2541290" cy="4197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DCAE64C1-8E65-40D3-AE84-A655CBBA9AFC}"/>
              </a:ext>
            </a:extLst>
          </p:cNvPr>
          <p:cNvSpPr txBox="1">
            <a:spLocks/>
          </p:cNvSpPr>
          <p:nvPr/>
        </p:nvSpPr>
        <p:spPr>
          <a:xfrm>
            <a:off x="8645771" y="1457651"/>
            <a:ext cx="1024029" cy="398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kumimoji="1" lang="en-US" altLang="zh-CN" kern="1200" dirty="0">
                <a:solidFill>
                  <a:schemeClr val="accent5">
                    <a:lumMod val="75000"/>
                  </a:schemeClr>
                </a:solidFill>
              </a:rPr>
              <a:t>HLS</a:t>
            </a:r>
            <a:endParaRPr kumimoji="1" lang="en-US" altLang="zh-C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29EDBD9B-988B-45E8-860F-5CEF19437859}"/>
              </a:ext>
            </a:extLst>
          </p:cNvPr>
          <p:cNvSpPr txBox="1">
            <a:spLocks/>
          </p:cNvSpPr>
          <p:nvPr/>
        </p:nvSpPr>
        <p:spPr>
          <a:xfrm>
            <a:off x="342902" y="4167186"/>
            <a:ext cx="8113036" cy="2009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kern="1200" dirty="0">
                <a:solidFill>
                  <a:schemeClr val="accent6">
                    <a:lumMod val="75000"/>
                  </a:schemeClr>
                </a:solidFill>
              </a:rPr>
              <a:t>GPP</a:t>
            </a:r>
            <a:r>
              <a:rPr kumimoji="1" lang="en-US" altLang="zh-CN" b="0" kern="1200" dirty="0"/>
              <a:t> predictions on resource utilization (</a:t>
            </a:r>
            <a:r>
              <a:rPr kumimoji="1" lang="en-US" altLang="zh-CN" kern="1200" dirty="0"/>
              <a:t>LUT, DSP</a:t>
            </a:r>
            <a:r>
              <a:rPr kumimoji="1" lang="en-US" altLang="zh-CN" b="0" kern="1200" dirty="0"/>
              <a:t>), and critical path timing (</a:t>
            </a:r>
            <a:r>
              <a:rPr kumimoji="1" lang="en-US" altLang="zh-CN" kern="1200" dirty="0"/>
              <a:t>CP</a:t>
            </a:r>
            <a:r>
              <a:rPr kumimoji="1" lang="en-US" altLang="zh-CN" b="0" kern="1200" dirty="0"/>
              <a:t>)</a:t>
            </a:r>
          </a:p>
          <a:p>
            <a:endParaRPr kumimoji="1" lang="en-US" altLang="zh-CN" b="0" kern="1200" dirty="0"/>
          </a:p>
        </p:txBody>
      </p:sp>
    </p:spTree>
    <p:extLst>
      <p:ext uri="{BB962C8B-B14F-4D97-AF65-F5344CB8AC3E}">
        <p14:creationId xmlns:p14="http://schemas.microsoft.com/office/powerpoint/2010/main" val="4640832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7B0EA-6FEB-480A-BB70-81384E6E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325743-EC6C-4CD6-9477-0476FDE9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GPP Evaluation: Implementation Prediction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80FB5A47-FBE4-460C-AD97-06307585ECC1}"/>
              </a:ext>
            </a:extLst>
          </p:cNvPr>
          <p:cNvSpPr txBox="1">
            <a:spLocks/>
          </p:cNvSpPr>
          <p:nvPr/>
        </p:nvSpPr>
        <p:spPr>
          <a:xfrm>
            <a:off x="342902" y="4167186"/>
            <a:ext cx="8113036" cy="2009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kern="1200" dirty="0">
                <a:solidFill>
                  <a:schemeClr val="accent6">
                    <a:lumMod val="75000"/>
                  </a:schemeClr>
                </a:solidFill>
              </a:rPr>
              <a:t>GPP</a:t>
            </a:r>
            <a:r>
              <a:rPr kumimoji="1" lang="en-US" altLang="zh-CN" b="0" kern="1200" dirty="0"/>
              <a:t> predictions on resource utilization (</a:t>
            </a:r>
            <a:r>
              <a:rPr kumimoji="1" lang="en-US" altLang="zh-CN" kern="1200" dirty="0"/>
              <a:t>LUT, DSP</a:t>
            </a:r>
            <a:r>
              <a:rPr kumimoji="1" lang="en-US" altLang="zh-CN" b="0" kern="1200" dirty="0"/>
              <a:t>), and critical path timing (</a:t>
            </a:r>
            <a:r>
              <a:rPr kumimoji="1" lang="en-US" altLang="zh-CN" kern="1200" dirty="0"/>
              <a:t>CP</a:t>
            </a:r>
            <a:r>
              <a:rPr kumimoji="1" lang="en-US" altLang="zh-CN" b="0" kern="1200" dirty="0"/>
              <a:t>)</a:t>
            </a:r>
          </a:p>
          <a:p>
            <a:endParaRPr kumimoji="1" lang="en-US" altLang="zh-CN" b="0" kern="1200" dirty="0"/>
          </a:p>
          <a:p>
            <a:r>
              <a:rPr lang="en" altLang="zh-CN" sz="2400" b="0" dirty="0"/>
              <a:t>Reduc</a:t>
            </a:r>
            <a:r>
              <a:rPr lang="en-US" altLang="zh-CN" sz="2400" b="0" dirty="0"/>
              <a:t>e</a:t>
            </a:r>
            <a:r>
              <a:rPr lang="en" altLang="zh-CN" sz="2400" b="0" dirty="0"/>
              <a:t> prediction error of Vivado </a:t>
            </a:r>
            <a:r>
              <a:rPr lang="en" altLang="zh-CN" sz="2400" dirty="0">
                <a:solidFill>
                  <a:schemeClr val="accent5">
                    <a:lumMod val="75000"/>
                  </a:schemeClr>
                </a:solidFill>
              </a:rPr>
              <a:t>HLS</a:t>
            </a:r>
            <a:r>
              <a:rPr lang="en" altLang="zh-CN" sz="2400" b="0" dirty="0"/>
              <a:t> by </a:t>
            </a:r>
            <a:r>
              <a:rPr lang="en" altLang="zh-CN" sz="2400" dirty="0">
                <a:solidFill>
                  <a:schemeClr val="accent4">
                    <a:lumMod val="75000"/>
                  </a:schemeClr>
                </a:solidFill>
              </a:rPr>
              <a:t>10.9x</a:t>
            </a:r>
            <a:r>
              <a:rPr lang="en" altLang="zh-CN" sz="2400" b="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" altLang="zh-CN" sz="2400" dirty="0">
                <a:solidFill>
                  <a:schemeClr val="accent4">
                    <a:lumMod val="75000"/>
                  </a:schemeClr>
                </a:solidFill>
              </a:rPr>
              <a:t>in resource</a:t>
            </a:r>
            <a:r>
              <a:rPr lang="en" altLang="zh-CN" sz="2400" b="0" dirty="0"/>
              <a:t> and </a:t>
            </a:r>
            <a:r>
              <a:rPr lang="en" altLang="zh-CN" sz="2400" dirty="0">
                <a:solidFill>
                  <a:schemeClr val="accent4">
                    <a:lumMod val="75000"/>
                  </a:schemeClr>
                </a:solidFill>
              </a:rPr>
              <a:t>5.7x in timing</a:t>
            </a:r>
            <a:endParaRPr kumimoji="1" lang="zh-CN" alt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endParaRPr kumimoji="1" lang="en-US" altLang="zh-CN" b="0" kern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85B4EE-4FB0-40C1-B5AA-36561FB7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733" y="3941770"/>
            <a:ext cx="2920365" cy="128016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4615822-DE3C-478A-89CE-39E38FBA2D13}"/>
              </a:ext>
            </a:extLst>
          </p:cNvPr>
          <p:cNvGrpSpPr>
            <a:grpSpLocks noChangeAspect="1"/>
          </p:cNvGrpSpPr>
          <p:nvPr/>
        </p:nvGrpSpPr>
        <p:grpSpPr>
          <a:xfrm>
            <a:off x="138432" y="1153440"/>
            <a:ext cx="11710666" cy="2743200"/>
            <a:chOff x="-5682221" y="477422"/>
            <a:chExt cx="25661334" cy="601111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93BA09E-F2C9-4E92-8842-95E2D3086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682221" y="493301"/>
              <a:ext cx="9011908" cy="595395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E6C8B76-3735-4643-8A6F-93B6D135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9687" y="477422"/>
              <a:ext cx="8421275" cy="601111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39F154D-186E-49D6-A48F-2F59B27BF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81680" y="603078"/>
              <a:ext cx="8297433" cy="5858693"/>
            </a:xfrm>
            <a:prstGeom prst="rect">
              <a:avLst/>
            </a:prstGeom>
          </p:spPr>
        </p:pic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E62908AF-E036-4032-920E-AC70D1B9D6A3}"/>
              </a:ext>
            </a:extLst>
          </p:cNvPr>
          <p:cNvSpPr/>
          <p:nvPr/>
        </p:nvSpPr>
        <p:spPr>
          <a:xfrm rot="3360235">
            <a:off x="1608114" y="1615187"/>
            <a:ext cx="497288" cy="2375981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5817392-E33B-4792-98F9-31C3D4150333}"/>
              </a:ext>
            </a:extLst>
          </p:cNvPr>
          <p:cNvSpPr/>
          <p:nvPr/>
        </p:nvSpPr>
        <p:spPr>
          <a:xfrm rot="3360235">
            <a:off x="5669106" y="1118455"/>
            <a:ext cx="552644" cy="304785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1719A14E-11E2-4D3F-B3C3-83CD85A71793}"/>
              </a:ext>
            </a:extLst>
          </p:cNvPr>
          <p:cNvSpPr txBox="1">
            <a:spLocks/>
          </p:cNvSpPr>
          <p:nvPr/>
        </p:nvSpPr>
        <p:spPr>
          <a:xfrm>
            <a:off x="6889377" y="2208244"/>
            <a:ext cx="811357" cy="494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kumimoji="1" lang="en-US" altLang="zh-CN" kern="1200" dirty="0">
                <a:solidFill>
                  <a:schemeClr val="accent6">
                    <a:lumMod val="75000"/>
                  </a:schemeClr>
                </a:solidFill>
              </a:rPr>
              <a:t>GPP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40" name="Content Placeholder 1">
            <a:extLst>
              <a:ext uri="{FF2B5EF4-FFF2-40B4-BE49-F238E27FC236}">
                <a16:creationId xmlns:a16="http://schemas.microsoft.com/office/drawing/2014/main" id="{5D9A2F58-5179-46E3-BD21-1FFF09DC64CB}"/>
              </a:ext>
            </a:extLst>
          </p:cNvPr>
          <p:cNvSpPr txBox="1">
            <a:spLocks/>
          </p:cNvSpPr>
          <p:nvPr/>
        </p:nvSpPr>
        <p:spPr>
          <a:xfrm>
            <a:off x="2800067" y="2181309"/>
            <a:ext cx="1024029" cy="398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kumimoji="1" lang="en-US" altLang="zh-CN" kern="1200" dirty="0">
                <a:solidFill>
                  <a:schemeClr val="accent6">
                    <a:lumMod val="75000"/>
                  </a:schemeClr>
                </a:solidFill>
              </a:rPr>
              <a:t>GPP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BB91E62-ADA3-44F1-A98E-97F7163AA5BC}"/>
              </a:ext>
            </a:extLst>
          </p:cNvPr>
          <p:cNvSpPr/>
          <p:nvPr/>
        </p:nvSpPr>
        <p:spPr>
          <a:xfrm rot="3360235">
            <a:off x="9652882" y="962590"/>
            <a:ext cx="653361" cy="3234845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FF1C8C73-FDE1-4CD6-91A4-F7AB67420EB5}"/>
              </a:ext>
            </a:extLst>
          </p:cNvPr>
          <p:cNvSpPr txBox="1">
            <a:spLocks/>
          </p:cNvSpPr>
          <p:nvPr/>
        </p:nvSpPr>
        <p:spPr>
          <a:xfrm>
            <a:off x="11013782" y="2099460"/>
            <a:ext cx="835316" cy="419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kumimoji="1" lang="en-US" altLang="zh-CN" kern="1200" dirty="0">
                <a:solidFill>
                  <a:schemeClr val="accent6">
                    <a:lumMod val="75000"/>
                  </a:schemeClr>
                </a:solidFill>
              </a:rPr>
              <a:t>GPP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2846D0-1D21-45AD-9B98-B9E7F66E2455}"/>
              </a:ext>
            </a:extLst>
          </p:cNvPr>
          <p:cNvSpPr/>
          <p:nvPr/>
        </p:nvSpPr>
        <p:spPr>
          <a:xfrm rot="2137975">
            <a:off x="1207347" y="1011914"/>
            <a:ext cx="913811" cy="2642887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1">
            <a:extLst>
              <a:ext uri="{FF2B5EF4-FFF2-40B4-BE49-F238E27FC236}">
                <a16:creationId xmlns:a16="http://schemas.microsoft.com/office/drawing/2014/main" id="{3C2251EA-41D5-4143-A135-D9D1FA387C52}"/>
              </a:ext>
            </a:extLst>
          </p:cNvPr>
          <p:cNvSpPr txBox="1">
            <a:spLocks/>
          </p:cNvSpPr>
          <p:nvPr/>
        </p:nvSpPr>
        <p:spPr>
          <a:xfrm>
            <a:off x="2562857" y="1447982"/>
            <a:ext cx="1024029" cy="398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kumimoji="1" lang="en-US" altLang="zh-CN" kern="1200" dirty="0">
                <a:solidFill>
                  <a:schemeClr val="accent5">
                    <a:lumMod val="75000"/>
                  </a:schemeClr>
                </a:solidFill>
              </a:rPr>
              <a:t>HLS</a:t>
            </a:r>
            <a:endParaRPr kumimoji="1" lang="en-US" altLang="zh-C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Content Placeholder 1">
            <a:extLst>
              <a:ext uri="{FF2B5EF4-FFF2-40B4-BE49-F238E27FC236}">
                <a16:creationId xmlns:a16="http://schemas.microsoft.com/office/drawing/2014/main" id="{73ADCBA4-C067-422A-A6F8-1CBB8D1A01E9}"/>
              </a:ext>
            </a:extLst>
          </p:cNvPr>
          <p:cNvSpPr txBox="1">
            <a:spLocks/>
          </p:cNvSpPr>
          <p:nvPr/>
        </p:nvSpPr>
        <p:spPr>
          <a:xfrm>
            <a:off x="6090221" y="1457651"/>
            <a:ext cx="1024029" cy="398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kumimoji="1" lang="en-US" altLang="zh-CN" kern="1200" dirty="0">
                <a:solidFill>
                  <a:schemeClr val="accent5">
                    <a:lumMod val="75000"/>
                  </a:schemeClr>
                </a:solidFill>
              </a:rPr>
              <a:t>HLS</a:t>
            </a:r>
            <a:endParaRPr kumimoji="1" lang="en-US" altLang="zh-C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FD39C44-BE00-49A9-AA34-AF4B9A1A627D}"/>
              </a:ext>
            </a:extLst>
          </p:cNvPr>
          <p:cNvSpPr/>
          <p:nvPr/>
        </p:nvSpPr>
        <p:spPr>
          <a:xfrm rot="2137975">
            <a:off x="4901671" y="1337678"/>
            <a:ext cx="913811" cy="2373556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69717B0-4E26-4030-9A41-6B1FAC51437E}"/>
              </a:ext>
            </a:extLst>
          </p:cNvPr>
          <p:cNvSpPr/>
          <p:nvPr/>
        </p:nvSpPr>
        <p:spPr>
          <a:xfrm>
            <a:off x="8596970" y="1846685"/>
            <a:ext cx="1022154" cy="33462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F73F9B-0FF5-4CB6-954E-5D23632EEDD4}"/>
              </a:ext>
            </a:extLst>
          </p:cNvPr>
          <p:cNvSpPr/>
          <p:nvPr/>
        </p:nvSpPr>
        <p:spPr>
          <a:xfrm>
            <a:off x="8793292" y="2373958"/>
            <a:ext cx="2541290" cy="4197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1">
            <a:extLst>
              <a:ext uri="{FF2B5EF4-FFF2-40B4-BE49-F238E27FC236}">
                <a16:creationId xmlns:a16="http://schemas.microsoft.com/office/drawing/2014/main" id="{91ABA4CA-3351-4B4A-952C-2455E438E84E}"/>
              </a:ext>
            </a:extLst>
          </p:cNvPr>
          <p:cNvSpPr txBox="1">
            <a:spLocks/>
          </p:cNvSpPr>
          <p:nvPr/>
        </p:nvSpPr>
        <p:spPr>
          <a:xfrm>
            <a:off x="8645771" y="1457651"/>
            <a:ext cx="1024029" cy="398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kumimoji="1" lang="en-US" altLang="zh-CN" kern="1200" dirty="0">
                <a:solidFill>
                  <a:schemeClr val="accent5">
                    <a:lumMod val="75000"/>
                  </a:schemeClr>
                </a:solidFill>
              </a:rPr>
              <a:t>HLS</a:t>
            </a:r>
            <a:endParaRPr kumimoji="1" lang="en-US" altLang="zh-CN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373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CEAD2-50BA-459D-8C10-FB1D8D453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591E6E-669D-4D24-AF0E-ACC07D77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GPP Design Choices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EED81-74A0-4AFD-9949-522474BC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21" y="1321953"/>
            <a:ext cx="10868463" cy="4022119"/>
          </a:xfrm>
          <a:prstGeom prst="rect">
            <a:avLst/>
          </a:prstGeom>
        </p:spPr>
      </p:pic>
      <p:pic>
        <p:nvPicPr>
          <p:cNvPr id="8" name="Graphic 7" descr="Star with solid fill">
            <a:extLst>
              <a:ext uri="{FF2B5EF4-FFF2-40B4-BE49-F238E27FC236}">
                <a16:creationId xmlns:a16="http://schemas.microsoft.com/office/drawing/2014/main" id="{6F50474B-FD04-458B-81FE-3DCA8E42F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7406" y="5052064"/>
            <a:ext cx="731067" cy="73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83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CCB07F-3986-4C23-B7C0-E71CC63D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53BAF3-3ED0-4617-AB8C-E4164437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IronMan</a:t>
            </a:r>
            <a:r>
              <a:rPr lang="en-US" dirty="0"/>
              <a:t> Evaluation: Pareto Solutions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8D1AA0-6B62-4114-B292-D729610807EE}"/>
              </a:ext>
            </a:extLst>
          </p:cNvPr>
          <p:cNvGrpSpPr>
            <a:grpSpLocks noChangeAspect="1"/>
          </p:cNvGrpSpPr>
          <p:nvPr/>
        </p:nvGrpSpPr>
        <p:grpSpPr>
          <a:xfrm>
            <a:off x="210550" y="1160970"/>
            <a:ext cx="6408326" cy="4937760"/>
            <a:chOff x="210552" y="1160971"/>
            <a:chExt cx="5824538" cy="44879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2D6154-ED07-4BB5-8524-03F360FBA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380"/>
            <a:stretch/>
          </p:blipFill>
          <p:spPr>
            <a:xfrm>
              <a:off x="651154" y="1442670"/>
              <a:ext cx="5311702" cy="420624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CCAAD4-AB72-4538-993F-F204FAFA5358}"/>
                </a:ext>
              </a:extLst>
            </p:cNvPr>
            <p:cNvSpPr/>
            <p:nvPr/>
          </p:nvSpPr>
          <p:spPr>
            <a:xfrm>
              <a:off x="210552" y="3377020"/>
              <a:ext cx="746954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2468BB-B9E0-46DC-BC26-30111A2D0C49}"/>
                </a:ext>
              </a:extLst>
            </p:cNvPr>
            <p:cNvSpPr/>
            <p:nvPr/>
          </p:nvSpPr>
          <p:spPr>
            <a:xfrm>
              <a:off x="5829130" y="2072683"/>
              <a:ext cx="205960" cy="570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C8007A-6207-4C54-AB5E-B09BF15B5A81}"/>
                </a:ext>
              </a:extLst>
            </p:cNvPr>
            <p:cNvSpPr/>
            <p:nvPr/>
          </p:nvSpPr>
          <p:spPr>
            <a:xfrm>
              <a:off x="5829130" y="4149134"/>
              <a:ext cx="205960" cy="570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7" name="Content Placeholder 1">
              <a:extLst>
                <a:ext uri="{FF2B5EF4-FFF2-40B4-BE49-F238E27FC236}">
                  <a16:creationId xmlns:a16="http://schemas.microsoft.com/office/drawing/2014/main" id="{FF760386-9FBC-493E-A52B-D91645DDD739}"/>
                </a:ext>
              </a:extLst>
            </p:cNvPr>
            <p:cNvSpPr txBox="1">
              <a:spLocks/>
            </p:cNvSpPr>
            <p:nvPr/>
          </p:nvSpPr>
          <p:spPr>
            <a:xfrm>
              <a:off x="1534810" y="1168091"/>
              <a:ext cx="1024029" cy="5526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400041" indent="-400041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2400" b="1" kern="1200">
                  <a:solidFill>
                    <a:schemeClr val="tx1"/>
                  </a:solidFill>
                  <a:latin typeface="Corbel" panose="020B0503020204020204" pitchFamily="34" charset="0"/>
                  <a:ea typeface="+mn-ea"/>
                  <a:cs typeface="+mn-cs"/>
                </a:defRPr>
              </a:lvl1pPr>
              <a:lvl2pPr marL="857229" indent="-400041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buSzPct val="80000"/>
                <a:buFont typeface="Courier New" panose="02070309020205020404" pitchFamily="49" charset="0"/>
                <a:buChar char="o"/>
                <a:defRPr sz="2000" kern="1200">
                  <a:solidFill>
                    <a:schemeClr val="tx1"/>
                  </a:solidFill>
                  <a:latin typeface="Corbel" panose="020B0503020204020204" pitchFamily="34" charset="0"/>
                  <a:ea typeface="+mn-ea"/>
                  <a:cs typeface="+mn-cs"/>
                </a:defRPr>
              </a:lvl2pPr>
              <a:lvl3pPr marL="1142971" indent="-28574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Corbel" panose="020B0503020204020204" pitchFamily="34" charset="0"/>
                <a:buChar char="‐"/>
                <a:defRPr sz="1800" kern="1200">
                  <a:solidFill>
                    <a:schemeClr val="tx1"/>
                  </a:solidFill>
                  <a:latin typeface="Corbel" panose="020B0503020204020204" pitchFamily="34" charset="0"/>
                  <a:ea typeface="+mn-ea"/>
                  <a:cs typeface="+mn-cs"/>
                </a:defRPr>
              </a:lvl3pPr>
              <a:lvl4pPr marL="1600160" indent="-2285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Corbel" panose="020B0503020204020204" pitchFamily="34" charset="0"/>
                  <a:ea typeface="+mn-ea"/>
                  <a:cs typeface="+mn-cs"/>
                </a:defRPr>
              </a:lvl4pPr>
              <a:lvl5pPr marL="2057349" indent="-2285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Corbel" panose="020B0503020204020204" pitchFamily="34" charset="0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80000"/>
                </a:lnSpc>
                <a:buNone/>
              </a:pPr>
              <a:r>
                <a:rPr kumimoji="1" lang="en-US" altLang="zh-CN" kern="1200" dirty="0"/>
                <a:t>GEMM</a:t>
              </a:r>
              <a:endParaRPr kumimoji="1" lang="en-US" altLang="zh-CN" dirty="0"/>
            </a:p>
          </p:txBody>
        </p:sp>
        <p:sp>
          <p:nvSpPr>
            <p:cNvPr id="18" name="Content Placeholder 1">
              <a:extLst>
                <a:ext uri="{FF2B5EF4-FFF2-40B4-BE49-F238E27FC236}">
                  <a16:creationId xmlns:a16="http://schemas.microsoft.com/office/drawing/2014/main" id="{10ED6856-75DC-405B-B5F8-EB8925F8D437}"/>
                </a:ext>
              </a:extLst>
            </p:cNvPr>
            <p:cNvSpPr txBox="1">
              <a:spLocks/>
            </p:cNvSpPr>
            <p:nvPr/>
          </p:nvSpPr>
          <p:spPr>
            <a:xfrm>
              <a:off x="3689036" y="1160971"/>
              <a:ext cx="2011285" cy="55265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400041" indent="-400041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2400" b="1" kern="1200">
                  <a:solidFill>
                    <a:schemeClr val="tx1"/>
                  </a:solidFill>
                  <a:latin typeface="Corbel" panose="020B0503020204020204" pitchFamily="34" charset="0"/>
                  <a:ea typeface="+mn-ea"/>
                  <a:cs typeface="+mn-cs"/>
                </a:defRPr>
              </a:lvl1pPr>
              <a:lvl2pPr marL="857229" indent="-400041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buSzPct val="80000"/>
                <a:buFont typeface="Courier New" panose="02070309020205020404" pitchFamily="49" charset="0"/>
                <a:buChar char="o"/>
                <a:defRPr sz="2000" kern="1200">
                  <a:solidFill>
                    <a:schemeClr val="tx1"/>
                  </a:solidFill>
                  <a:latin typeface="Corbel" panose="020B0503020204020204" pitchFamily="34" charset="0"/>
                  <a:ea typeface="+mn-ea"/>
                  <a:cs typeface="+mn-cs"/>
                </a:defRPr>
              </a:lvl2pPr>
              <a:lvl3pPr marL="1142971" indent="-28574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Corbel" panose="020B0503020204020204" pitchFamily="34" charset="0"/>
                <a:buChar char="‐"/>
                <a:defRPr sz="1800" kern="1200">
                  <a:solidFill>
                    <a:schemeClr val="tx1"/>
                  </a:solidFill>
                  <a:latin typeface="Corbel" panose="020B0503020204020204" pitchFamily="34" charset="0"/>
                  <a:ea typeface="+mn-ea"/>
                  <a:cs typeface="+mn-cs"/>
                </a:defRPr>
              </a:lvl3pPr>
              <a:lvl4pPr marL="1600160" indent="-2285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Corbel" panose="020B0503020204020204" pitchFamily="34" charset="0"/>
                  <a:ea typeface="+mn-ea"/>
                  <a:cs typeface="+mn-cs"/>
                </a:defRPr>
              </a:lvl4pPr>
              <a:lvl5pPr marL="2057349" indent="-2285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Corbel" panose="020B0503020204020204" pitchFamily="34" charset="0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80000"/>
                </a:lnSpc>
                <a:buNone/>
              </a:pPr>
              <a:r>
                <a:rPr kumimoji="1" lang="en-US" altLang="zh-CN" kern="1200" dirty="0"/>
                <a:t>Kernel_2mm</a:t>
              </a:r>
              <a:endParaRPr kumimoji="1" lang="en-US" altLang="zh-CN" dirty="0"/>
            </a:p>
          </p:txBody>
        </p:sp>
      </p:grp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D7D77D64-46E8-44BB-A040-E20F93299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3999" y="3788069"/>
            <a:ext cx="4895319" cy="2455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Discussions</a:t>
            </a:r>
          </a:p>
          <a:p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IronMan</a:t>
            </a:r>
            <a:r>
              <a:rPr lang="en-US" sz="2000" b="0" dirty="0"/>
              <a:t> outperforms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SA/GA/PSO </a:t>
            </a:r>
            <a:r>
              <a:rPr lang="en-US" sz="2000" b="0" dirty="0"/>
              <a:t>by a large margin </a:t>
            </a:r>
            <a:r>
              <a:rPr lang="en-US" sz="2000" dirty="0"/>
              <a:t>(&gt;12.0%)</a:t>
            </a:r>
          </a:p>
          <a:p>
            <a:r>
              <a:rPr lang="en-US" sz="2000" b="0" dirty="0"/>
              <a:t>Fine-tune helps </a:t>
            </a:r>
            <a:r>
              <a:rPr lang="en-US" sz="2000" dirty="0"/>
              <a:t>(</a:t>
            </a:r>
            <a:r>
              <a:rPr lang="en" altLang="zh-CN" sz="2000" dirty="0"/>
              <a:t>11.6% additional reduction)</a:t>
            </a:r>
            <a:endParaRPr lang="en-US" sz="2000" dirty="0"/>
          </a:p>
          <a:p>
            <a:r>
              <a:rPr lang="en-US" sz="2000" b="0" dirty="0"/>
              <a:t>In general policy-gradient outperforms actor-critic</a:t>
            </a:r>
          </a:p>
          <a:p>
            <a:endParaRPr lang="en-US" sz="2000" b="0" dirty="0"/>
          </a:p>
          <a:p>
            <a:endParaRPr lang="en-US" sz="2000" b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469F27-C67D-4A98-AAD5-ECE9025D26EC}"/>
              </a:ext>
            </a:extLst>
          </p:cNvPr>
          <p:cNvCxnSpPr>
            <a:cxnSpLocks/>
          </p:cNvCxnSpPr>
          <p:nvPr/>
        </p:nvCxnSpPr>
        <p:spPr>
          <a:xfrm>
            <a:off x="7061703" y="1559568"/>
            <a:ext cx="1559030" cy="0"/>
          </a:xfrm>
          <a:prstGeom prst="line">
            <a:avLst/>
          </a:prstGeom>
          <a:ln w="57150">
            <a:solidFill>
              <a:srgbClr val="5892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050CB9BF-83A2-4242-B9C7-474F3CCB31AC}"/>
              </a:ext>
            </a:extLst>
          </p:cNvPr>
          <p:cNvSpPr txBox="1">
            <a:spLocks/>
          </p:cNvSpPr>
          <p:nvPr/>
        </p:nvSpPr>
        <p:spPr>
          <a:xfrm>
            <a:off x="8716640" y="1311719"/>
            <a:ext cx="3005524" cy="2139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PG with fine-tune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AC with fine-tune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PG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AC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SA/GA/PSO</a:t>
            </a:r>
          </a:p>
          <a:p>
            <a:endParaRPr lang="en-US" b="0" dirty="0"/>
          </a:p>
          <a:p>
            <a:endParaRPr lang="en-US" b="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E2BBD5-97F3-4493-BB38-73891E0BACF7}"/>
              </a:ext>
            </a:extLst>
          </p:cNvPr>
          <p:cNvCxnSpPr>
            <a:cxnSpLocks/>
          </p:cNvCxnSpPr>
          <p:nvPr/>
        </p:nvCxnSpPr>
        <p:spPr>
          <a:xfrm>
            <a:off x="7061703" y="1929251"/>
            <a:ext cx="1559030" cy="0"/>
          </a:xfrm>
          <a:prstGeom prst="line">
            <a:avLst/>
          </a:prstGeom>
          <a:ln w="57150"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F496F6-92B7-4C8F-AF33-9C02D0AB3CB8}"/>
              </a:ext>
            </a:extLst>
          </p:cNvPr>
          <p:cNvCxnSpPr>
            <a:cxnSpLocks/>
          </p:cNvCxnSpPr>
          <p:nvPr/>
        </p:nvCxnSpPr>
        <p:spPr>
          <a:xfrm>
            <a:off x="7061703" y="2298934"/>
            <a:ext cx="1559030" cy="0"/>
          </a:xfrm>
          <a:prstGeom prst="line">
            <a:avLst/>
          </a:prstGeom>
          <a:ln w="57150">
            <a:solidFill>
              <a:srgbClr val="7C298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D93A7A-5549-41BC-9181-9B8EE961C1FF}"/>
              </a:ext>
            </a:extLst>
          </p:cNvPr>
          <p:cNvCxnSpPr>
            <a:cxnSpLocks/>
          </p:cNvCxnSpPr>
          <p:nvPr/>
        </p:nvCxnSpPr>
        <p:spPr>
          <a:xfrm>
            <a:off x="7061703" y="2668618"/>
            <a:ext cx="1559030" cy="0"/>
          </a:xfrm>
          <a:prstGeom prst="line">
            <a:avLst/>
          </a:prstGeom>
          <a:ln w="57150">
            <a:solidFill>
              <a:srgbClr val="5D81B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77F8920-9377-4B89-BEA6-ED22D16949A4}"/>
              </a:ext>
            </a:extLst>
          </p:cNvPr>
          <p:cNvGrpSpPr/>
          <p:nvPr/>
        </p:nvGrpSpPr>
        <p:grpSpPr>
          <a:xfrm>
            <a:off x="7061702" y="3052259"/>
            <a:ext cx="1575463" cy="45719"/>
            <a:chOff x="7061703" y="3020194"/>
            <a:chExt cx="1559030" cy="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2F826D4-CDBE-4F5C-A463-FB9061445280}"/>
                </a:ext>
              </a:extLst>
            </p:cNvPr>
            <p:cNvCxnSpPr>
              <a:cxnSpLocks/>
            </p:cNvCxnSpPr>
            <p:nvPr/>
          </p:nvCxnSpPr>
          <p:spPr>
            <a:xfrm>
              <a:off x="7061703" y="3020194"/>
              <a:ext cx="457200" cy="0"/>
            </a:xfrm>
            <a:prstGeom prst="line">
              <a:avLst/>
            </a:prstGeom>
            <a:ln w="57150">
              <a:solidFill>
                <a:srgbClr val="AB824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3A73554-E850-490C-8704-123BD4D75C19}"/>
                </a:ext>
              </a:extLst>
            </p:cNvPr>
            <p:cNvCxnSpPr>
              <a:cxnSpLocks/>
            </p:cNvCxnSpPr>
            <p:nvPr/>
          </p:nvCxnSpPr>
          <p:spPr>
            <a:xfrm>
              <a:off x="7612618" y="3020194"/>
              <a:ext cx="457200" cy="0"/>
            </a:xfrm>
            <a:prstGeom prst="line">
              <a:avLst/>
            </a:prstGeom>
            <a:ln w="57150">
              <a:solidFill>
                <a:srgbClr val="9D352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79B5BD-3957-4E41-A446-DA51070E2D8F}"/>
                </a:ext>
              </a:extLst>
            </p:cNvPr>
            <p:cNvCxnSpPr>
              <a:cxnSpLocks/>
            </p:cNvCxnSpPr>
            <p:nvPr/>
          </p:nvCxnSpPr>
          <p:spPr>
            <a:xfrm>
              <a:off x="8163533" y="3020194"/>
              <a:ext cx="457200" cy="0"/>
            </a:xfrm>
            <a:prstGeom prst="line">
              <a:avLst/>
            </a:prstGeom>
            <a:ln w="57150">
              <a:solidFill>
                <a:srgbClr val="5F6D3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A6C484AE-7875-48EB-B99D-7986859DF607}"/>
              </a:ext>
            </a:extLst>
          </p:cNvPr>
          <p:cNvSpPr txBox="1">
            <a:spLocks/>
          </p:cNvSpPr>
          <p:nvPr/>
        </p:nvSpPr>
        <p:spPr>
          <a:xfrm>
            <a:off x="5164043" y="1909656"/>
            <a:ext cx="1202341" cy="6627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kumimoji="1" lang="en-US" altLang="zh-CN" kern="1200" dirty="0">
                <a:solidFill>
                  <a:schemeClr val="accent5">
                    <a:lumMod val="75000"/>
                  </a:schemeClr>
                </a:solidFill>
              </a:rPr>
              <a:t>SA/GA</a:t>
            </a:r>
          </a:p>
          <a:p>
            <a:pPr marL="0" indent="0">
              <a:lnSpc>
                <a:spcPct val="80000"/>
              </a:lnSpc>
              <a:buNone/>
            </a:pPr>
            <a:r>
              <a:rPr kumimoji="1" lang="en-US" altLang="zh-CN" kern="1200" dirty="0">
                <a:solidFill>
                  <a:schemeClr val="accent5">
                    <a:lumMod val="75000"/>
                  </a:schemeClr>
                </a:solidFill>
              </a:rPr>
              <a:t>/PSO</a:t>
            </a:r>
            <a:endParaRPr kumimoji="1" lang="en-US" altLang="zh-C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DA0A7E4B-55A9-477C-A632-6462BF6DCC23}"/>
              </a:ext>
            </a:extLst>
          </p:cNvPr>
          <p:cNvSpPr txBox="1">
            <a:spLocks/>
          </p:cNvSpPr>
          <p:nvPr/>
        </p:nvSpPr>
        <p:spPr>
          <a:xfrm>
            <a:off x="2546489" y="1645015"/>
            <a:ext cx="1202341" cy="6627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kumimoji="1" lang="en-US" altLang="zh-CN" kern="1200" dirty="0">
                <a:solidFill>
                  <a:schemeClr val="accent5">
                    <a:lumMod val="75000"/>
                  </a:schemeClr>
                </a:solidFill>
              </a:rPr>
              <a:t>SA/GA</a:t>
            </a:r>
          </a:p>
          <a:p>
            <a:pPr marL="0" indent="0">
              <a:lnSpc>
                <a:spcPct val="80000"/>
              </a:lnSpc>
              <a:buNone/>
            </a:pPr>
            <a:r>
              <a:rPr kumimoji="1" lang="en-US" altLang="zh-CN" kern="1200" dirty="0">
                <a:solidFill>
                  <a:schemeClr val="accent5">
                    <a:lumMod val="75000"/>
                  </a:schemeClr>
                </a:solidFill>
              </a:rPr>
              <a:t>/PSO</a:t>
            </a:r>
            <a:endParaRPr kumimoji="1" lang="en-US" altLang="zh-C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150A1C2A-4E79-4C2D-A507-FAA4B9EDF69F}"/>
              </a:ext>
            </a:extLst>
          </p:cNvPr>
          <p:cNvSpPr txBox="1">
            <a:spLocks/>
          </p:cNvSpPr>
          <p:nvPr/>
        </p:nvSpPr>
        <p:spPr>
          <a:xfrm>
            <a:off x="1249380" y="4745410"/>
            <a:ext cx="1449286" cy="662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kumimoji="1" lang="en-US" altLang="zh-CN" kern="1200" dirty="0" err="1">
                <a:solidFill>
                  <a:schemeClr val="accent6">
                    <a:lumMod val="75000"/>
                  </a:schemeClr>
                </a:solidFill>
              </a:rPr>
              <a:t>IronMan</a:t>
            </a:r>
            <a:endParaRPr kumimoji="1" lang="en-US" altLang="zh-C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BEDACE9C-B09E-4E18-B8D3-73D71055ABFB}"/>
              </a:ext>
            </a:extLst>
          </p:cNvPr>
          <p:cNvSpPr txBox="1">
            <a:spLocks/>
          </p:cNvSpPr>
          <p:nvPr/>
        </p:nvSpPr>
        <p:spPr>
          <a:xfrm>
            <a:off x="4097730" y="4745409"/>
            <a:ext cx="1449286" cy="662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kumimoji="1" lang="en-US" altLang="zh-CN" kern="1200" dirty="0" err="1">
                <a:solidFill>
                  <a:schemeClr val="accent6">
                    <a:lumMod val="75000"/>
                  </a:schemeClr>
                </a:solidFill>
              </a:rPr>
              <a:t>IronMan</a:t>
            </a:r>
            <a:endParaRPr kumimoji="1" lang="en-US" altLang="zh-C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7395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CCB07F-3986-4C23-B7C0-E71CC63D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53BAF3-3ED0-4617-AB8C-E4164437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IronMan</a:t>
            </a:r>
            <a:r>
              <a:rPr lang="en-US" dirty="0"/>
              <a:t> Evaluation: Multi-objective Opt.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FAB0A0-1C67-459E-B9E5-BE122FC68951}"/>
              </a:ext>
            </a:extLst>
          </p:cNvPr>
          <p:cNvGrpSpPr>
            <a:grpSpLocks noChangeAspect="1"/>
          </p:cNvGrpSpPr>
          <p:nvPr/>
        </p:nvGrpSpPr>
        <p:grpSpPr>
          <a:xfrm>
            <a:off x="545921" y="1442670"/>
            <a:ext cx="11283397" cy="4206240"/>
            <a:chOff x="148258" y="1189850"/>
            <a:chExt cx="11283397" cy="42062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90F135-66DC-4613-BFE4-681987EC5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3" t="4982" b="1414"/>
            <a:stretch/>
          </p:blipFill>
          <p:spPr>
            <a:xfrm>
              <a:off x="220493" y="1189850"/>
              <a:ext cx="5311702" cy="42054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2D6154-ED07-4BB5-8524-03F360FBA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380"/>
            <a:stretch/>
          </p:blipFill>
          <p:spPr>
            <a:xfrm>
              <a:off x="6047719" y="1189850"/>
              <a:ext cx="5311702" cy="420624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F86939E-3CE7-45EE-8407-B010B397BD8C}"/>
                </a:ext>
              </a:extLst>
            </p:cNvPr>
            <p:cNvSpPr/>
            <p:nvPr/>
          </p:nvSpPr>
          <p:spPr>
            <a:xfrm>
              <a:off x="148258" y="3067050"/>
              <a:ext cx="367663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CCAAD4-AB72-4538-993F-F204FAFA5358}"/>
                </a:ext>
              </a:extLst>
            </p:cNvPr>
            <p:cNvSpPr/>
            <p:nvPr/>
          </p:nvSpPr>
          <p:spPr>
            <a:xfrm>
              <a:off x="5607117" y="3124200"/>
              <a:ext cx="746954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2468BB-B9E0-46DC-BC26-30111A2D0C49}"/>
                </a:ext>
              </a:extLst>
            </p:cNvPr>
            <p:cNvSpPr/>
            <p:nvPr/>
          </p:nvSpPr>
          <p:spPr>
            <a:xfrm>
              <a:off x="11225695" y="1819863"/>
              <a:ext cx="205960" cy="570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C8007A-6207-4C54-AB5E-B09BF15B5A81}"/>
                </a:ext>
              </a:extLst>
            </p:cNvPr>
            <p:cNvSpPr/>
            <p:nvPr/>
          </p:nvSpPr>
          <p:spPr>
            <a:xfrm>
              <a:off x="11225695" y="3896314"/>
              <a:ext cx="205960" cy="570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91FC2551-5FB8-4AA5-850F-9A92C43822CD}"/>
              </a:ext>
            </a:extLst>
          </p:cNvPr>
          <p:cNvSpPr txBox="1">
            <a:spLocks/>
          </p:cNvSpPr>
          <p:nvPr/>
        </p:nvSpPr>
        <p:spPr>
          <a:xfrm>
            <a:off x="1599703" y="1139183"/>
            <a:ext cx="1024029" cy="552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kumimoji="1" lang="en-US" altLang="zh-CN" kern="1200" dirty="0"/>
              <a:t>GEMM</a:t>
            </a:r>
            <a:endParaRPr kumimoji="1" lang="en-US" altLang="zh-CN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369324C3-A9DA-437E-BFAC-80F9D0184DAD}"/>
              </a:ext>
            </a:extLst>
          </p:cNvPr>
          <p:cNvSpPr txBox="1">
            <a:spLocks/>
          </p:cNvSpPr>
          <p:nvPr/>
        </p:nvSpPr>
        <p:spPr>
          <a:xfrm>
            <a:off x="3753929" y="1132063"/>
            <a:ext cx="2011285" cy="55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kumimoji="1" lang="en-US" altLang="zh-CN" kern="1200" dirty="0"/>
              <a:t>Kernel_2mm</a:t>
            </a:r>
            <a:endParaRPr kumimoji="1" lang="en-US" altLang="zh-CN" dirty="0"/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FF760386-9FBC-493E-A52B-D91645DDD739}"/>
              </a:ext>
            </a:extLst>
          </p:cNvPr>
          <p:cNvSpPr txBox="1">
            <a:spLocks/>
          </p:cNvSpPr>
          <p:nvPr/>
        </p:nvSpPr>
        <p:spPr>
          <a:xfrm>
            <a:off x="7329038" y="1168091"/>
            <a:ext cx="1024029" cy="552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kumimoji="1" lang="en-US" altLang="zh-CN" kern="1200" dirty="0"/>
              <a:t>GEMM</a:t>
            </a:r>
            <a:endParaRPr kumimoji="1" lang="en-US" altLang="zh-CN" dirty="0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10ED6856-75DC-405B-B5F8-EB8925F8D437}"/>
              </a:ext>
            </a:extLst>
          </p:cNvPr>
          <p:cNvSpPr txBox="1">
            <a:spLocks/>
          </p:cNvSpPr>
          <p:nvPr/>
        </p:nvSpPr>
        <p:spPr>
          <a:xfrm>
            <a:off x="9483264" y="1160971"/>
            <a:ext cx="2011285" cy="55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kumimoji="1" lang="en-US" altLang="zh-CN" kern="1200" dirty="0"/>
              <a:t>Kernel_2mm</a:t>
            </a:r>
            <a:endParaRPr kumimoji="1" lang="en-US" altLang="zh-CN" dirty="0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43C06715-3075-41A7-94F4-325895D70429}"/>
              </a:ext>
            </a:extLst>
          </p:cNvPr>
          <p:cNvSpPr txBox="1">
            <a:spLocks/>
          </p:cNvSpPr>
          <p:nvPr/>
        </p:nvSpPr>
        <p:spPr>
          <a:xfrm>
            <a:off x="1415828" y="5729290"/>
            <a:ext cx="4514030" cy="49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LUT : CP = 1:9 </a:t>
            </a:r>
            <a:r>
              <a:rPr lang="zh-CN" altLang="en-US" dirty="0"/>
              <a:t>→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Better Timing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A21C49C6-07B4-4AFA-9F67-5E2F67942A45}"/>
              </a:ext>
            </a:extLst>
          </p:cNvPr>
          <p:cNvSpPr txBox="1">
            <a:spLocks/>
          </p:cNvSpPr>
          <p:nvPr/>
        </p:nvSpPr>
        <p:spPr>
          <a:xfrm>
            <a:off x="7140556" y="5729290"/>
            <a:ext cx="4358986" cy="504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LUT : CP = 9:1 </a:t>
            </a:r>
            <a:r>
              <a:rPr lang="zh-CN" altLang="en-US" dirty="0"/>
              <a:t>→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Less LUTs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665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EF0B74-8A10-4C64-B995-AB010D5E3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6"/>
            <a:ext cx="11486417" cy="1516374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Reality: </a:t>
            </a:r>
            <a:r>
              <a:rPr lang="en-US" dirty="0"/>
              <a:t>A lot of real-world data does not “live” </a:t>
            </a:r>
            <a:r>
              <a:rPr lang="en-US"/>
              <a:t>on grids</a:t>
            </a:r>
            <a:endParaRPr lang="en-US" dirty="0"/>
          </a:p>
          <a:p>
            <a:pPr lvl="1"/>
            <a:r>
              <a:rPr lang="en-US" dirty="0"/>
              <a:t>Arbitrary size and complex topological structure </a:t>
            </a:r>
          </a:p>
          <a:p>
            <a:pPr lvl="1"/>
            <a:r>
              <a:rPr lang="en-US" dirty="0"/>
              <a:t>No fixed node ordering or reference point</a:t>
            </a:r>
          </a:p>
          <a:p>
            <a:pPr lvl="1"/>
            <a:r>
              <a:rPr lang="en-US" dirty="0"/>
              <a:t>Often dynamic and have multimodal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09733-5B1A-4645-B1A1-780056007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2039A6-EE8F-46DA-A512-89402046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Graph Neural Network (GNN)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F1B21-4E88-4E4A-B366-CF82FF991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56" y="2844522"/>
            <a:ext cx="3634244" cy="2999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7E442F-12F4-4465-8C96-DA6A086D3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013" y="2844522"/>
            <a:ext cx="3523789" cy="29994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DCE06C-9951-43E2-B42D-5F4C0541502E}"/>
              </a:ext>
            </a:extLst>
          </p:cNvPr>
          <p:cNvSpPr txBox="1"/>
          <p:nvPr/>
        </p:nvSpPr>
        <p:spPr>
          <a:xfrm>
            <a:off x="8215688" y="5258197"/>
            <a:ext cx="32218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bg1">
                    <a:lumMod val="75000"/>
                  </a:schemeClr>
                </a:solidFill>
                <a:effectLst/>
              </a:rPr>
              <a:t>Image credit: </a:t>
            </a:r>
            <a:r>
              <a:rPr lang="en-US" sz="1600" b="0" dirty="0" err="1">
                <a:solidFill>
                  <a:schemeClr val="bg1">
                    <a:lumMod val="75000"/>
                  </a:schemeClr>
                </a:solidFill>
                <a:effectLst/>
              </a:rPr>
              <a:t>Madhavicmu</a:t>
            </a:r>
            <a:r>
              <a:rPr lang="en-US" sz="1600" b="0" dirty="0">
                <a:solidFill>
                  <a:schemeClr val="bg1">
                    <a:lumMod val="75000"/>
                  </a:schemeClr>
                </a:solidFill>
                <a:effectLst/>
              </a:rPr>
              <a:t> / Wikimedia Commons/CC-BY-SA-4.0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96778A-1177-470B-8DF6-E28D2837E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579" y="2928412"/>
            <a:ext cx="2345728" cy="214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34DF15-5949-4429-8142-66843C98556F}"/>
              </a:ext>
            </a:extLst>
          </p:cNvPr>
          <p:cNvSpPr txBox="1"/>
          <p:nvPr/>
        </p:nvSpPr>
        <p:spPr>
          <a:xfrm>
            <a:off x="1142919" y="5843964"/>
            <a:ext cx="22027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orbel" panose="020B0503020204020204" pitchFamily="34" charset="0"/>
              </a:rPr>
              <a:t>Social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E87027-6575-4349-A93D-7F60F1966A9B}"/>
              </a:ext>
            </a:extLst>
          </p:cNvPr>
          <p:cNvSpPr txBox="1"/>
          <p:nvPr/>
        </p:nvSpPr>
        <p:spPr>
          <a:xfrm>
            <a:off x="4777163" y="5842972"/>
            <a:ext cx="2776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orbel" panose="020B0503020204020204" pitchFamily="34" charset="0"/>
              </a:rPr>
              <a:t>Economic Networks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9B8659-9EF4-4B26-8C18-3FD74F09BC85}"/>
              </a:ext>
            </a:extLst>
          </p:cNvPr>
          <p:cNvSpPr txBox="1"/>
          <p:nvPr/>
        </p:nvSpPr>
        <p:spPr>
          <a:xfrm>
            <a:off x="8067493" y="5843519"/>
            <a:ext cx="3487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orbel" panose="020B0503020204020204" pitchFamily="34" charset="0"/>
              </a:rPr>
              <a:t>Protein Interaction Networks</a:t>
            </a:r>
          </a:p>
        </p:txBody>
      </p:sp>
    </p:spTree>
    <p:extLst>
      <p:ext uri="{BB962C8B-B14F-4D97-AF65-F5344CB8AC3E}">
        <p14:creationId xmlns:p14="http://schemas.microsoft.com/office/powerpoint/2010/main" val="24644972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BDB951-5F58-4BC2-BC02-1BBF34041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439F94-7CD5-4215-90F7-66480B922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IronMan</a:t>
            </a:r>
            <a:r>
              <a:rPr lang="en-US" dirty="0"/>
              <a:t> Evaluation: Meeting Constraints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223DD-C8E1-47E3-B590-5A043B622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91" y="1889484"/>
            <a:ext cx="11013636" cy="43400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772166-B2C8-45E2-8B11-548F461C9B0C}"/>
              </a:ext>
            </a:extLst>
          </p:cNvPr>
          <p:cNvSpPr/>
          <p:nvPr/>
        </p:nvSpPr>
        <p:spPr>
          <a:xfrm>
            <a:off x="2634558" y="1889483"/>
            <a:ext cx="1240325" cy="772235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329431-A820-43B3-8209-5E4CF2C8BED6}"/>
              </a:ext>
            </a:extLst>
          </p:cNvPr>
          <p:cNvSpPr/>
          <p:nvPr/>
        </p:nvSpPr>
        <p:spPr>
          <a:xfrm>
            <a:off x="5023163" y="1889482"/>
            <a:ext cx="1240325" cy="772235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81F47F-369D-410B-A206-7981B65FA874}"/>
              </a:ext>
            </a:extLst>
          </p:cNvPr>
          <p:cNvSpPr/>
          <p:nvPr/>
        </p:nvSpPr>
        <p:spPr>
          <a:xfrm>
            <a:off x="7411768" y="1889481"/>
            <a:ext cx="1240325" cy="772235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C11614-4C46-4C9C-A7CE-31701CA54A47}"/>
              </a:ext>
            </a:extLst>
          </p:cNvPr>
          <p:cNvSpPr/>
          <p:nvPr/>
        </p:nvSpPr>
        <p:spPr>
          <a:xfrm>
            <a:off x="9800373" y="1889480"/>
            <a:ext cx="1240325" cy="772235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D915D262-DA9B-44D3-91D0-A129FEC91C3F}"/>
              </a:ext>
            </a:extLst>
          </p:cNvPr>
          <p:cNvSpPr txBox="1">
            <a:spLocks/>
          </p:cNvSpPr>
          <p:nvPr/>
        </p:nvSpPr>
        <p:spPr>
          <a:xfrm>
            <a:off x="2000816" y="1383774"/>
            <a:ext cx="9783308" cy="49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RLMD meets user-specified constraints (# of DSPs) almost perfectly!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3719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CC62C1-B783-48CF-8FD5-34B2849B4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Independently:</a:t>
            </a:r>
          </a:p>
          <a:p>
            <a:pPr lvl="1"/>
            <a:r>
              <a:rPr kumimoji="1" lang="en-US" altLang="zh-CN" b="1" dirty="0"/>
              <a:t>GPP</a:t>
            </a:r>
            <a:r>
              <a:rPr kumimoji="1" lang="en-US" altLang="zh-CN" dirty="0"/>
              <a:t> achieves high prediction accuracy</a:t>
            </a:r>
          </a:p>
          <a:p>
            <a:pPr lvl="1"/>
            <a:r>
              <a:rPr kumimoji="1" lang="en-US" altLang="zh-CN" b="1" dirty="0"/>
              <a:t>RLMD</a:t>
            </a:r>
            <a:r>
              <a:rPr kumimoji="1" lang="en-US" altLang="zh-CN" dirty="0"/>
              <a:t> obtains Pareto solutions surpassing GA/SA/PSO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Integrated, </a:t>
            </a:r>
            <a:r>
              <a:rPr kumimoji="1" lang="en-US" altLang="zh-CN" dirty="0" err="1"/>
              <a:t>IronMan</a:t>
            </a:r>
            <a:r>
              <a:rPr kumimoji="1" lang="en-US" altLang="zh-CN" dirty="0"/>
              <a:t> is can:</a:t>
            </a:r>
          </a:p>
          <a:p>
            <a:pPr lvl="1"/>
            <a:r>
              <a:rPr kumimoji="1" lang="en-US" altLang="zh-CN" dirty="0"/>
              <a:t>Help HLS tools generate </a:t>
            </a:r>
            <a:r>
              <a:rPr kumimoji="1" lang="en-US" altLang="zh-CN" b="1" dirty="0"/>
              <a:t>higher quality solutions </a:t>
            </a:r>
            <a:r>
              <a:rPr kumimoji="1" lang="en-US" altLang="zh-CN" dirty="0"/>
              <a:t>under user-specified constraints</a:t>
            </a:r>
          </a:p>
          <a:p>
            <a:pPr lvl="1"/>
            <a:r>
              <a:rPr kumimoji="1" lang="en-US" altLang="zh-CN" dirty="0"/>
              <a:t>Perform</a:t>
            </a:r>
            <a:r>
              <a:rPr kumimoji="1" lang="en-US" altLang="zh-CN" b="1" dirty="0"/>
              <a:t> flexible DSEs to provide Pareto solutions</a:t>
            </a:r>
            <a:r>
              <a:rPr kumimoji="1" lang="en-US" altLang="zh-CN" dirty="0"/>
              <a:t> that are not currently supported by HLS tools</a:t>
            </a:r>
          </a:p>
          <a:p>
            <a:pPr lvl="1"/>
            <a:r>
              <a:rPr kumimoji="1" lang="en-US" altLang="zh-CN" dirty="0"/>
              <a:t>Find </a:t>
            </a:r>
            <a:r>
              <a:rPr kumimoji="1" lang="en-US" altLang="zh-CN" b="1" dirty="0"/>
              <a:t>solutions perfectly matching various DSP constraints</a:t>
            </a:r>
          </a:p>
          <a:p>
            <a:pPr lvl="1"/>
            <a:r>
              <a:rPr kumimoji="1" lang="en-US" altLang="zh-CN" dirty="0"/>
              <a:t>Execute up to </a:t>
            </a:r>
            <a:r>
              <a:rPr kumimoji="1" lang="en-US" altLang="zh-CN" b="1" dirty="0"/>
              <a:t>400X faster </a:t>
            </a:r>
            <a:r>
              <a:rPr kumimoji="1" lang="en-US" altLang="zh-CN" dirty="0"/>
              <a:t>than the heuristic algorithms and HLS tools</a:t>
            </a:r>
          </a:p>
          <a:p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38D337-DE4B-4203-B086-5EA45F675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CC726B-EDF8-414E-92D1-C59AA4BE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</a:t>
            </a:r>
            <a:r>
              <a:rPr lang="en-US" dirty="0" err="1"/>
              <a:t>IronMan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07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FDB0F6-939E-4FE1-96FD-8C81FC04B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6"/>
            <a:ext cx="11734422" cy="49501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Background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 Neural Network (GNN)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Reinforcement Learning (RL)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High Level Synthesis (HLS)</a:t>
            </a:r>
          </a:p>
          <a:p>
            <a:pPr>
              <a:lnSpc>
                <a:spcPct val="150000"/>
              </a:lnSpc>
            </a:pPr>
            <a:r>
              <a:rPr lang="en-US" dirty="0"/>
              <a:t>HLS: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Program-to-Circuit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IRONMAN: </a:t>
            </a:r>
            <a:r>
              <a:rPr kumimoji="1" lang="en-US" altLang="zh-CN" sz="2000" b="1" dirty="0">
                <a:solidFill>
                  <a:schemeClr val="bg1">
                    <a:lumMod val="85000"/>
                  </a:schemeClr>
                </a:solidFill>
              </a:rPr>
              <a:t>GNN</a:t>
            </a:r>
            <a:r>
              <a:rPr kumimoji="1" lang="en-US" altLang="zh-CN" sz="2000" dirty="0">
                <a:solidFill>
                  <a:schemeClr val="bg1">
                    <a:lumMod val="85000"/>
                  </a:schemeClr>
                </a:solidFill>
              </a:rPr>
              <a:t>-assisted design space exploration in high-level synthesis via reinforcement learning</a:t>
            </a:r>
          </a:p>
          <a:p>
            <a:pPr lvl="2"/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Nan Wu, Yuan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Xie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, and Cong Hao, GLSVLSI, 2021</a:t>
            </a:r>
          </a:p>
          <a:p>
            <a:pPr lvl="1"/>
            <a:r>
              <a:rPr kumimoji="1" lang="en-US" b="1" dirty="0"/>
              <a:t>Program-to-Circuit:</a:t>
            </a:r>
            <a:r>
              <a:rPr kumimoji="1" lang="en-US" dirty="0"/>
              <a:t> Exploiting GNNs for Program Representation and Circuit Translation</a:t>
            </a:r>
          </a:p>
          <a:p>
            <a:pPr lvl="2"/>
            <a:r>
              <a:rPr lang="en-US" sz="1600" i="1" dirty="0"/>
              <a:t>Nan Wu, </a:t>
            </a:r>
            <a:r>
              <a:rPr lang="en-US" sz="1600" i="1" dirty="0" err="1"/>
              <a:t>Huake</a:t>
            </a:r>
            <a:r>
              <a:rPr lang="en-US" sz="1600" i="1" dirty="0"/>
              <a:t> He, Yuan </a:t>
            </a:r>
            <a:r>
              <a:rPr lang="en-US" sz="1600" i="1" dirty="0" err="1"/>
              <a:t>Xie</a:t>
            </a:r>
            <a:r>
              <a:rPr lang="en-US" sz="1600" i="1" dirty="0"/>
              <a:t>, Pan Li, Cong Hao,</a:t>
            </a:r>
            <a:r>
              <a:rPr lang="zh-CN" altLang="en-US" sz="1600" i="1" dirty="0"/>
              <a:t> </a:t>
            </a:r>
            <a:r>
              <a:rPr lang="en-US" altLang="zh-CN" sz="1600" i="1" dirty="0" err="1"/>
              <a:t>arXiv</a:t>
            </a:r>
            <a:r>
              <a:rPr lang="en-US" altLang="zh-CN" sz="1600" i="1" dirty="0"/>
              <a:t>,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2021</a:t>
            </a:r>
            <a:endParaRPr lang="en-US" sz="1600" i="1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And beyond: Program-to-X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Call for future research interests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A070D-1EBF-4F23-9487-B4733D15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62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9B7415-E4AC-4FFA-9EC8-843C6215A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089336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204A5A6B-2194-4942-B0EC-633313486A25}"/>
              </a:ext>
            </a:extLst>
          </p:cNvPr>
          <p:cNvSpPr/>
          <p:nvPr/>
        </p:nvSpPr>
        <p:spPr>
          <a:xfrm>
            <a:off x="3818041" y="4173154"/>
            <a:ext cx="1729952" cy="163581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933885-82A9-439C-9269-A5E609FB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5E50D8-2D8B-4F89-AE65-BA957E70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Diving Deeper: Program-to-Circuit</a:t>
            </a:r>
          </a:p>
        </p:txBody>
      </p:sp>
      <p:sp>
        <p:nvSpPr>
          <p:cNvPr id="51" name="正方形/長方形 187">
            <a:extLst>
              <a:ext uri="{FF2B5EF4-FFF2-40B4-BE49-F238E27FC236}">
                <a16:creationId xmlns:a16="http://schemas.microsoft.com/office/drawing/2014/main" id="{33B63A95-23CA-4AE0-B305-A99F23DE8A78}"/>
              </a:ext>
            </a:extLst>
          </p:cNvPr>
          <p:cNvSpPr/>
          <p:nvPr/>
        </p:nvSpPr>
        <p:spPr>
          <a:xfrm>
            <a:off x="695221" y="4173155"/>
            <a:ext cx="1584630" cy="163580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x1 = a + b;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x2 = b + c;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x3 = d * e;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y1 = x1 * x2;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y2 = x2 * x3;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o1 = y1 + 5;</a:t>
            </a:r>
          </a:p>
          <a:p>
            <a:pPr marL="5715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  <a:cs typeface="Lao UI" panose="020B0604020202020204" pitchFamily="34" charset="0"/>
              </a:rPr>
              <a:t>o2 = y1 * y2;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2D349C-704B-43C3-B179-168BE643C0C7}"/>
              </a:ext>
            </a:extLst>
          </p:cNvPr>
          <p:cNvSpPr txBox="1"/>
          <p:nvPr/>
        </p:nvSpPr>
        <p:spPr>
          <a:xfrm>
            <a:off x="695221" y="5852301"/>
            <a:ext cx="16332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orbel" panose="020B0503020204020204" pitchFamily="34" charset="0"/>
              </a:rPr>
              <a:t>Program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A525AB-0031-4D6C-984A-AF315E3F6F6A}"/>
              </a:ext>
            </a:extLst>
          </p:cNvPr>
          <p:cNvSpPr txBox="1"/>
          <p:nvPr/>
        </p:nvSpPr>
        <p:spPr>
          <a:xfrm>
            <a:off x="6909168" y="5857955"/>
            <a:ext cx="2500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</a:rPr>
              <a:t>RTL (Circuit)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8EE6E81-6AE4-46F1-B3EA-D693F8E0617A}"/>
              </a:ext>
            </a:extLst>
          </p:cNvPr>
          <p:cNvSpPr/>
          <p:nvPr/>
        </p:nvSpPr>
        <p:spPr>
          <a:xfrm>
            <a:off x="2387053" y="4853186"/>
            <a:ext cx="1286906" cy="21601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1A23A9-AFE0-4820-A30C-97FE852F5776}"/>
              </a:ext>
            </a:extLst>
          </p:cNvPr>
          <p:cNvGrpSpPr/>
          <p:nvPr/>
        </p:nvGrpSpPr>
        <p:grpSpPr>
          <a:xfrm>
            <a:off x="6895840" y="4200940"/>
            <a:ext cx="2482732" cy="1635810"/>
            <a:chOff x="7383772" y="4039534"/>
            <a:chExt cx="2949213" cy="199475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AA4195F-2522-473C-A34D-1F4EF30C09AE}"/>
                </a:ext>
              </a:extLst>
            </p:cNvPr>
            <p:cNvGrpSpPr/>
            <p:nvPr/>
          </p:nvGrpSpPr>
          <p:grpSpPr>
            <a:xfrm>
              <a:off x="7383772" y="4039534"/>
              <a:ext cx="2949213" cy="1994754"/>
              <a:chOff x="8319030" y="3636420"/>
              <a:chExt cx="3253839" cy="1994754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5AFB997-B209-49B6-A93F-D2E054C714F6}"/>
                  </a:ext>
                </a:extLst>
              </p:cNvPr>
              <p:cNvGrpSpPr/>
              <p:nvPr/>
            </p:nvGrpSpPr>
            <p:grpSpPr>
              <a:xfrm>
                <a:off x="8439892" y="4440969"/>
                <a:ext cx="1371600" cy="457199"/>
                <a:chOff x="7777556" y="4211385"/>
                <a:chExt cx="1533132" cy="645534"/>
              </a:xfrm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D3D9BC0-BCB8-4F3A-AD60-F903DE5E5387}"/>
                    </a:ext>
                  </a:extLst>
                </p:cNvPr>
                <p:cNvSpPr/>
                <p:nvPr/>
              </p:nvSpPr>
              <p:spPr>
                <a:xfrm rot="5400000">
                  <a:off x="8221355" y="3767586"/>
                  <a:ext cx="645534" cy="1533132"/>
                </a:xfrm>
                <a:custGeom>
                  <a:avLst/>
                  <a:gdLst>
                    <a:gd name="connsiteX0" fmla="*/ 0 w 478632"/>
                    <a:gd name="connsiteY0" fmla="*/ 0 h 871537"/>
                    <a:gd name="connsiteX1" fmla="*/ 0 w 478632"/>
                    <a:gd name="connsiteY1" fmla="*/ 314325 h 871537"/>
                    <a:gd name="connsiteX2" fmla="*/ 185738 w 478632"/>
                    <a:gd name="connsiteY2" fmla="*/ 445293 h 871537"/>
                    <a:gd name="connsiteX3" fmla="*/ 9525 w 478632"/>
                    <a:gd name="connsiteY3" fmla="*/ 561975 h 871537"/>
                    <a:gd name="connsiteX4" fmla="*/ 9525 w 478632"/>
                    <a:gd name="connsiteY4" fmla="*/ 871537 h 871537"/>
                    <a:gd name="connsiteX5" fmla="*/ 478632 w 478632"/>
                    <a:gd name="connsiteY5" fmla="*/ 571500 h 871537"/>
                    <a:gd name="connsiteX6" fmla="*/ 478632 w 478632"/>
                    <a:gd name="connsiteY6" fmla="*/ 309562 h 871537"/>
                    <a:gd name="connsiteX7" fmla="*/ 0 w 478632"/>
                    <a:gd name="connsiteY7" fmla="*/ 0 h 87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8632" h="871537">
                      <a:moveTo>
                        <a:pt x="0" y="0"/>
                      </a:moveTo>
                      <a:lnTo>
                        <a:pt x="0" y="314325"/>
                      </a:lnTo>
                      <a:lnTo>
                        <a:pt x="185738" y="445293"/>
                      </a:lnTo>
                      <a:lnTo>
                        <a:pt x="9525" y="561975"/>
                      </a:lnTo>
                      <a:lnTo>
                        <a:pt x="9525" y="871537"/>
                      </a:lnTo>
                      <a:lnTo>
                        <a:pt x="478632" y="571500"/>
                      </a:lnTo>
                      <a:lnTo>
                        <a:pt x="478632" y="3095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173704F-970D-45D9-B295-BDF9CE98DAF4}"/>
                    </a:ext>
                  </a:extLst>
                </p:cNvPr>
                <p:cNvSpPr txBox="1"/>
                <p:nvPr/>
              </p:nvSpPr>
              <p:spPr>
                <a:xfrm>
                  <a:off x="8154179" y="4391759"/>
                  <a:ext cx="779885" cy="4345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ADD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E362ECD-D667-4541-85C6-10AFB407232A}"/>
                  </a:ext>
                </a:extLst>
              </p:cNvPr>
              <p:cNvGrpSpPr/>
              <p:nvPr/>
            </p:nvGrpSpPr>
            <p:grpSpPr>
              <a:xfrm>
                <a:off x="10120612" y="4440973"/>
                <a:ext cx="1371600" cy="438244"/>
                <a:chOff x="7777557" y="4238149"/>
                <a:chExt cx="1533132" cy="618769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ED0EEE7E-4F2F-4F40-9570-14109A0A2D55}"/>
                    </a:ext>
                  </a:extLst>
                </p:cNvPr>
                <p:cNvSpPr/>
                <p:nvPr/>
              </p:nvSpPr>
              <p:spPr>
                <a:xfrm rot="5400000">
                  <a:off x="8234738" y="3780968"/>
                  <a:ext cx="618769" cy="1533132"/>
                </a:xfrm>
                <a:custGeom>
                  <a:avLst/>
                  <a:gdLst>
                    <a:gd name="connsiteX0" fmla="*/ 0 w 478632"/>
                    <a:gd name="connsiteY0" fmla="*/ 0 h 871537"/>
                    <a:gd name="connsiteX1" fmla="*/ 0 w 478632"/>
                    <a:gd name="connsiteY1" fmla="*/ 314325 h 871537"/>
                    <a:gd name="connsiteX2" fmla="*/ 185738 w 478632"/>
                    <a:gd name="connsiteY2" fmla="*/ 445293 h 871537"/>
                    <a:gd name="connsiteX3" fmla="*/ 9525 w 478632"/>
                    <a:gd name="connsiteY3" fmla="*/ 561975 h 871537"/>
                    <a:gd name="connsiteX4" fmla="*/ 9525 w 478632"/>
                    <a:gd name="connsiteY4" fmla="*/ 871537 h 871537"/>
                    <a:gd name="connsiteX5" fmla="*/ 478632 w 478632"/>
                    <a:gd name="connsiteY5" fmla="*/ 571500 h 871537"/>
                    <a:gd name="connsiteX6" fmla="*/ 478632 w 478632"/>
                    <a:gd name="connsiteY6" fmla="*/ 309562 h 871537"/>
                    <a:gd name="connsiteX7" fmla="*/ 0 w 478632"/>
                    <a:gd name="connsiteY7" fmla="*/ 0 h 871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8632" h="871537">
                      <a:moveTo>
                        <a:pt x="0" y="0"/>
                      </a:moveTo>
                      <a:lnTo>
                        <a:pt x="0" y="314325"/>
                      </a:lnTo>
                      <a:lnTo>
                        <a:pt x="185738" y="445293"/>
                      </a:lnTo>
                      <a:lnTo>
                        <a:pt x="9525" y="561975"/>
                      </a:lnTo>
                      <a:lnTo>
                        <a:pt x="9525" y="871537"/>
                      </a:lnTo>
                      <a:lnTo>
                        <a:pt x="478632" y="571500"/>
                      </a:lnTo>
                      <a:lnTo>
                        <a:pt x="478632" y="3095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7953D84-CCCC-4BFC-8CD4-D99408338E73}"/>
                    </a:ext>
                  </a:extLst>
                </p:cNvPr>
                <p:cNvSpPr txBox="1"/>
                <p:nvPr/>
              </p:nvSpPr>
              <p:spPr>
                <a:xfrm>
                  <a:off x="8154179" y="4385849"/>
                  <a:ext cx="779885" cy="4345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MUL</a:t>
                  </a:r>
                </a:p>
              </p:txBody>
            </p:sp>
          </p:grpSp>
          <p:sp>
            <p:nvSpPr>
              <p:cNvPr id="60" name="テキスト ボックス 217">
                <a:extLst>
                  <a:ext uri="{FF2B5EF4-FFF2-40B4-BE49-F238E27FC236}">
                    <a16:creationId xmlns:a16="http://schemas.microsoft.com/office/drawing/2014/main" id="{D9E8773C-034B-4D41-AFAF-D3310B7EBDD9}"/>
                  </a:ext>
                </a:extLst>
              </p:cNvPr>
              <p:cNvSpPr txBox="1"/>
              <p:nvPr/>
            </p:nvSpPr>
            <p:spPr>
              <a:xfrm>
                <a:off x="8604205" y="5127415"/>
                <a:ext cx="1018013" cy="36925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4800">
                    <a:solidFill>
                      <a:schemeClr val="lt1"/>
                    </a:solidFill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REG</a:t>
                </a:r>
              </a:p>
            </p:txBody>
          </p:sp>
          <p:sp>
            <p:nvSpPr>
              <p:cNvPr id="61" name="テキスト ボックス 217">
                <a:extLst>
                  <a:ext uri="{FF2B5EF4-FFF2-40B4-BE49-F238E27FC236}">
                    <a16:creationId xmlns:a16="http://schemas.microsoft.com/office/drawing/2014/main" id="{5E76C0CC-B1B0-4063-8B23-1BA348C3B3F4}"/>
                  </a:ext>
                </a:extLst>
              </p:cNvPr>
              <p:cNvSpPr txBox="1"/>
              <p:nvPr/>
            </p:nvSpPr>
            <p:spPr>
              <a:xfrm>
                <a:off x="10284924" y="5127414"/>
                <a:ext cx="1018013" cy="36925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4800">
                    <a:solidFill>
                      <a:schemeClr val="lt1"/>
                    </a:solidFill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REG</a:t>
                </a:r>
              </a:p>
            </p:txBody>
          </p:sp>
          <p:sp>
            <p:nvSpPr>
              <p:cNvPr id="62" name="テキスト ボックス 217">
                <a:extLst>
                  <a:ext uri="{FF2B5EF4-FFF2-40B4-BE49-F238E27FC236}">
                    <a16:creationId xmlns:a16="http://schemas.microsoft.com/office/drawing/2014/main" id="{977B8099-CC86-41E7-A6D5-37206780AC91}"/>
                  </a:ext>
                </a:extLst>
              </p:cNvPr>
              <p:cNvSpPr txBox="1"/>
              <p:nvPr/>
            </p:nvSpPr>
            <p:spPr>
              <a:xfrm>
                <a:off x="8604205" y="3823216"/>
                <a:ext cx="1018013" cy="36925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4800">
                    <a:solidFill>
                      <a:schemeClr val="lt1"/>
                    </a:solidFill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REG</a:t>
                </a:r>
              </a:p>
            </p:txBody>
          </p:sp>
          <p:sp>
            <p:nvSpPr>
              <p:cNvPr id="63" name="テキスト ボックス 217">
                <a:extLst>
                  <a:ext uri="{FF2B5EF4-FFF2-40B4-BE49-F238E27FC236}">
                    <a16:creationId xmlns:a16="http://schemas.microsoft.com/office/drawing/2014/main" id="{A5228CA8-00D4-43E3-A1CE-53CC685FE2BD}"/>
                  </a:ext>
                </a:extLst>
              </p:cNvPr>
              <p:cNvSpPr txBox="1"/>
              <p:nvPr/>
            </p:nvSpPr>
            <p:spPr>
              <a:xfrm>
                <a:off x="10284924" y="3823215"/>
                <a:ext cx="1018013" cy="36925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4800">
                    <a:solidFill>
                      <a:schemeClr val="lt1"/>
                    </a:solidFill>
                    <a:latin typeface="Corbel" panose="020B0503020204020204" pitchFamily="34" charset="0"/>
                    <a:ea typeface="Cambria" panose="02040503050406030204" pitchFamily="18" charset="0"/>
                    <a:cs typeface="Tahoma" panose="020B060403050404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400" dirty="0">
                    <a:solidFill>
                      <a:schemeClr val="tx1"/>
                    </a:solidFill>
                  </a:rPr>
                  <a:t>REG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B434E8C-7D98-4934-A0E5-C9197E00D181}"/>
                  </a:ext>
                </a:extLst>
              </p:cNvPr>
              <p:cNvSpPr/>
              <p:nvPr/>
            </p:nvSpPr>
            <p:spPr>
              <a:xfrm>
                <a:off x="8319030" y="3636420"/>
                <a:ext cx="3253839" cy="19947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B465E5A-7241-43AE-944E-7555343AD101}"/>
                </a:ext>
              </a:extLst>
            </p:cNvPr>
            <p:cNvCxnSpPr>
              <a:cxnSpLocks/>
            </p:cNvCxnSpPr>
            <p:nvPr/>
          </p:nvCxnSpPr>
          <p:spPr>
            <a:xfrm>
              <a:off x="7814910" y="4595586"/>
              <a:ext cx="0" cy="2485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FF9ED6E-CBB3-4D75-8165-821E6DA8EBDB}"/>
                </a:ext>
              </a:extLst>
            </p:cNvPr>
            <p:cNvCxnSpPr>
              <a:cxnSpLocks/>
            </p:cNvCxnSpPr>
            <p:nvPr/>
          </p:nvCxnSpPr>
          <p:spPr>
            <a:xfrm>
              <a:off x="8438696" y="4595586"/>
              <a:ext cx="0" cy="2485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46A9DEB-1EDC-496F-93F7-3410609BD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1878" y="5291476"/>
              <a:ext cx="0" cy="228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F80BFAD-3C0B-43D9-915D-398F9D4F7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38282" y="5282332"/>
              <a:ext cx="0" cy="2468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5932BEF-A8AB-402D-A4FA-77970CA38E7E}"/>
                </a:ext>
              </a:extLst>
            </p:cNvPr>
            <p:cNvCxnSpPr>
              <a:cxnSpLocks/>
            </p:cNvCxnSpPr>
            <p:nvPr/>
          </p:nvCxnSpPr>
          <p:spPr>
            <a:xfrm>
              <a:off x="9370660" y="4595586"/>
              <a:ext cx="0" cy="2485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3771A34-C555-454F-8E07-CA17E688C8B5}"/>
                </a:ext>
              </a:extLst>
            </p:cNvPr>
            <p:cNvCxnSpPr>
              <a:cxnSpLocks/>
            </p:cNvCxnSpPr>
            <p:nvPr/>
          </p:nvCxnSpPr>
          <p:spPr>
            <a:xfrm>
              <a:off x="9994446" y="4595586"/>
              <a:ext cx="0" cy="2485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09102F23-3CF3-4C6E-8FFA-7F7CE2DC53EF}"/>
                </a:ext>
              </a:extLst>
            </p:cNvPr>
            <p:cNvCxnSpPr>
              <a:cxnSpLocks/>
              <a:stCxn id="60" idx="2"/>
              <a:endCxn id="62" idx="0"/>
            </p:cNvCxnSpPr>
            <p:nvPr/>
          </p:nvCxnSpPr>
          <p:spPr>
            <a:xfrm rot="5400000" flipH="1">
              <a:off x="7266874" y="5063058"/>
              <a:ext cx="1673456" cy="12700"/>
            </a:xfrm>
            <a:prstGeom prst="bentConnector5">
              <a:avLst>
                <a:gd name="adj1" fmla="val -4174"/>
                <a:gd name="adj2" fmla="val -5867299"/>
                <a:gd name="adj3" fmla="val 10645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2DE9F382-FA04-4CE5-9BFC-55E8840FE3FF}"/>
                </a:ext>
              </a:extLst>
            </p:cNvPr>
            <p:cNvCxnSpPr>
              <a:cxnSpLocks/>
              <a:stCxn id="61" idx="2"/>
              <a:endCxn id="63" idx="0"/>
            </p:cNvCxnSpPr>
            <p:nvPr/>
          </p:nvCxnSpPr>
          <p:spPr>
            <a:xfrm rot="5400000" flipH="1">
              <a:off x="8790243" y="5063057"/>
              <a:ext cx="1673456" cy="12700"/>
            </a:xfrm>
            <a:prstGeom prst="bentConnector5">
              <a:avLst>
                <a:gd name="adj1" fmla="val -4174"/>
                <a:gd name="adj2" fmla="val 6132701"/>
                <a:gd name="adj3" fmla="val 10645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E61A836D-DCF2-402B-BB6C-5C562D23306D}"/>
              </a:ext>
            </a:extLst>
          </p:cNvPr>
          <p:cNvSpPr/>
          <p:nvPr/>
        </p:nvSpPr>
        <p:spPr>
          <a:xfrm>
            <a:off x="9476033" y="4898958"/>
            <a:ext cx="1097280" cy="21100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Graphic 78" descr="Processor">
            <a:extLst>
              <a:ext uri="{FF2B5EF4-FFF2-40B4-BE49-F238E27FC236}">
                <a16:creationId xmlns:a16="http://schemas.microsoft.com/office/drawing/2014/main" id="{22B75D56-4371-4DF0-8E4F-3F4CC17A0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3822" y="4424428"/>
            <a:ext cx="1097280" cy="109728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F8443110-E3C3-4EE9-B747-4EAB759578BB}"/>
              </a:ext>
            </a:extLst>
          </p:cNvPr>
          <p:cNvSpPr txBox="1"/>
          <p:nvPr/>
        </p:nvSpPr>
        <p:spPr>
          <a:xfrm>
            <a:off x="9942319" y="5483380"/>
            <a:ext cx="21022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</a:rPr>
              <a:t>Actual Implementation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903D47B-D691-4E49-A60A-9C42FBD92AF8}"/>
              </a:ext>
            </a:extLst>
          </p:cNvPr>
          <p:cNvSpPr txBox="1"/>
          <p:nvPr/>
        </p:nvSpPr>
        <p:spPr>
          <a:xfrm>
            <a:off x="9272864" y="4229400"/>
            <a:ext cx="1433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>
                <a:solidFill>
                  <a:srgbClr val="990000"/>
                </a:solidFill>
              </a:rPr>
              <a:t>Hours to days…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400C9C-F320-45A3-BD82-6A43479AB41D}"/>
              </a:ext>
            </a:extLst>
          </p:cNvPr>
          <p:cNvSpPr txBox="1"/>
          <p:nvPr/>
        </p:nvSpPr>
        <p:spPr>
          <a:xfrm>
            <a:off x="2322764" y="4239039"/>
            <a:ext cx="13648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>
                <a:solidFill>
                  <a:schemeClr val="accent6"/>
                </a:solidFill>
              </a:rPr>
              <a:t>A few Seconds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4297115-1A30-4749-961E-9BFCB1CECB53}"/>
              </a:ext>
            </a:extLst>
          </p:cNvPr>
          <p:cNvGrpSpPr>
            <a:grpSpLocks noChangeAspect="1"/>
          </p:cNvGrpSpPr>
          <p:nvPr/>
        </p:nvGrpSpPr>
        <p:grpSpPr>
          <a:xfrm>
            <a:off x="3874414" y="4273101"/>
            <a:ext cx="1692504" cy="1518944"/>
            <a:chOff x="4905684" y="3489141"/>
            <a:chExt cx="2487909" cy="2232785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ECD980C-C950-462A-97CF-7DCA3F26B8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32306" y="3489141"/>
              <a:ext cx="2127387" cy="2011680"/>
              <a:chOff x="8515769" y="1488226"/>
              <a:chExt cx="1883452" cy="1766993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B095106-D75A-407F-AFE4-8D7C04219164}"/>
                  </a:ext>
                </a:extLst>
              </p:cNvPr>
              <p:cNvSpPr/>
              <p:nvPr/>
            </p:nvSpPr>
            <p:spPr>
              <a:xfrm flipH="1">
                <a:off x="9292495" y="1496749"/>
                <a:ext cx="326919" cy="32208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736162-EB96-4D3B-A29E-5DC483B22D25}"/>
                  </a:ext>
                </a:extLst>
              </p:cNvPr>
              <p:cNvSpPr/>
              <p:nvPr/>
            </p:nvSpPr>
            <p:spPr>
              <a:xfrm flipH="1">
                <a:off x="8515769" y="1488226"/>
                <a:ext cx="326919" cy="32208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1A5459E-874D-4A09-B5BE-38C244E8E2EE}"/>
                  </a:ext>
                </a:extLst>
              </p:cNvPr>
              <p:cNvSpPr/>
              <p:nvPr/>
            </p:nvSpPr>
            <p:spPr>
              <a:xfrm flipH="1">
                <a:off x="10072302" y="1516260"/>
                <a:ext cx="326919" cy="32208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CB4F97F-0E8E-416F-9D2F-42D3933E029A}"/>
                  </a:ext>
                </a:extLst>
              </p:cNvPr>
              <p:cNvSpPr/>
              <p:nvPr/>
            </p:nvSpPr>
            <p:spPr>
              <a:xfrm flipH="1">
                <a:off x="8885286" y="2056610"/>
                <a:ext cx="326919" cy="32208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056497E-5FB7-452A-8855-5E2BFC478EEA}"/>
                  </a:ext>
                </a:extLst>
              </p:cNvPr>
              <p:cNvSpPr/>
              <p:nvPr/>
            </p:nvSpPr>
            <p:spPr>
              <a:xfrm flipH="1">
                <a:off x="9681912" y="2056610"/>
                <a:ext cx="326919" cy="32208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7B0B9EB-8970-4404-AC54-B5CE3D91470C}"/>
                  </a:ext>
                </a:extLst>
              </p:cNvPr>
              <p:cNvSpPr/>
              <p:nvPr/>
            </p:nvSpPr>
            <p:spPr>
              <a:xfrm flipH="1">
                <a:off x="8885793" y="2720466"/>
                <a:ext cx="326919" cy="32208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EDBC28D-B62A-4294-89C3-B7875889AC2F}"/>
                  </a:ext>
                </a:extLst>
              </p:cNvPr>
              <p:cNvSpPr/>
              <p:nvPr/>
            </p:nvSpPr>
            <p:spPr>
              <a:xfrm flipH="1">
                <a:off x="9687618" y="2720613"/>
                <a:ext cx="326919" cy="32208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68582" rIns="0" bIns="0" rtlCol="0" anchor="ctr" anchorCtr="1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855C6615-983E-4932-8547-0B8DEB804831}"/>
                  </a:ext>
                </a:extLst>
              </p:cNvPr>
              <p:cNvCxnSpPr>
                <a:cxnSpLocks/>
                <a:stCxn id="92" idx="4"/>
                <a:endCxn id="96" idx="7"/>
              </p:cNvCxnSpPr>
              <p:nvPr/>
            </p:nvCxnSpPr>
            <p:spPr>
              <a:xfrm>
                <a:off x="9455954" y="1818834"/>
                <a:ext cx="273834" cy="2849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970842AA-057B-4846-AB82-B0597A3914E7}"/>
                  </a:ext>
                </a:extLst>
              </p:cNvPr>
              <p:cNvCxnSpPr>
                <a:cxnSpLocks/>
                <a:stCxn id="94" idx="4"/>
                <a:endCxn id="96" idx="1"/>
              </p:cNvCxnSpPr>
              <p:nvPr/>
            </p:nvCxnSpPr>
            <p:spPr>
              <a:xfrm flipH="1">
                <a:off x="9960955" y="1838345"/>
                <a:ext cx="274806" cy="2654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9C4BD0B2-F6F9-4CFA-80CE-0AF55BE80821}"/>
                  </a:ext>
                </a:extLst>
              </p:cNvPr>
              <p:cNvCxnSpPr>
                <a:cxnSpLocks/>
                <a:stCxn id="92" idx="4"/>
                <a:endCxn id="95" idx="1"/>
              </p:cNvCxnSpPr>
              <p:nvPr/>
            </p:nvCxnSpPr>
            <p:spPr>
              <a:xfrm flipH="1">
                <a:off x="9164329" y="1818834"/>
                <a:ext cx="291625" cy="2849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21871561-2191-4FCB-99A8-F60CF9863F3E}"/>
                  </a:ext>
                </a:extLst>
              </p:cNvPr>
              <p:cNvCxnSpPr>
                <a:cxnSpLocks/>
                <a:stCxn id="93" idx="4"/>
                <a:endCxn id="95" idx="7"/>
              </p:cNvCxnSpPr>
              <p:nvPr/>
            </p:nvCxnSpPr>
            <p:spPr>
              <a:xfrm>
                <a:off x="8679228" y="1810311"/>
                <a:ext cx="253934" cy="29346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F736F2E7-B544-4A71-8CA0-E61DAF0AF7EF}"/>
                  </a:ext>
                </a:extLst>
              </p:cNvPr>
              <p:cNvCxnSpPr>
                <a:cxnSpLocks/>
                <a:stCxn id="96" idx="4"/>
                <a:endCxn id="98" idx="0"/>
              </p:cNvCxnSpPr>
              <p:nvPr/>
            </p:nvCxnSpPr>
            <p:spPr>
              <a:xfrm>
                <a:off x="9845371" y="2378695"/>
                <a:ext cx="5706" cy="3419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24E73A11-5D58-426F-AC27-7FE808BFCD6E}"/>
                  </a:ext>
                </a:extLst>
              </p:cNvPr>
              <p:cNvCxnSpPr>
                <a:cxnSpLocks/>
                <a:stCxn id="95" idx="4"/>
                <a:endCxn id="97" idx="0"/>
              </p:cNvCxnSpPr>
              <p:nvPr/>
            </p:nvCxnSpPr>
            <p:spPr>
              <a:xfrm>
                <a:off x="9048745" y="2378695"/>
                <a:ext cx="507" cy="3417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026F9709-297B-4551-A529-EE7703949DCB}"/>
                  </a:ext>
                </a:extLst>
              </p:cNvPr>
              <p:cNvCxnSpPr>
                <a:cxnSpLocks/>
                <a:stCxn id="95" idx="4"/>
                <a:endCxn id="98" idx="0"/>
              </p:cNvCxnSpPr>
              <p:nvPr/>
            </p:nvCxnSpPr>
            <p:spPr>
              <a:xfrm>
                <a:off x="9048745" y="2378695"/>
                <a:ext cx="802332" cy="34191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3799FFA3-F128-4C9C-8DCE-278A8F2125D6}"/>
                  </a:ext>
                </a:extLst>
              </p:cNvPr>
              <p:cNvCxnSpPr>
                <a:cxnSpLocks/>
                <a:stCxn id="98" idx="4"/>
              </p:cNvCxnSpPr>
              <p:nvPr/>
            </p:nvCxnSpPr>
            <p:spPr>
              <a:xfrm>
                <a:off x="9851077" y="3042698"/>
                <a:ext cx="0" cy="21252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0D3D842F-D8A0-4C2F-86BE-7A4868B5D894}"/>
                  </a:ext>
                </a:extLst>
              </p:cNvPr>
              <p:cNvCxnSpPr>
                <a:cxnSpLocks/>
                <a:stCxn id="97" idx="4"/>
              </p:cNvCxnSpPr>
              <p:nvPr/>
            </p:nvCxnSpPr>
            <p:spPr>
              <a:xfrm flipH="1">
                <a:off x="9048745" y="3042551"/>
                <a:ext cx="507" cy="2126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689207C-53E3-4F78-8714-FC9FE77EADCF}"/>
                    </a:ext>
                  </a:extLst>
                </p:cNvPr>
                <p:cNvSpPr txBox="1"/>
                <p:nvPr/>
              </p:nvSpPr>
              <p:spPr>
                <a:xfrm flipH="1">
                  <a:off x="5164526" y="5276764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689207C-53E3-4F78-8714-FC9FE77EA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164526" y="5276764"/>
                  <a:ext cx="427813" cy="4451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D6407E5-AC4B-455F-AAE4-9B7F31D952E7}"/>
                    </a:ext>
                  </a:extLst>
                </p:cNvPr>
                <p:cNvSpPr txBox="1"/>
                <p:nvPr/>
              </p:nvSpPr>
              <p:spPr>
                <a:xfrm flipH="1">
                  <a:off x="6146125" y="5272543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D6407E5-AC4B-455F-AAE4-9B7F31D95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146125" y="5272543"/>
                  <a:ext cx="427813" cy="4451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239A96D-FD27-4932-A580-D25FA5FA17C6}"/>
                    </a:ext>
                  </a:extLst>
                </p:cNvPr>
                <p:cNvSpPr txBox="1"/>
                <p:nvPr/>
              </p:nvSpPr>
              <p:spPr>
                <a:xfrm flipH="1">
                  <a:off x="5920191" y="3845086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239A96D-FD27-4932-A580-D25FA5FA17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920191" y="3845086"/>
                  <a:ext cx="427813" cy="4451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5B5C15A-DFB2-4F07-9239-243F968482FA}"/>
                    </a:ext>
                  </a:extLst>
                </p:cNvPr>
                <p:cNvSpPr txBox="1"/>
                <p:nvPr/>
              </p:nvSpPr>
              <p:spPr>
                <a:xfrm flipH="1">
                  <a:off x="4905684" y="3774888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5B5C15A-DFB2-4F07-9239-243F968482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905684" y="3774888"/>
                  <a:ext cx="427813" cy="4451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BF75A3F-0ED4-470E-A66E-9D22A6D41B73}"/>
                    </a:ext>
                  </a:extLst>
                </p:cNvPr>
                <p:cNvSpPr txBox="1"/>
                <p:nvPr/>
              </p:nvSpPr>
              <p:spPr>
                <a:xfrm flipH="1">
                  <a:off x="6965780" y="3809715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BF75A3F-0ED4-470E-A66E-9D22A6D41B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65780" y="3809715"/>
                  <a:ext cx="427813" cy="4451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E67A038-FF92-406F-8CC7-D87FDEE00460}"/>
                    </a:ext>
                  </a:extLst>
                </p:cNvPr>
                <p:cNvSpPr txBox="1"/>
                <p:nvPr/>
              </p:nvSpPr>
              <p:spPr>
                <a:xfrm flipH="1">
                  <a:off x="5189509" y="4445446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E67A038-FF92-406F-8CC7-D87FDEE00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189509" y="4445446"/>
                  <a:ext cx="427813" cy="445162"/>
                </a:xfrm>
                <a:prstGeom prst="rect">
                  <a:avLst/>
                </a:prstGeom>
                <a:blipFill>
                  <a:blip r:embed="rId9"/>
                  <a:stretch>
                    <a:fillRect l="-6250" b="-61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07B97ECE-8B5A-4CC6-BB56-7C99D3718521}"/>
                    </a:ext>
                  </a:extLst>
                </p:cNvPr>
                <p:cNvSpPr txBox="1"/>
                <p:nvPr/>
              </p:nvSpPr>
              <p:spPr>
                <a:xfrm flipH="1">
                  <a:off x="6656661" y="4430088"/>
                  <a:ext cx="427813" cy="4451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i="1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07B97ECE-8B5A-4CC6-BB56-7C99D3718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656661" y="4430088"/>
                  <a:ext cx="427813" cy="445162"/>
                </a:xfrm>
                <a:prstGeom prst="rect">
                  <a:avLst/>
                </a:prstGeom>
                <a:blipFill>
                  <a:blip r:embed="rId10"/>
                  <a:stretch>
                    <a:fillRect l="-6250" b="-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BC21F614-BA87-4B3D-A31A-E824446B6CD9}"/>
              </a:ext>
            </a:extLst>
          </p:cNvPr>
          <p:cNvSpPr txBox="1"/>
          <p:nvPr/>
        </p:nvSpPr>
        <p:spPr>
          <a:xfrm>
            <a:off x="3328566" y="5852301"/>
            <a:ext cx="2699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b="1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Data Flow Graph (DFG) </a:t>
            </a:r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B38544EA-0C83-4066-9239-3D4BF025488D}"/>
              </a:ext>
            </a:extLst>
          </p:cNvPr>
          <p:cNvSpPr/>
          <p:nvPr/>
        </p:nvSpPr>
        <p:spPr>
          <a:xfrm>
            <a:off x="5597619" y="4853186"/>
            <a:ext cx="1286906" cy="21601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E90E58C-2CF3-4548-9625-C3784900FC85}"/>
              </a:ext>
            </a:extLst>
          </p:cNvPr>
          <p:cNvSpPr txBox="1"/>
          <p:nvPr/>
        </p:nvSpPr>
        <p:spPr>
          <a:xfrm>
            <a:off x="5638391" y="4239039"/>
            <a:ext cx="11711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2000" dirty="0"/>
              <a:t>Minutes to hours</a:t>
            </a:r>
          </a:p>
        </p:txBody>
      </p:sp>
      <p:sp>
        <p:nvSpPr>
          <p:cNvPr id="112" name="Arrow: Curved Down 111">
            <a:extLst>
              <a:ext uri="{FF2B5EF4-FFF2-40B4-BE49-F238E27FC236}">
                <a16:creationId xmlns:a16="http://schemas.microsoft.com/office/drawing/2014/main" id="{879A1F41-61E6-4BBA-9A03-3C41AF07BA53}"/>
              </a:ext>
            </a:extLst>
          </p:cNvPr>
          <p:cNvSpPr/>
          <p:nvPr/>
        </p:nvSpPr>
        <p:spPr>
          <a:xfrm>
            <a:off x="1418416" y="3200407"/>
            <a:ext cx="3146159" cy="905958"/>
          </a:xfrm>
          <a:prstGeom prst="curvedDownArrow">
            <a:avLst>
              <a:gd name="adj1" fmla="val 4396"/>
              <a:gd name="adj2" fmla="val 20084"/>
              <a:gd name="adj3" fmla="val 752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Arrow: Curved Down 112">
            <a:extLst>
              <a:ext uri="{FF2B5EF4-FFF2-40B4-BE49-F238E27FC236}">
                <a16:creationId xmlns:a16="http://schemas.microsoft.com/office/drawing/2014/main" id="{ACFD618F-0DC3-48BB-86AB-597880C8A239}"/>
              </a:ext>
            </a:extLst>
          </p:cNvPr>
          <p:cNvSpPr/>
          <p:nvPr/>
        </p:nvSpPr>
        <p:spPr>
          <a:xfrm>
            <a:off x="5095637" y="3200407"/>
            <a:ext cx="6143863" cy="905958"/>
          </a:xfrm>
          <a:prstGeom prst="curvedDownArrow">
            <a:avLst>
              <a:gd name="adj1" fmla="val 4396"/>
              <a:gd name="adj2" fmla="val 20084"/>
              <a:gd name="adj3" fmla="val 7525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9878B88-22AA-4ECA-AB12-AD12CEDB7A14}"/>
              </a:ext>
            </a:extLst>
          </p:cNvPr>
          <p:cNvSpPr txBox="1"/>
          <p:nvPr/>
        </p:nvSpPr>
        <p:spPr>
          <a:xfrm>
            <a:off x="2121562" y="2348313"/>
            <a:ext cx="16332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Corbel" panose="020B0503020204020204" pitchFamily="34" charset="0"/>
              </a:rPr>
              <a:t>Extract the DFG…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405C2E2-20C9-44C5-91F4-55F11709A209}"/>
              </a:ext>
            </a:extLst>
          </p:cNvPr>
          <p:cNvSpPr txBox="1"/>
          <p:nvPr/>
        </p:nvSpPr>
        <p:spPr>
          <a:xfrm>
            <a:off x="6241072" y="2348313"/>
            <a:ext cx="4876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Corbel" panose="020B0503020204020204" pitchFamily="34" charset="0"/>
              </a:rPr>
              <a:t>… and predict the implementation quality accurately</a:t>
            </a:r>
          </a:p>
        </p:txBody>
      </p:sp>
      <p:pic>
        <p:nvPicPr>
          <p:cNvPr id="116" name="Graphic 115" descr="Stopwatch 75% with solid fill">
            <a:extLst>
              <a:ext uri="{FF2B5EF4-FFF2-40B4-BE49-F238E27FC236}">
                <a16:creationId xmlns:a16="http://schemas.microsoft.com/office/drawing/2014/main" id="{41C163C2-4556-4E26-B73D-AAD58D83C0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69799" y="5018973"/>
            <a:ext cx="640080" cy="640080"/>
          </a:xfrm>
          <a:prstGeom prst="rect">
            <a:avLst/>
          </a:prstGeom>
        </p:spPr>
      </p:pic>
      <p:pic>
        <p:nvPicPr>
          <p:cNvPr id="117" name="Graphic 116" descr="Stopwatch 25% with solid fill">
            <a:extLst>
              <a:ext uri="{FF2B5EF4-FFF2-40B4-BE49-F238E27FC236}">
                <a16:creationId xmlns:a16="http://schemas.microsoft.com/office/drawing/2014/main" id="{9A37BC2F-D195-493B-B2B8-7355FAEBEA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99351" y="5001295"/>
            <a:ext cx="640080" cy="640080"/>
          </a:xfrm>
          <a:prstGeom prst="rect">
            <a:avLst/>
          </a:prstGeom>
        </p:spPr>
      </p:pic>
      <p:pic>
        <p:nvPicPr>
          <p:cNvPr id="118" name="Graphic 117" descr="Stopwatch 50% with solid fill">
            <a:extLst>
              <a:ext uri="{FF2B5EF4-FFF2-40B4-BE49-F238E27FC236}">
                <a16:creationId xmlns:a16="http://schemas.microsoft.com/office/drawing/2014/main" id="{CB31CBCB-8AC4-4FBB-B94A-9953B5230A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73998" y="5001295"/>
            <a:ext cx="640080" cy="640080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2B32588C-5E37-4169-9A5E-073FD672A43D}"/>
              </a:ext>
            </a:extLst>
          </p:cNvPr>
          <p:cNvSpPr/>
          <p:nvPr/>
        </p:nvSpPr>
        <p:spPr>
          <a:xfrm>
            <a:off x="532768" y="1118549"/>
            <a:ext cx="11322539" cy="1097090"/>
          </a:xfrm>
          <a:prstGeom prst="cloudCallout">
            <a:avLst>
              <a:gd name="adj1" fmla="val -11203"/>
              <a:gd name="adj2" fmla="val 204171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rbel" panose="020B0503020204020204" pitchFamily="34" charset="0"/>
              </a:rPr>
              <a:t>How powerful are GNNs to represent programs and to solve Program-to-Circuit problem?</a:t>
            </a:r>
          </a:p>
        </p:txBody>
      </p:sp>
    </p:spTree>
    <p:extLst>
      <p:ext uri="{BB962C8B-B14F-4D97-AF65-F5344CB8AC3E}">
        <p14:creationId xmlns:p14="http://schemas.microsoft.com/office/powerpoint/2010/main" val="2760178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4E0F11-333D-41C4-A588-FCEB1D6D8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00C88D-7124-4F10-9EB1-5CA921F9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</a:t>
            </a:r>
            <a:r>
              <a:rPr lang="en-US" dirty="0" err="1"/>
              <a:t>IronMan</a:t>
            </a:r>
            <a:r>
              <a:rPr lang="en-US" dirty="0"/>
              <a:t> to Program-to-Circuit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29E8A2D-1BBD-4BEB-A86F-7E13E491A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648998"/>
              </p:ext>
            </p:extLst>
          </p:nvPr>
        </p:nvGraphicFramePr>
        <p:xfrm>
          <a:off x="1195055" y="1436986"/>
          <a:ext cx="9801890" cy="39840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0945">
                  <a:extLst>
                    <a:ext uri="{9D8B030D-6E8A-4147-A177-3AD203B41FA5}">
                      <a16:colId xmlns:a16="http://schemas.microsoft.com/office/drawing/2014/main" val="2326090924"/>
                    </a:ext>
                  </a:extLst>
                </a:gridCol>
                <a:gridCol w="4900945">
                  <a:extLst>
                    <a:ext uri="{9D8B030D-6E8A-4147-A177-3AD203B41FA5}">
                      <a16:colId xmlns:a16="http://schemas.microsoft.com/office/drawing/2014/main" val="3217508383"/>
                    </a:ext>
                  </a:extLst>
                </a:gridCol>
              </a:tblGrid>
              <a:tr h="547744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IronMan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Program-to-Circuit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873803"/>
                  </a:ext>
                </a:extLst>
              </a:tr>
              <a:tr h="116218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rbel" panose="020B0503020204020204" pitchFamily="34" charset="0"/>
                        </a:rPr>
                        <a:t>Only MUL and ADD operations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rbel" panose="020B0503020204020204" pitchFamily="34" charset="0"/>
                        </a:rPr>
                        <a:t>All types of operations</a:t>
                      </a:r>
                      <a:r>
                        <a:rPr lang="en-US" sz="2000" dirty="0">
                          <a:latin typeface="Corbel" panose="020B0503020204020204" pitchFamily="34" charset="0"/>
                        </a:rPr>
                        <a:t>: arithmetic computation, memory (load/store), control (loop, branch), etc.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239008"/>
                  </a:ext>
                </a:extLst>
              </a:tr>
              <a:tr h="75213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rbel" panose="020B0503020204020204" pitchFamily="34" charset="0"/>
                        </a:rPr>
                        <a:t>Data Flow Graph (DFG)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rbel" panose="020B0503020204020204" pitchFamily="34" charset="0"/>
                        </a:rPr>
                        <a:t>Control</a:t>
                      </a:r>
                      <a:r>
                        <a:rPr lang="en-US" sz="2000" dirty="0">
                          <a:latin typeface="Corbel" panose="020B0503020204020204" pitchFamily="34" charset="0"/>
                        </a:rPr>
                        <a:t> Data Flow Graph (CDFG)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61065"/>
                  </a:ext>
                </a:extLst>
              </a:tr>
              <a:tr h="76982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rbel" panose="020B0503020204020204" pitchFamily="34" charset="0"/>
                        </a:rPr>
                        <a:t>10 node features (one-hot embedding)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rbel" panose="020B0503020204020204" pitchFamily="34" charset="0"/>
                        </a:rPr>
                        <a:t>More complex learnable node embeddings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325320"/>
                  </a:ext>
                </a:extLst>
              </a:tr>
              <a:tr h="75213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rbel" panose="020B0503020204020204" pitchFamily="34" charset="0"/>
                        </a:rPr>
                        <a:t>2-layer GCN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rbel" panose="020B0503020204020204" pitchFamily="34" charset="0"/>
                        </a:rPr>
                        <a:t>14 types of GNNs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1440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D986F0D-7E25-4361-A630-9E35F9AF4C68}"/>
              </a:ext>
            </a:extLst>
          </p:cNvPr>
          <p:cNvSpPr txBox="1"/>
          <p:nvPr/>
        </p:nvSpPr>
        <p:spPr>
          <a:xfrm>
            <a:off x="6261982" y="5421014"/>
            <a:ext cx="43999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400" i="1" dirty="0">
                <a:latin typeface="Corbel" panose="020B0503020204020204" pitchFamily="34" charset="0"/>
              </a:rPr>
              <a:t>Nan Wu, </a:t>
            </a:r>
            <a:r>
              <a:rPr lang="en-US" sz="1400" i="1" dirty="0" err="1">
                <a:latin typeface="Corbel" panose="020B0503020204020204" pitchFamily="34" charset="0"/>
              </a:rPr>
              <a:t>Huake</a:t>
            </a:r>
            <a:r>
              <a:rPr lang="en-US" sz="1400" i="1" dirty="0">
                <a:latin typeface="Corbel" panose="020B0503020204020204" pitchFamily="34" charset="0"/>
              </a:rPr>
              <a:t> He, Yuan </a:t>
            </a:r>
            <a:r>
              <a:rPr lang="en-US" sz="1400" i="1" dirty="0" err="1">
                <a:latin typeface="Corbel" panose="020B0503020204020204" pitchFamily="34" charset="0"/>
              </a:rPr>
              <a:t>Xie</a:t>
            </a:r>
            <a:r>
              <a:rPr lang="en-US" sz="1400" i="1" dirty="0">
                <a:latin typeface="Corbel" panose="020B0503020204020204" pitchFamily="34" charset="0"/>
              </a:rPr>
              <a:t>, Pan Li, Cong Hao, “</a:t>
            </a:r>
            <a:r>
              <a:rPr kumimoji="1" lang="en-US" sz="1400" b="1" dirty="0">
                <a:latin typeface="Corbel" panose="020B0503020204020204" pitchFamily="34" charset="0"/>
              </a:rPr>
              <a:t>Program-to-Circuit:</a:t>
            </a:r>
            <a:r>
              <a:rPr kumimoji="1" lang="en-US" sz="1400" dirty="0">
                <a:latin typeface="Corbel" panose="020B0503020204020204" pitchFamily="34" charset="0"/>
              </a:rPr>
              <a:t> Exploiting GNNs for Program Representation and Circuit Translation”</a:t>
            </a:r>
            <a:r>
              <a:rPr lang="en-US" sz="1400" i="1" dirty="0">
                <a:latin typeface="Corbel" panose="020B0503020204020204" pitchFamily="34" charset="0"/>
              </a:rPr>
              <a:t>,</a:t>
            </a:r>
            <a:r>
              <a:rPr lang="zh-CN" altLang="en-US" sz="1400" i="1" dirty="0">
                <a:latin typeface="Corbel" panose="020B0503020204020204" pitchFamily="34" charset="0"/>
              </a:rPr>
              <a:t> </a:t>
            </a:r>
            <a:r>
              <a:rPr lang="en-US" altLang="zh-CN" sz="1400" i="1" dirty="0" err="1">
                <a:latin typeface="Corbel" panose="020B0503020204020204" pitchFamily="34" charset="0"/>
              </a:rPr>
              <a:t>arXiv</a:t>
            </a:r>
            <a:r>
              <a:rPr lang="en-US" altLang="zh-CN" sz="1400" i="1" dirty="0">
                <a:latin typeface="Corbel" panose="020B0503020204020204" pitchFamily="34" charset="0"/>
              </a:rPr>
              <a:t>,</a:t>
            </a:r>
            <a:r>
              <a:rPr lang="zh-CN" altLang="en-US" sz="1400" i="1" dirty="0">
                <a:latin typeface="Corbel" panose="020B0503020204020204" pitchFamily="34" charset="0"/>
              </a:rPr>
              <a:t> </a:t>
            </a:r>
            <a:r>
              <a:rPr lang="en-US" altLang="zh-CN" sz="1400" i="1" dirty="0">
                <a:latin typeface="Corbel" panose="020B0503020204020204" pitchFamily="34" charset="0"/>
              </a:rPr>
              <a:t>2021</a:t>
            </a:r>
            <a:endParaRPr lang="en-US" sz="1400" i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4470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CA4A28-9DE8-4F64-B7A6-2461972E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74A7D3-609E-4AE3-BAFB-82BBECBF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Prediction Performance on</a:t>
            </a:r>
            <a:r>
              <a:rPr lang="en-US" altLang="zh-CN" dirty="0"/>
              <a:t> DFG and CDFG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39448-6E5F-4602-8BE5-6756786FE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912"/>
            <a:ext cx="12192000" cy="460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790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CA4A28-9DE8-4F64-B7A6-2461972E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74A7D3-609E-4AE3-BAFB-82BBECBF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Prediction Performance on</a:t>
            </a:r>
            <a:r>
              <a:rPr lang="en-US" altLang="zh-CN" dirty="0"/>
              <a:t> DFG and CDFG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39448-6E5F-4602-8BE5-6756786FE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912"/>
            <a:ext cx="12192000" cy="46004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ECF45C-F9A7-4E02-AC5A-577C102F42DB}"/>
              </a:ext>
            </a:extLst>
          </p:cNvPr>
          <p:cNvSpPr/>
          <p:nvPr/>
        </p:nvSpPr>
        <p:spPr>
          <a:xfrm>
            <a:off x="4101220" y="1430449"/>
            <a:ext cx="6056768" cy="334977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F013B84-9C3A-4969-A0AB-24C0BBEC2111}"/>
              </a:ext>
            </a:extLst>
          </p:cNvPr>
          <p:cNvSpPr txBox="1">
            <a:spLocks/>
          </p:cNvSpPr>
          <p:nvPr/>
        </p:nvSpPr>
        <p:spPr>
          <a:xfrm>
            <a:off x="6096000" y="948459"/>
            <a:ext cx="2263366" cy="49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DFG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v.s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 CDFG</a:t>
            </a:r>
          </a:p>
        </p:txBody>
      </p:sp>
    </p:spTree>
    <p:extLst>
      <p:ext uri="{BB962C8B-B14F-4D97-AF65-F5344CB8AC3E}">
        <p14:creationId xmlns:p14="http://schemas.microsoft.com/office/powerpoint/2010/main" val="33129347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CA4A28-9DE8-4F64-B7A6-2461972E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74A7D3-609E-4AE3-BAFB-82BBECBF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Prediction Performance on</a:t>
            </a:r>
            <a:r>
              <a:rPr lang="en-US" altLang="zh-CN" dirty="0"/>
              <a:t> DFG and CDFG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39448-6E5F-4602-8BE5-6756786FE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912"/>
            <a:ext cx="12192000" cy="46004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7D261D-D66E-4329-8B70-2F0791886A4A}"/>
              </a:ext>
            </a:extLst>
          </p:cNvPr>
          <p:cNvSpPr/>
          <p:nvPr/>
        </p:nvSpPr>
        <p:spPr>
          <a:xfrm>
            <a:off x="713714" y="4255130"/>
            <a:ext cx="11115603" cy="270095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22BAF8-B3AD-44C1-92FF-C9C70D674A61}"/>
              </a:ext>
            </a:extLst>
          </p:cNvPr>
          <p:cNvSpPr/>
          <p:nvPr/>
        </p:nvSpPr>
        <p:spPr>
          <a:xfrm>
            <a:off x="713713" y="5028243"/>
            <a:ext cx="11115603" cy="270095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209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6EF820-C5A9-418A-A30A-04B250C84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5"/>
            <a:ext cx="9271879" cy="5262564"/>
          </a:xfrm>
        </p:spPr>
        <p:txBody>
          <a:bodyPr>
            <a:normAutofit/>
          </a:bodyPr>
          <a:lstStyle/>
          <a:p>
            <a:r>
              <a:rPr lang="en-US" dirty="0"/>
              <a:t>DFG </a:t>
            </a:r>
            <a:r>
              <a:rPr lang="en-US" dirty="0" err="1"/>
              <a:t>v.s</a:t>
            </a:r>
            <a:r>
              <a:rPr lang="en-US" dirty="0"/>
              <a:t>. CDFG</a:t>
            </a:r>
          </a:p>
          <a:p>
            <a:pPr lvl="1"/>
            <a:r>
              <a:rPr lang="en-US" b="0" i="0" dirty="0">
                <a:effectLst/>
              </a:rPr>
              <a:t>CDFG size is approximately twice as large as DFG</a:t>
            </a:r>
          </a:p>
          <a:p>
            <a:pPr lvl="2"/>
            <a:r>
              <a:rPr lang="en-US" b="0" i="0" dirty="0">
                <a:effectLst/>
              </a:rPr>
              <a:t>More difficult for graph-level regression</a:t>
            </a:r>
          </a:p>
          <a:p>
            <a:pPr lvl="1"/>
            <a:r>
              <a:rPr lang="en-US" b="0" i="0" dirty="0">
                <a:effectLst/>
              </a:rPr>
              <a:t>CDFGs has a considerable number of </a:t>
            </a:r>
            <a:r>
              <a:rPr lang="en-US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loops</a:t>
            </a:r>
          </a:p>
          <a:p>
            <a:pPr lvl="2"/>
            <a:r>
              <a:rPr lang="en-US" b="0" i="0" dirty="0">
                <a:effectLst/>
              </a:rPr>
              <a:t>Challenge the representation power of GNNs</a:t>
            </a:r>
          </a:p>
          <a:p>
            <a:pPr lvl="1"/>
            <a:r>
              <a:rPr lang="en-US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Control nodes/edges </a:t>
            </a:r>
            <a:r>
              <a:rPr lang="en-US" b="0" i="0" dirty="0">
                <a:effectLst/>
              </a:rPr>
              <a:t>introduce additional complexity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FFC78-53E9-4AD0-8B13-1326F8F2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8C6398-1F0D-4953-9290-BB56DFAD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Discussions (1): DFG </a:t>
            </a:r>
            <a:r>
              <a:rPr lang="en-US" dirty="0" err="1"/>
              <a:t>v.s</a:t>
            </a:r>
            <a:r>
              <a:rPr lang="en-US" dirty="0"/>
              <a:t>. CDFG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6457F-2146-4C36-8A18-93673F402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48" y="3292658"/>
            <a:ext cx="2772178" cy="2818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2554B3-749E-432E-9DC8-9D7724A6E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208" y="3366836"/>
            <a:ext cx="3652540" cy="2744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8A44FA-7696-4194-BAF2-3CA589AF9254}"/>
              </a:ext>
            </a:extLst>
          </p:cNvPr>
          <p:cNvSpPr txBox="1"/>
          <p:nvPr/>
        </p:nvSpPr>
        <p:spPr>
          <a:xfrm>
            <a:off x="1726948" y="5998852"/>
            <a:ext cx="1713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Example DFG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2DB816-42FC-4DA7-BCAC-1DC493867DA5}"/>
              </a:ext>
            </a:extLst>
          </p:cNvPr>
          <p:cNvSpPr txBox="1"/>
          <p:nvPr/>
        </p:nvSpPr>
        <p:spPr>
          <a:xfrm>
            <a:off x="5011852" y="5998852"/>
            <a:ext cx="1713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Example CDFG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B05557-9D69-4674-911F-664B4FADD421}"/>
              </a:ext>
            </a:extLst>
          </p:cNvPr>
          <p:cNvSpPr/>
          <p:nvPr/>
        </p:nvSpPr>
        <p:spPr>
          <a:xfrm rot="20664794">
            <a:off x="5849713" y="3330353"/>
            <a:ext cx="1147610" cy="1860502"/>
          </a:xfrm>
          <a:prstGeom prst="ellipse">
            <a:avLst/>
          </a:prstGeom>
          <a:noFill/>
          <a:ln w="28575">
            <a:solidFill>
              <a:srgbClr val="9D352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1D584-8753-46C9-8B38-8D03C3BB4F58}"/>
              </a:ext>
            </a:extLst>
          </p:cNvPr>
          <p:cNvSpPr txBox="1"/>
          <p:nvPr/>
        </p:nvSpPr>
        <p:spPr>
          <a:xfrm>
            <a:off x="6850146" y="3429000"/>
            <a:ext cx="731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9D3525"/>
                </a:solidFill>
                <a:latin typeface="Corbel" panose="020B0503020204020204" pitchFamily="34" charset="0"/>
              </a:rPr>
              <a:t>loop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78BB58-7D98-47E6-8030-B8DD1E035B66}"/>
              </a:ext>
            </a:extLst>
          </p:cNvPr>
          <p:cNvGrpSpPr>
            <a:grpSpLocks noChangeAspect="1"/>
          </p:cNvGrpSpPr>
          <p:nvPr/>
        </p:nvGrpSpPr>
        <p:grpSpPr>
          <a:xfrm>
            <a:off x="8330682" y="1491581"/>
            <a:ext cx="3526489" cy="4389120"/>
            <a:chOff x="170222" y="336275"/>
            <a:chExt cx="5869955" cy="730582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A599EA-D622-4B85-AEE1-9D5116240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030"/>
            <a:stretch/>
          </p:blipFill>
          <p:spPr>
            <a:xfrm>
              <a:off x="270650" y="336275"/>
              <a:ext cx="5705312" cy="368668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766D15-FACA-4F58-B66E-E37485D1D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617"/>
            <a:stretch/>
          </p:blipFill>
          <p:spPr>
            <a:xfrm>
              <a:off x="170222" y="3955412"/>
              <a:ext cx="5869955" cy="3686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558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6EF820-C5A9-418A-A30A-04B250C84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5"/>
            <a:ext cx="11486417" cy="5262564"/>
          </a:xfrm>
        </p:spPr>
        <p:txBody>
          <a:bodyPr>
            <a:normAutofit/>
          </a:bodyPr>
          <a:lstStyle/>
          <a:p>
            <a:r>
              <a:rPr lang="en-US" i="0" dirty="0">
                <a:effectLst/>
              </a:rPr>
              <a:t>GNN Model Choices</a:t>
            </a:r>
          </a:p>
          <a:p>
            <a:pPr lvl="1"/>
            <a:r>
              <a:rPr lang="en-US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PNA</a:t>
            </a:r>
            <a:r>
              <a:rPr lang="en-US" b="0" i="0" dirty="0">
                <a:effectLst/>
              </a:rPr>
              <a:t> and </a:t>
            </a:r>
            <a:r>
              <a:rPr lang="en-US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RGCN</a:t>
            </a:r>
            <a:r>
              <a:rPr lang="en-US" b="0" i="0" dirty="0">
                <a:effectLst/>
              </a:rPr>
              <a:t> generally show superior performance</a:t>
            </a:r>
          </a:p>
          <a:p>
            <a:pPr lvl="2"/>
            <a:r>
              <a:rPr lang="en-US" b="0" i="0" dirty="0">
                <a:effectLst/>
              </a:rPr>
              <a:t>PNA with </a:t>
            </a:r>
            <a:r>
              <a:rPr lang="en-US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multiple aggregators </a:t>
            </a:r>
            <a:r>
              <a:rPr lang="en-US" b="0" i="0" dirty="0">
                <a:effectLst/>
              </a:rPr>
              <a:t>is more powerful to characterize different neighborhood information</a:t>
            </a:r>
          </a:p>
          <a:p>
            <a:pPr lvl="2"/>
            <a:r>
              <a:rPr lang="en-US" b="1" i="0" dirty="0">
                <a:solidFill>
                  <a:schemeClr val="accent4">
                    <a:lumMod val="75000"/>
                  </a:schemeClr>
                </a:solidFill>
                <a:effectLst/>
              </a:rPr>
              <a:t>Relational information </a:t>
            </a:r>
            <a:r>
              <a:rPr lang="en-US" b="0" i="0" dirty="0">
                <a:effectLst/>
              </a:rPr>
              <a:t>is important in IR graphs, representing data/control dependency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FFC78-53E9-4AD0-8B13-1326F8F2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8C6398-1F0D-4953-9290-BB56DFAD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Discussions (2): GNN Model Choices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392ED-BC8D-42CD-B758-E9A0A7077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2" y="3226636"/>
            <a:ext cx="6066952" cy="1979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7AC9AA-A2F1-454C-9A73-A6B6C10990B4}"/>
              </a:ext>
            </a:extLst>
          </p:cNvPr>
          <p:cNvSpPr txBox="1"/>
          <p:nvPr/>
        </p:nvSpPr>
        <p:spPr>
          <a:xfrm>
            <a:off x="1082308" y="5205893"/>
            <a:ext cx="4682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Principle Neighborhood Aggregation (PNA)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74B46-7C9E-427A-BF2C-C0055A5C367C}"/>
              </a:ext>
            </a:extLst>
          </p:cNvPr>
          <p:cNvSpPr txBox="1"/>
          <p:nvPr/>
        </p:nvSpPr>
        <p:spPr>
          <a:xfrm>
            <a:off x="694853" y="5657546"/>
            <a:ext cx="5070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Corso, G., 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Cavalleri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, L., 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Beaini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, D., 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Liò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, P. and 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Veličković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, P., Principal Neighborhood Aggregation for Graph Nets. 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NeurIPS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, 2020</a:t>
            </a:r>
            <a:endParaRPr lang="en-US" sz="1400" i="1" dirty="0"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1F884-8F40-414C-B16C-7A60EA6E05B7}"/>
              </a:ext>
            </a:extLst>
          </p:cNvPr>
          <p:cNvSpPr txBox="1"/>
          <p:nvPr/>
        </p:nvSpPr>
        <p:spPr>
          <a:xfrm>
            <a:off x="6842156" y="5657546"/>
            <a:ext cx="51619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0" i="1">
                <a:solidFill>
                  <a:srgbClr val="222222"/>
                </a:solidFill>
                <a:effectLst/>
                <a:latin typeface="Corbel" panose="020B0503020204020204" pitchFamily="34" charset="0"/>
              </a:defRPr>
            </a:lvl1pPr>
          </a:lstStyle>
          <a:p>
            <a:r>
              <a:rPr lang="en-US" dirty="0" err="1"/>
              <a:t>Schlichtkrull</a:t>
            </a:r>
            <a:r>
              <a:rPr lang="en-US" dirty="0"/>
              <a:t>, Michael, et al. "Modeling relational data with graph convolutional networks." European semantic web conference, 2018.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BB10C5-B280-41A3-A999-724FB257F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576" y="2620108"/>
            <a:ext cx="2810340" cy="30374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0B06E1-2A33-413F-A96E-D94CAC0B3659}"/>
              </a:ext>
            </a:extLst>
          </p:cNvPr>
          <p:cNvSpPr txBox="1"/>
          <p:nvPr/>
        </p:nvSpPr>
        <p:spPr>
          <a:xfrm>
            <a:off x="10308533" y="3429000"/>
            <a:ext cx="16081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Relational Graph Convolutional Network (RGCN)</a:t>
            </a:r>
          </a:p>
        </p:txBody>
      </p:sp>
    </p:spTree>
    <p:extLst>
      <p:ext uri="{BB962C8B-B14F-4D97-AF65-F5344CB8AC3E}">
        <p14:creationId xmlns:p14="http://schemas.microsoft.com/office/powerpoint/2010/main" val="2858442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17A914-8B71-4C25-B1D5-6CC0D58F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9DF920-5BA9-4E72-940C-B8E0EF88E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Graph Neural Network (GNN)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FC3AFE-6F65-4A12-8F51-ED5131D33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79" y="1256055"/>
            <a:ext cx="9352818" cy="48601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18574B-BAA0-4EA7-97D5-30725052DB59}"/>
              </a:ext>
            </a:extLst>
          </p:cNvPr>
          <p:cNvSpPr txBox="1"/>
          <p:nvPr/>
        </p:nvSpPr>
        <p:spPr>
          <a:xfrm>
            <a:off x="8238295" y="5793059"/>
            <a:ext cx="37632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[Slide credit: Structured deep models: Deep learning on graphs and beyond]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8AA4FF-C53A-4F95-976D-0B2072A5D0D2}"/>
              </a:ext>
            </a:extLst>
          </p:cNvPr>
          <p:cNvSpPr txBox="1"/>
          <p:nvPr/>
        </p:nvSpPr>
        <p:spPr>
          <a:xfrm>
            <a:off x="8095420" y="1350445"/>
            <a:ext cx="3600450" cy="1325021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>
            <a:normAutofit/>
          </a:bodyPr>
          <a:lstStyle>
            <a:lvl1pPr marL="400041" indent="-400041" defTabSz="91437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defRPr>
            </a:lvl1pPr>
            <a:lvl2pPr marL="857229" lvl="1" indent="-400041" defTabSz="914377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>
                <a:latin typeface="Corbel" panose="020B0503020204020204" pitchFamily="34" charset="0"/>
              </a:defRPr>
            </a:lvl2pPr>
            <a:lvl3pPr marL="1142971" indent="-285744" defTabSz="914377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>
                <a:latin typeface="Corbel" panose="020B0503020204020204" pitchFamily="34" charset="0"/>
              </a:defRPr>
            </a:lvl3pPr>
            <a:lvl4pPr marL="1600160" indent="-228594" defTabSz="91437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Corbel" panose="020B0503020204020204" pitchFamily="34" charset="0"/>
              </a:defRPr>
            </a:lvl4pPr>
            <a:lvl5pPr marL="2057349" indent="-228594" defTabSz="91437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Corbel" panose="020B0503020204020204" pitchFamily="34" charset="0"/>
              </a:defRPr>
            </a:lvl5pPr>
            <a:lvl6pPr marL="2514537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726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8914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103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Main Idea: </a:t>
            </a:r>
            <a:r>
              <a:rPr lang="en-US" b="0" dirty="0">
                <a:solidFill>
                  <a:schemeClr val="tx1"/>
                </a:solidFill>
              </a:rPr>
              <a:t>Pass massages between pairs of nodes and agglomerate</a:t>
            </a:r>
          </a:p>
        </p:txBody>
      </p:sp>
    </p:spTree>
    <p:extLst>
      <p:ext uri="{BB962C8B-B14F-4D97-AF65-F5344CB8AC3E}">
        <p14:creationId xmlns:p14="http://schemas.microsoft.com/office/powerpoint/2010/main" val="1968786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6EF820-C5A9-418A-A30A-04B250C84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5"/>
            <a:ext cx="11486417" cy="5262564"/>
          </a:xfrm>
        </p:spPr>
        <p:txBody>
          <a:bodyPr>
            <a:normAutofit/>
          </a:bodyPr>
          <a:lstStyle/>
          <a:p>
            <a:r>
              <a:rPr lang="en-US" dirty="0"/>
              <a:t>CP Timing: </a:t>
            </a:r>
            <a:r>
              <a:rPr lang="en-US" b="0" dirty="0"/>
              <a:t>shows</a:t>
            </a:r>
            <a:r>
              <a:rPr lang="en-US" dirty="0"/>
              <a:t> </a:t>
            </a:r>
            <a:r>
              <a:rPr lang="en-US" b="0" i="0" dirty="0">
                <a:effectLst/>
              </a:rPr>
              <a:t>lower error rates and better consistency between DFGs and CDFGs</a:t>
            </a:r>
          </a:p>
          <a:p>
            <a:pPr lvl="1"/>
            <a:r>
              <a:rPr lang="en-US" b="0" i="0" dirty="0">
                <a:effectLst/>
              </a:rPr>
              <a:t>(Possibly) CP timing is insensitive to graph sizes since it captures local information between FFs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FFC78-53E9-4AD0-8B13-1326F8F2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8C6398-1F0D-4953-9290-BB56DFAD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Discussions (3): Global </a:t>
            </a:r>
            <a:r>
              <a:rPr lang="en-US" dirty="0" err="1"/>
              <a:t>v.s</a:t>
            </a:r>
            <a:r>
              <a:rPr lang="en-US" dirty="0"/>
              <a:t>. Local Information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42BCB7-E77A-4E7F-9458-D26EB4001207}"/>
              </a:ext>
            </a:extLst>
          </p:cNvPr>
          <p:cNvGrpSpPr/>
          <p:nvPr/>
        </p:nvGrpSpPr>
        <p:grpSpPr>
          <a:xfrm>
            <a:off x="568155" y="2712291"/>
            <a:ext cx="5269088" cy="1726663"/>
            <a:chOff x="5195230" y="1932945"/>
            <a:chExt cx="5269088" cy="172666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A233C62-64A6-48F2-BD65-35B62E8FFF95}"/>
                </a:ext>
              </a:extLst>
            </p:cNvPr>
            <p:cNvGrpSpPr/>
            <p:nvPr/>
          </p:nvGrpSpPr>
          <p:grpSpPr>
            <a:xfrm>
              <a:off x="5760219" y="2273375"/>
              <a:ext cx="734446" cy="731043"/>
              <a:chOff x="4257675" y="2578895"/>
              <a:chExt cx="734446" cy="73104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475F938-9A30-46F8-BC99-E4E2E27798C3}"/>
                  </a:ext>
                </a:extLst>
              </p:cNvPr>
              <p:cNvSpPr/>
              <p:nvPr/>
            </p:nvSpPr>
            <p:spPr>
              <a:xfrm>
                <a:off x="4295775" y="2590801"/>
                <a:ext cx="622979" cy="71913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338B67-2CFA-4B4C-8114-69D4FE624CE4}"/>
                  </a:ext>
                </a:extLst>
              </p:cNvPr>
              <p:cNvSpPr txBox="1"/>
              <p:nvPr/>
            </p:nvSpPr>
            <p:spPr>
              <a:xfrm>
                <a:off x="4257675" y="2590801"/>
                <a:ext cx="351378" cy="416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067299F-F906-4C9B-BCCA-A7589AE64EDE}"/>
                  </a:ext>
                </a:extLst>
              </p:cNvPr>
              <p:cNvSpPr txBox="1"/>
              <p:nvPr/>
            </p:nvSpPr>
            <p:spPr>
              <a:xfrm>
                <a:off x="4626315" y="2578895"/>
                <a:ext cx="365806" cy="416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Q</a:t>
                </a:r>
              </a:p>
            </p:txBody>
          </p:sp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1ACAEBBD-C0B9-42BB-AE84-9BDF1E09E6FE}"/>
                  </a:ext>
                </a:extLst>
              </p:cNvPr>
              <p:cNvSpPr/>
              <p:nvPr/>
            </p:nvSpPr>
            <p:spPr>
              <a:xfrm rot="5400000">
                <a:off x="4307681" y="3068360"/>
                <a:ext cx="109538" cy="133350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C404D85-D6F1-4E4D-86D9-8817F4758B24}"/>
                </a:ext>
              </a:extLst>
            </p:cNvPr>
            <p:cNvGrpSpPr/>
            <p:nvPr/>
          </p:nvGrpSpPr>
          <p:grpSpPr>
            <a:xfrm>
              <a:off x="9278368" y="2269565"/>
              <a:ext cx="734446" cy="731043"/>
              <a:chOff x="4257675" y="2578895"/>
              <a:chExt cx="734446" cy="73104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AB34016-D021-417D-B595-1AF254415984}"/>
                  </a:ext>
                </a:extLst>
              </p:cNvPr>
              <p:cNvSpPr/>
              <p:nvPr/>
            </p:nvSpPr>
            <p:spPr>
              <a:xfrm>
                <a:off x="4295775" y="2590801"/>
                <a:ext cx="622979" cy="71913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96FEB4-936F-4890-91DA-509D5F430CFC}"/>
                  </a:ext>
                </a:extLst>
              </p:cNvPr>
              <p:cNvSpPr txBox="1"/>
              <p:nvPr/>
            </p:nvSpPr>
            <p:spPr>
              <a:xfrm>
                <a:off x="4257675" y="2590801"/>
                <a:ext cx="351378" cy="416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3E21E5-F1B4-4B4B-AB52-E2B286C68105}"/>
                  </a:ext>
                </a:extLst>
              </p:cNvPr>
              <p:cNvSpPr txBox="1"/>
              <p:nvPr/>
            </p:nvSpPr>
            <p:spPr>
              <a:xfrm>
                <a:off x="4626315" y="2578895"/>
                <a:ext cx="365806" cy="416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Q</a:t>
                </a:r>
              </a:p>
            </p:txBody>
          </p:sp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1A459B70-C161-411C-92D9-EA9B37A52461}"/>
                  </a:ext>
                </a:extLst>
              </p:cNvPr>
              <p:cNvSpPr/>
              <p:nvPr/>
            </p:nvSpPr>
            <p:spPr>
              <a:xfrm rot="5400000">
                <a:off x="4307681" y="3068360"/>
                <a:ext cx="109538" cy="133350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FC474F0-0A31-49ED-A15D-FBDA9154C736}"/>
                </a:ext>
              </a:extLst>
            </p:cNvPr>
            <p:cNvGrpSpPr/>
            <p:nvPr/>
          </p:nvGrpSpPr>
          <p:grpSpPr>
            <a:xfrm>
              <a:off x="6751838" y="2073590"/>
              <a:ext cx="2208681" cy="778392"/>
              <a:chOff x="6670740" y="2389101"/>
              <a:chExt cx="2208681" cy="778392"/>
            </a:xfrm>
          </p:grpSpPr>
          <p:sp>
            <p:nvSpPr>
              <p:cNvPr id="24" name="Cloud 23">
                <a:extLst>
                  <a:ext uri="{FF2B5EF4-FFF2-40B4-BE49-F238E27FC236}">
                    <a16:creationId xmlns:a16="http://schemas.microsoft.com/office/drawing/2014/main" id="{AE27CA78-B9B7-44DF-AF2E-F8BD62FC53E5}"/>
                  </a:ext>
                </a:extLst>
              </p:cNvPr>
              <p:cNvSpPr/>
              <p:nvPr/>
            </p:nvSpPr>
            <p:spPr>
              <a:xfrm rot="230106">
                <a:off x="6670740" y="2389101"/>
                <a:ext cx="2208681" cy="690075"/>
              </a:xfrm>
              <a:prstGeom prst="cloud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B30897-65B2-4C9B-87ED-A14708CD73FD}"/>
                  </a:ext>
                </a:extLst>
              </p:cNvPr>
              <p:cNvSpPr txBox="1"/>
              <p:nvPr/>
            </p:nvSpPr>
            <p:spPr>
              <a:xfrm>
                <a:off x="6929865" y="2427290"/>
                <a:ext cx="1622085" cy="740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Combinational Logic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42BB4CB-C85F-44B5-A517-FF8A45224478}"/>
                </a:ext>
              </a:extLst>
            </p:cNvPr>
            <p:cNvCxnSpPr>
              <a:cxnSpLocks/>
            </p:cNvCxnSpPr>
            <p:nvPr/>
          </p:nvCxnSpPr>
          <p:spPr>
            <a:xfrm>
              <a:off x="5265703" y="2457203"/>
              <a:ext cx="5326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7FB0AD-0FFF-4D6B-8DCF-5EC3EE8868CB}"/>
                </a:ext>
              </a:extLst>
            </p:cNvPr>
            <p:cNvCxnSpPr>
              <a:cxnSpLocks/>
            </p:cNvCxnSpPr>
            <p:nvPr/>
          </p:nvCxnSpPr>
          <p:spPr>
            <a:xfrm>
              <a:off x="5602618" y="2822283"/>
              <a:ext cx="20975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442702-7C98-4592-B646-10ECFECB298C}"/>
                </a:ext>
              </a:extLst>
            </p:cNvPr>
            <p:cNvCxnSpPr>
              <a:cxnSpLocks/>
            </p:cNvCxnSpPr>
            <p:nvPr/>
          </p:nvCxnSpPr>
          <p:spPr>
            <a:xfrm>
              <a:off x="6421298" y="2434889"/>
              <a:ext cx="402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66EA89A-1E7C-4201-911A-5D2CF20773CE}"/>
                </a:ext>
              </a:extLst>
            </p:cNvPr>
            <p:cNvCxnSpPr>
              <a:cxnSpLocks/>
            </p:cNvCxnSpPr>
            <p:nvPr/>
          </p:nvCxnSpPr>
          <p:spPr>
            <a:xfrm>
              <a:off x="8959142" y="2466137"/>
              <a:ext cx="3657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978082-0259-4A87-8177-020CE8D52F02}"/>
                </a:ext>
              </a:extLst>
            </p:cNvPr>
            <p:cNvCxnSpPr>
              <a:cxnSpLocks/>
            </p:cNvCxnSpPr>
            <p:nvPr/>
          </p:nvCxnSpPr>
          <p:spPr>
            <a:xfrm>
              <a:off x="5265703" y="3280912"/>
              <a:ext cx="38362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69C7F3F-9B55-453E-8C26-C45687166C24}"/>
                </a:ext>
              </a:extLst>
            </p:cNvPr>
            <p:cNvCxnSpPr>
              <a:cxnSpLocks/>
            </p:cNvCxnSpPr>
            <p:nvPr/>
          </p:nvCxnSpPr>
          <p:spPr>
            <a:xfrm>
              <a:off x="5602618" y="2822283"/>
              <a:ext cx="0" cy="458629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491910-445C-4729-868E-F1EC8EA10A4F}"/>
                </a:ext>
              </a:extLst>
            </p:cNvPr>
            <p:cNvCxnSpPr>
              <a:cxnSpLocks/>
            </p:cNvCxnSpPr>
            <p:nvPr/>
          </p:nvCxnSpPr>
          <p:spPr>
            <a:xfrm>
              <a:off x="9101931" y="2822282"/>
              <a:ext cx="20975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25C8875-09C7-49A9-970D-E496036023CF}"/>
                </a:ext>
              </a:extLst>
            </p:cNvPr>
            <p:cNvCxnSpPr>
              <a:cxnSpLocks/>
            </p:cNvCxnSpPr>
            <p:nvPr/>
          </p:nvCxnSpPr>
          <p:spPr>
            <a:xfrm>
              <a:off x="9101931" y="2822282"/>
              <a:ext cx="0" cy="458629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EE9116-93FF-4E78-A95C-50E8BC8531FF}"/>
                </a:ext>
              </a:extLst>
            </p:cNvPr>
            <p:cNvCxnSpPr>
              <a:cxnSpLocks/>
            </p:cNvCxnSpPr>
            <p:nvPr/>
          </p:nvCxnSpPr>
          <p:spPr>
            <a:xfrm>
              <a:off x="9939447" y="2444459"/>
              <a:ext cx="25230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C02047-3B76-4061-BC1F-573AC38DE431}"/>
                </a:ext>
              </a:extLst>
            </p:cNvPr>
            <p:cNvSpPr txBox="1"/>
            <p:nvPr/>
          </p:nvSpPr>
          <p:spPr>
            <a:xfrm>
              <a:off x="5210102" y="2111779"/>
              <a:ext cx="388248" cy="41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3A48A7-C2EF-48EF-B9E3-E6DD2A641971}"/>
                </a:ext>
              </a:extLst>
            </p:cNvPr>
            <p:cNvSpPr txBox="1"/>
            <p:nvPr/>
          </p:nvSpPr>
          <p:spPr>
            <a:xfrm>
              <a:off x="9906152" y="2071273"/>
              <a:ext cx="558166" cy="41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DB687F6-6D57-494D-BA22-9E7D54C1180C}"/>
                </a:ext>
              </a:extLst>
            </p:cNvPr>
            <p:cNvSpPr txBox="1"/>
            <p:nvPr/>
          </p:nvSpPr>
          <p:spPr>
            <a:xfrm>
              <a:off x="5195230" y="2946976"/>
              <a:ext cx="484428" cy="41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C8FCD0-5B4F-440E-851E-2147609A685D}"/>
                </a:ext>
              </a:extLst>
            </p:cNvPr>
            <p:cNvSpPr txBox="1"/>
            <p:nvPr/>
          </p:nvSpPr>
          <p:spPr>
            <a:xfrm>
              <a:off x="5876755" y="1932945"/>
              <a:ext cx="522900" cy="41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FF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BB0011-05C6-425A-AEE8-75ABAFD716E5}"/>
                </a:ext>
              </a:extLst>
            </p:cNvPr>
            <p:cNvSpPr txBox="1"/>
            <p:nvPr/>
          </p:nvSpPr>
          <p:spPr>
            <a:xfrm>
              <a:off x="9402607" y="1937013"/>
              <a:ext cx="522900" cy="41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FF</a:t>
              </a:r>
              <a:r>
                <a:rPr lang="en-US" baseline="-25000" dirty="0"/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3923487-4904-4BF9-B6EB-873038DFA549}"/>
                    </a:ext>
                  </a:extLst>
                </p:cNvPr>
                <p:cNvSpPr txBox="1"/>
                <p:nvPr/>
              </p:nvSpPr>
              <p:spPr>
                <a:xfrm>
                  <a:off x="6188447" y="3325414"/>
                  <a:ext cx="2770695" cy="3341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𝐶𝑃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𝑙𝑜𝑔𝑖𝑐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F87ACEC-34FA-41CB-8D26-251350CB9E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8447" y="3325414"/>
                  <a:ext cx="2770695" cy="334194"/>
                </a:xfrm>
                <a:prstGeom prst="rect">
                  <a:avLst/>
                </a:prstGeom>
                <a:blipFill>
                  <a:blip r:embed="rId3"/>
                  <a:stretch>
                    <a:fillRect l="-1322" b="-2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7DA5BB0-B7CC-4F9C-A931-86F771DDD4FA}"/>
              </a:ext>
            </a:extLst>
          </p:cNvPr>
          <p:cNvSpPr txBox="1"/>
          <p:nvPr/>
        </p:nvSpPr>
        <p:spPr>
          <a:xfrm>
            <a:off x="1926407" y="4691522"/>
            <a:ext cx="22782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rbel" panose="020B0503020204020204" pitchFamily="34" charset="0"/>
              </a:rPr>
              <a:t>Critical Path (CP):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local information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66D884E-C1B4-4B51-B1B5-189542E19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483" y="2283071"/>
            <a:ext cx="1248843" cy="3753164"/>
          </a:xfrm>
          <a:prstGeom prst="rect">
            <a:avLst/>
          </a:prstGeom>
          <a:ln w="19050">
            <a:solidFill>
              <a:srgbClr val="003057"/>
            </a:solidFill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6AE2937-DBF7-4A08-916D-76C7C5FE81CA}"/>
              </a:ext>
            </a:extLst>
          </p:cNvPr>
          <p:cNvSpPr/>
          <p:nvPr/>
        </p:nvSpPr>
        <p:spPr>
          <a:xfrm>
            <a:off x="6838372" y="2255675"/>
            <a:ext cx="2453287" cy="954107"/>
          </a:xfrm>
          <a:prstGeom prst="rect">
            <a:avLst/>
          </a:prstGeom>
          <a:ln w="19050">
            <a:solidFill>
              <a:srgbClr val="003057"/>
            </a:solidFill>
          </a:ln>
        </p:spPr>
        <p:txBody>
          <a:bodyPr wrap="square">
            <a:spAutoFit/>
          </a:bodyPr>
          <a:lstStyle/>
          <a:p>
            <a:r>
              <a:rPr lang="fr-FR" sz="700" dirty="0" err="1">
                <a:latin typeface="Consolas" panose="020B0609020204030204" pitchFamily="49" charset="0"/>
              </a:rPr>
              <a:t>void</a:t>
            </a:r>
            <a:r>
              <a:rPr lang="fr-FR" sz="700" dirty="0">
                <a:latin typeface="Consolas" panose="020B0609020204030204" pitchFamily="49" charset="0"/>
              </a:rPr>
              <a:t> </a:t>
            </a:r>
            <a:r>
              <a:rPr lang="fr-FR" sz="7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top_dfg</a:t>
            </a:r>
            <a:r>
              <a:rPr lang="fr-FR" sz="700" dirty="0">
                <a:latin typeface="Consolas" panose="020B0609020204030204" pitchFamily="49" charset="0"/>
              </a:rPr>
              <a:t>(</a:t>
            </a:r>
            <a:r>
              <a:rPr lang="fr-FR" sz="7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fr-FR" sz="700" dirty="0">
                <a:latin typeface="Consolas" panose="020B0609020204030204" pitchFamily="49" charset="0"/>
              </a:rPr>
              <a:t>* </a:t>
            </a:r>
            <a:r>
              <a:rPr lang="fr-FR" sz="700" dirty="0">
                <a:solidFill>
                  <a:schemeClr val="accent1"/>
                </a:solidFill>
                <a:latin typeface="Consolas" panose="020B0609020204030204" pitchFamily="49" charset="0"/>
              </a:rPr>
              <a:t>a</a:t>
            </a:r>
            <a:r>
              <a:rPr lang="fr-FR" sz="700" dirty="0">
                <a:latin typeface="Consolas" panose="020B0609020204030204" pitchFamily="49" charset="0"/>
              </a:rPr>
              <a:t>, </a:t>
            </a:r>
            <a:r>
              <a:rPr lang="fr-FR" sz="7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fr-FR" sz="700" dirty="0">
                <a:latin typeface="Consolas" panose="020B0609020204030204" pitchFamily="49" charset="0"/>
              </a:rPr>
              <a:t>* </a:t>
            </a:r>
            <a:r>
              <a:rPr lang="fr-FR" sz="700" dirty="0">
                <a:solidFill>
                  <a:schemeClr val="accent1"/>
                </a:solidFill>
                <a:latin typeface="Consolas" panose="020B0609020204030204" pitchFamily="49" charset="0"/>
              </a:rPr>
              <a:t>b</a:t>
            </a:r>
            <a:r>
              <a:rPr lang="fr-FR" sz="700" dirty="0">
                <a:latin typeface="Consolas" panose="020B0609020204030204" pitchFamily="49" charset="0"/>
              </a:rPr>
              <a:t>, </a:t>
            </a:r>
            <a:r>
              <a:rPr lang="fr-FR" sz="7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fr-FR" sz="700" dirty="0">
                <a:latin typeface="Consolas" panose="020B0609020204030204" pitchFamily="49" charset="0"/>
              </a:rPr>
              <a:t>* </a:t>
            </a:r>
            <a:r>
              <a:rPr lang="fr-FR" sz="700" dirty="0">
                <a:solidFill>
                  <a:schemeClr val="accent1"/>
                </a:solidFill>
                <a:latin typeface="Consolas" panose="020B0609020204030204" pitchFamily="49" charset="0"/>
              </a:rPr>
              <a:t>c</a:t>
            </a:r>
            <a:r>
              <a:rPr lang="fr-FR" sz="700" dirty="0">
                <a:latin typeface="Consolas" panose="020B0609020204030204" pitchFamily="49" charset="0"/>
              </a:rPr>
              <a:t>)</a:t>
            </a:r>
          </a:p>
          <a:p>
            <a:r>
              <a:rPr lang="fr-FR" sz="700" dirty="0">
                <a:latin typeface="Consolas" panose="020B0609020204030204" pitchFamily="49" charset="0"/>
              </a:rPr>
              <a:t>{</a:t>
            </a:r>
          </a:p>
          <a:p>
            <a:r>
              <a:rPr lang="fr-FR" sz="700" dirty="0">
                <a:latin typeface="Consolas" panose="020B0609020204030204" pitchFamily="49" charset="0"/>
              </a:rPr>
              <a:t>    *</a:t>
            </a:r>
            <a:r>
              <a:rPr lang="fr-FR" sz="700" dirty="0">
                <a:solidFill>
                  <a:schemeClr val="accent1"/>
                </a:solidFill>
                <a:latin typeface="Consolas" panose="020B0609020204030204" pitchFamily="49" charset="0"/>
              </a:rPr>
              <a:t>a</a:t>
            </a:r>
            <a:r>
              <a:rPr lang="fr-FR" sz="700" dirty="0">
                <a:latin typeface="Consolas" panose="020B0609020204030204" pitchFamily="49" charset="0"/>
              </a:rPr>
              <a:t> = (*</a:t>
            </a:r>
            <a:r>
              <a:rPr lang="fr-FR" sz="700" dirty="0">
                <a:solidFill>
                  <a:schemeClr val="accent1"/>
                </a:solidFill>
                <a:latin typeface="Consolas" panose="020B0609020204030204" pitchFamily="49" charset="0"/>
              </a:rPr>
              <a:t>b)</a:t>
            </a:r>
            <a:r>
              <a:rPr lang="fr-FR" sz="700" dirty="0">
                <a:latin typeface="Consolas" panose="020B0609020204030204" pitchFamily="49" charset="0"/>
              </a:rPr>
              <a:t> + </a:t>
            </a:r>
            <a:r>
              <a:rPr lang="fr-FR" sz="7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fr-FR" sz="700" dirty="0">
                <a:latin typeface="Consolas" panose="020B0609020204030204" pitchFamily="49" charset="0"/>
              </a:rPr>
              <a:t>;</a:t>
            </a:r>
          </a:p>
          <a:p>
            <a:r>
              <a:rPr lang="fr-FR" sz="700" dirty="0">
                <a:latin typeface="Consolas" panose="020B0609020204030204" pitchFamily="49" charset="0"/>
              </a:rPr>
              <a:t>    </a:t>
            </a:r>
            <a:r>
              <a:rPr lang="fr-FR" sz="7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fr-FR" sz="700" dirty="0">
                <a:latin typeface="Consolas" panose="020B0609020204030204" pitchFamily="49" charset="0"/>
              </a:rPr>
              <a:t> </a:t>
            </a:r>
            <a:r>
              <a:rPr lang="fr-FR" sz="700" dirty="0">
                <a:solidFill>
                  <a:schemeClr val="accent1"/>
                </a:solidFill>
                <a:latin typeface="Consolas" panose="020B0609020204030204" pitchFamily="49" charset="0"/>
              </a:rPr>
              <a:t>t1</a:t>
            </a:r>
            <a:r>
              <a:rPr lang="fr-FR" sz="700" dirty="0">
                <a:latin typeface="Consolas" panose="020B0609020204030204" pitchFamily="49" charset="0"/>
              </a:rPr>
              <a:t> = (*</a:t>
            </a:r>
            <a:r>
              <a:rPr lang="fr-FR" sz="700" dirty="0">
                <a:solidFill>
                  <a:schemeClr val="accent1"/>
                </a:solidFill>
                <a:latin typeface="Consolas" panose="020B0609020204030204" pitchFamily="49" charset="0"/>
              </a:rPr>
              <a:t>a)</a:t>
            </a:r>
            <a:r>
              <a:rPr lang="fr-FR" sz="700" dirty="0">
                <a:latin typeface="Consolas" panose="020B0609020204030204" pitchFamily="49" charset="0"/>
              </a:rPr>
              <a:t> * (*</a:t>
            </a:r>
            <a:r>
              <a:rPr lang="fr-FR" sz="700" dirty="0">
                <a:solidFill>
                  <a:schemeClr val="accent1"/>
                </a:solidFill>
                <a:latin typeface="Consolas" panose="020B0609020204030204" pitchFamily="49" charset="0"/>
              </a:rPr>
              <a:t>b)</a:t>
            </a:r>
            <a:r>
              <a:rPr lang="fr-FR" sz="700" dirty="0">
                <a:latin typeface="Consolas" panose="020B0609020204030204" pitchFamily="49" charset="0"/>
              </a:rPr>
              <a:t> + </a:t>
            </a:r>
            <a:r>
              <a:rPr lang="fr-FR" sz="7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fr-FR" sz="700" dirty="0">
                <a:latin typeface="Consolas" panose="020B0609020204030204" pitchFamily="49" charset="0"/>
              </a:rPr>
              <a:t>;</a:t>
            </a:r>
          </a:p>
          <a:p>
            <a:r>
              <a:rPr lang="fr-FR" sz="700" dirty="0">
                <a:latin typeface="Consolas" panose="020B0609020204030204" pitchFamily="49" charset="0"/>
              </a:rPr>
              <a:t>    </a:t>
            </a:r>
            <a:r>
              <a:rPr lang="fr-FR" sz="7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fr-FR" sz="700" dirty="0">
                <a:latin typeface="Consolas" panose="020B0609020204030204" pitchFamily="49" charset="0"/>
              </a:rPr>
              <a:t> </a:t>
            </a:r>
            <a:r>
              <a:rPr lang="fr-FR" sz="700" dirty="0">
                <a:solidFill>
                  <a:schemeClr val="accent1"/>
                </a:solidFill>
                <a:latin typeface="Consolas" panose="020B0609020204030204" pitchFamily="49" charset="0"/>
              </a:rPr>
              <a:t>t2</a:t>
            </a:r>
            <a:r>
              <a:rPr lang="fr-FR" sz="700" dirty="0">
                <a:latin typeface="Consolas" panose="020B0609020204030204" pitchFamily="49" charset="0"/>
              </a:rPr>
              <a:t> = </a:t>
            </a:r>
            <a:r>
              <a:rPr lang="fr-FR" sz="700" dirty="0">
                <a:solidFill>
                  <a:schemeClr val="accent1"/>
                </a:solidFill>
                <a:latin typeface="Consolas" panose="020B0609020204030204" pitchFamily="49" charset="0"/>
              </a:rPr>
              <a:t>t1</a:t>
            </a:r>
            <a:r>
              <a:rPr lang="fr-FR" sz="700" dirty="0">
                <a:latin typeface="Consolas" panose="020B0609020204030204" pitchFamily="49" charset="0"/>
              </a:rPr>
              <a:t> + (*</a:t>
            </a:r>
            <a:r>
              <a:rPr lang="fr-FR" sz="700" dirty="0">
                <a:solidFill>
                  <a:schemeClr val="accent1"/>
                </a:solidFill>
                <a:latin typeface="Consolas" panose="020B0609020204030204" pitchFamily="49" charset="0"/>
              </a:rPr>
              <a:t>c)</a:t>
            </a:r>
            <a:r>
              <a:rPr lang="fr-FR" sz="700" dirty="0">
                <a:latin typeface="Consolas" panose="020B0609020204030204" pitchFamily="49" charset="0"/>
              </a:rPr>
              <a:t>;</a:t>
            </a:r>
          </a:p>
          <a:p>
            <a:r>
              <a:rPr lang="fr-FR" sz="700" dirty="0">
                <a:latin typeface="Consolas" panose="020B0609020204030204" pitchFamily="49" charset="0"/>
              </a:rPr>
              <a:t>    </a:t>
            </a:r>
            <a:r>
              <a:rPr lang="fr-FR" sz="7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fr-FR" sz="700" dirty="0">
                <a:latin typeface="Consolas" panose="020B0609020204030204" pitchFamily="49" charset="0"/>
              </a:rPr>
              <a:t> </a:t>
            </a:r>
            <a:r>
              <a:rPr lang="fr-FR" sz="700" dirty="0">
                <a:solidFill>
                  <a:schemeClr val="accent1"/>
                </a:solidFill>
                <a:latin typeface="Consolas" panose="020B0609020204030204" pitchFamily="49" charset="0"/>
              </a:rPr>
              <a:t>t3</a:t>
            </a:r>
            <a:r>
              <a:rPr lang="fr-FR" sz="700" dirty="0">
                <a:latin typeface="Consolas" panose="020B0609020204030204" pitchFamily="49" charset="0"/>
              </a:rPr>
              <a:t> = (*</a:t>
            </a:r>
            <a:r>
              <a:rPr lang="fr-FR" sz="700" dirty="0">
                <a:solidFill>
                  <a:schemeClr val="accent1"/>
                </a:solidFill>
                <a:latin typeface="Consolas" panose="020B0609020204030204" pitchFamily="49" charset="0"/>
              </a:rPr>
              <a:t>b)</a:t>
            </a:r>
            <a:r>
              <a:rPr lang="fr-FR" sz="700" dirty="0">
                <a:latin typeface="Consolas" panose="020B0609020204030204" pitchFamily="49" charset="0"/>
              </a:rPr>
              <a:t> * (</a:t>
            </a:r>
            <a:r>
              <a:rPr lang="fr-FR" sz="700" dirty="0">
                <a:solidFill>
                  <a:schemeClr val="accent1"/>
                </a:solidFill>
                <a:latin typeface="Consolas" panose="020B0609020204030204" pitchFamily="49" charset="0"/>
              </a:rPr>
              <a:t>t2)</a:t>
            </a:r>
            <a:r>
              <a:rPr lang="fr-FR" sz="700" dirty="0">
                <a:latin typeface="Consolas" panose="020B0609020204030204" pitchFamily="49" charset="0"/>
              </a:rPr>
              <a:t>;</a:t>
            </a:r>
          </a:p>
          <a:p>
            <a:r>
              <a:rPr lang="fr-FR" sz="700" dirty="0">
                <a:latin typeface="Consolas" panose="020B0609020204030204" pitchFamily="49" charset="0"/>
              </a:rPr>
              <a:t>    *</a:t>
            </a:r>
            <a:r>
              <a:rPr lang="fr-FR" sz="700" dirty="0">
                <a:solidFill>
                  <a:schemeClr val="accent1"/>
                </a:solidFill>
                <a:latin typeface="Consolas" panose="020B0609020204030204" pitchFamily="49" charset="0"/>
              </a:rPr>
              <a:t>c</a:t>
            </a:r>
            <a:r>
              <a:rPr lang="fr-FR" sz="700" dirty="0">
                <a:latin typeface="Consolas" panose="020B0609020204030204" pitchFamily="49" charset="0"/>
              </a:rPr>
              <a:t> = </a:t>
            </a:r>
            <a:r>
              <a:rPr lang="fr-FR" sz="700" dirty="0">
                <a:solidFill>
                  <a:schemeClr val="accent1"/>
                </a:solidFill>
                <a:latin typeface="Consolas" panose="020B0609020204030204" pitchFamily="49" charset="0"/>
              </a:rPr>
              <a:t>t1</a:t>
            </a:r>
            <a:r>
              <a:rPr lang="fr-FR" sz="700" dirty="0">
                <a:latin typeface="Consolas" panose="020B0609020204030204" pitchFamily="49" charset="0"/>
              </a:rPr>
              <a:t> + </a:t>
            </a:r>
            <a:r>
              <a:rPr lang="fr-FR" sz="700" dirty="0">
                <a:solidFill>
                  <a:schemeClr val="accent1"/>
                </a:solidFill>
                <a:latin typeface="Consolas" panose="020B0609020204030204" pitchFamily="49" charset="0"/>
              </a:rPr>
              <a:t>t2</a:t>
            </a:r>
            <a:r>
              <a:rPr lang="fr-FR" sz="700" dirty="0">
                <a:latin typeface="Consolas" panose="020B0609020204030204" pitchFamily="49" charset="0"/>
              </a:rPr>
              <a:t> + </a:t>
            </a:r>
            <a:r>
              <a:rPr lang="fr-FR" sz="700" dirty="0">
                <a:solidFill>
                  <a:schemeClr val="accent1"/>
                </a:solidFill>
                <a:latin typeface="Consolas" panose="020B0609020204030204" pitchFamily="49" charset="0"/>
              </a:rPr>
              <a:t>t3</a:t>
            </a:r>
            <a:r>
              <a:rPr lang="fr-FR" sz="700" dirty="0">
                <a:latin typeface="Consolas" panose="020B0609020204030204" pitchFamily="49" charset="0"/>
              </a:rPr>
              <a:t>;</a:t>
            </a:r>
          </a:p>
          <a:p>
            <a:r>
              <a:rPr lang="fr-FR" sz="7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C2619D-5150-4062-BD89-A3DF4F623B4C}"/>
              </a:ext>
            </a:extLst>
          </p:cNvPr>
          <p:cNvSpPr txBox="1"/>
          <p:nvPr/>
        </p:nvSpPr>
        <p:spPr>
          <a:xfrm>
            <a:off x="7338713" y="3232296"/>
            <a:ext cx="168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(a) Program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B987B6-631A-49DB-BC1B-F855D2B792FD}"/>
              </a:ext>
            </a:extLst>
          </p:cNvPr>
          <p:cNvSpPr txBox="1"/>
          <p:nvPr/>
        </p:nvSpPr>
        <p:spPr>
          <a:xfrm>
            <a:off x="9740136" y="6042599"/>
            <a:ext cx="143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(c) Circuit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BE1FC5-5B18-43BC-9195-47DC80DCC9F5}"/>
              </a:ext>
            </a:extLst>
          </p:cNvPr>
          <p:cNvSpPr txBox="1"/>
          <p:nvPr/>
        </p:nvSpPr>
        <p:spPr>
          <a:xfrm>
            <a:off x="10076549" y="1939140"/>
            <a:ext cx="76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DSPs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B71FF75-81D7-4AE4-84C0-03ED9FA55408}"/>
              </a:ext>
            </a:extLst>
          </p:cNvPr>
          <p:cNvGrpSpPr/>
          <p:nvPr/>
        </p:nvGrpSpPr>
        <p:grpSpPr>
          <a:xfrm>
            <a:off x="6806263" y="3800661"/>
            <a:ext cx="2517506" cy="2241938"/>
            <a:chOff x="1730455" y="2609849"/>
            <a:chExt cx="4246210" cy="378142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B285AB0-2A31-4D9C-A880-59AB4B468B18}"/>
                </a:ext>
              </a:extLst>
            </p:cNvPr>
            <p:cNvGrpSpPr/>
            <p:nvPr/>
          </p:nvGrpSpPr>
          <p:grpSpPr>
            <a:xfrm>
              <a:off x="1730455" y="2798027"/>
              <a:ext cx="4246210" cy="3470931"/>
              <a:chOff x="1648689" y="2716512"/>
              <a:chExt cx="4246210" cy="3470931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3D4EC80-D13B-4956-A496-1E847201B823}"/>
                  </a:ext>
                </a:extLst>
              </p:cNvPr>
              <p:cNvSpPr/>
              <p:nvPr/>
            </p:nvSpPr>
            <p:spPr>
              <a:xfrm>
                <a:off x="1967176" y="3690490"/>
                <a:ext cx="182880" cy="182880"/>
              </a:xfrm>
              <a:prstGeom prst="ellipse">
                <a:avLst/>
              </a:prstGeom>
              <a:solidFill>
                <a:srgbClr val="8338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A7D9537-9710-4329-812F-94D2137844F8}"/>
                  </a:ext>
                </a:extLst>
              </p:cNvPr>
              <p:cNvSpPr/>
              <p:nvPr/>
            </p:nvSpPr>
            <p:spPr>
              <a:xfrm>
                <a:off x="2356820" y="6004563"/>
                <a:ext cx="182880" cy="182880"/>
              </a:xfrm>
              <a:prstGeom prst="ellipse">
                <a:avLst/>
              </a:prstGeom>
              <a:solidFill>
                <a:srgbClr val="EA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91B68CD-652A-4278-AFE5-F74259C90DCE}"/>
                  </a:ext>
                </a:extLst>
              </p:cNvPr>
              <p:cNvSpPr/>
              <p:nvPr/>
            </p:nvSpPr>
            <p:spPr>
              <a:xfrm>
                <a:off x="2746464" y="4117561"/>
                <a:ext cx="182880" cy="182880"/>
              </a:xfrm>
              <a:prstGeom prst="ellipse">
                <a:avLst/>
              </a:prstGeom>
              <a:solidFill>
                <a:srgbClr val="EA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687A97A-C51E-4DC6-B27E-B92D86D9ABF5}"/>
                  </a:ext>
                </a:extLst>
              </p:cNvPr>
              <p:cNvSpPr/>
              <p:nvPr/>
            </p:nvSpPr>
            <p:spPr>
              <a:xfrm>
                <a:off x="3105622" y="5780643"/>
                <a:ext cx="182880" cy="182880"/>
              </a:xfrm>
              <a:prstGeom prst="ellipse">
                <a:avLst/>
              </a:prstGeom>
              <a:solidFill>
                <a:srgbClr val="B3A3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D9FCA34-138C-462B-84F7-CCA178D3F312}"/>
                  </a:ext>
                </a:extLst>
              </p:cNvPr>
              <p:cNvSpPr/>
              <p:nvPr/>
            </p:nvSpPr>
            <p:spPr>
              <a:xfrm>
                <a:off x="3113062" y="4653783"/>
                <a:ext cx="182880" cy="182880"/>
              </a:xfrm>
              <a:prstGeom prst="ellipse">
                <a:avLst/>
              </a:prstGeom>
              <a:solidFill>
                <a:srgbClr val="B3A3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C7EA50E-CE15-43F1-82E2-57CD1CB4E49B}"/>
                  </a:ext>
                </a:extLst>
              </p:cNvPr>
              <p:cNvSpPr/>
              <p:nvPr/>
            </p:nvSpPr>
            <p:spPr>
              <a:xfrm>
                <a:off x="3914907" y="5614660"/>
                <a:ext cx="182880" cy="182880"/>
              </a:xfrm>
              <a:prstGeom prst="ellipse">
                <a:avLst/>
              </a:prstGeom>
              <a:solidFill>
                <a:srgbClr val="B3A3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EE4972D-AA8C-48B9-A3A4-AB1591FF729D}"/>
                  </a:ext>
                </a:extLst>
              </p:cNvPr>
              <p:cNvSpPr/>
              <p:nvPr/>
            </p:nvSpPr>
            <p:spPr>
              <a:xfrm>
                <a:off x="3521774" y="5140164"/>
                <a:ext cx="182880" cy="182880"/>
              </a:xfrm>
              <a:prstGeom prst="ellipse">
                <a:avLst/>
              </a:prstGeom>
              <a:solidFill>
                <a:srgbClr val="B3A3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877219A-7615-46A8-8875-3749DAE21461}"/>
                  </a:ext>
                </a:extLst>
              </p:cNvPr>
              <p:cNvSpPr/>
              <p:nvPr/>
            </p:nvSpPr>
            <p:spPr>
              <a:xfrm>
                <a:off x="4307825" y="4888513"/>
                <a:ext cx="182880" cy="182880"/>
              </a:xfrm>
              <a:prstGeom prst="ellipse">
                <a:avLst/>
              </a:prstGeom>
              <a:solidFill>
                <a:srgbClr val="B3A3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13574B1-6DE4-45EF-A2D7-380F92FD772C}"/>
                  </a:ext>
                </a:extLst>
              </p:cNvPr>
              <p:cNvSpPr/>
              <p:nvPr/>
            </p:nvSpPr>
            <p:spPr>
              <a:xfrm>
                <a:off x="4307825" y="4254759"/>
                <a:ext cx="182880" cy="182880"/>
              </a:xfrm>
              <a:prstGeom prst="ellipse">
                <a:avLst/>
              </a:prstGeom>
              <a:solidFill>
                <a:srgbClr val="B3A3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2A225F4-CD6A-49CB-A9B4-28B7DCD8A926}"/>
                  </a:ext>
                </a:extLst>
              </p:cNvPr>
              <p:cNvSpPr/>
              <p:nvPr/>
            </p:nvSpPr>
            <p:spPr>
              <a:xfrm>
                <a:off x="4310296" y="3312507"/>
                <a:ext cx="182880" cy="182880"/>
              </a:xfrm>
              <a:prstGeom prst="ellipse">
                <a:avLst/>
              </a:prstGeom>
              <a:solidFill>
                <a:srgbClr val="EA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2C99878-580D-4B5B-80A9-8B871DFD7A33}"/>
                  </a:ext>
                </a:extLst>
              </p:cNvPr>
              <p:cNvSpPr/>
              <p:nvPr/>
            </p:nvSpPr>
            <p:spPr>
              <a:xfrm>
                <a:off x="4604417" y="3731825"/>
                <a:ext cx="182880" cy="182880"/>
              </a:xfrm>
              <a:prstGeom prst="ellipse">
                <a:avLst/>
              </a:prstGeom>
              <a:solidFill>
                <a:srgbClr val="B3A3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F385193-E259-47D0-9FED-A7091B848330}"/>
                  </a:ext>
                </a:extLst>
              </p:cNvPr>
              <p:cNvSpPr/>
              <p:nvPr/>
            </p:nvSpPr>
            <p:spPr>
              <a:xfrm>
                <a:off x="3963852" y="2983784"/>
                <a:ext cx="182880" cy="182880"/>
              </a:xfrm>
              <a:prstGeom prst="ellipse">
                <a:avLst/>
              </a:prstGeom>
              <a:solidFill>
                <a:srgbClr val="8338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4B64D51-2613-4613-9471-E9A1B98F65F5}"/>
                  </a:ext>
                </a:extLst>
              </p:cNvPr>
              <p:cNvSpPr/>
              <p:nvPr/>
            </p:nvSpPr>
            <p:spPr>
              <a:xfrm>
                <a:off x="5061764" y="4254759"/>
                <a:ext cx="182880" cy="182880"/>
              </a:xfrm>
              <a:prstGeom prst="ellipse">
                <a:avLst/>
              </a:prstGeom>
              <a:solidFill>
                <a:srgbClr val="EA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948E25A-2DE0-4D5C-977C-8A6A795C0BDC}"/>
                  </a:ext>
                </a:extLst>
              </p:cNvPr>
              <p:cNvSpPr/>
              <p:nvPr/>
            </p:nvSpPr>
            <p:spPr>
              <a:xfrm>
                <a:off x="5237147" y="3722850"/>
                <a:ext cx="182880" cy="182880"/>
              </a:xfrm>
              <a:prstGeom prst="ellipse">
                <a:avLst/>
              </a:prstGeom>
              <a:solidFill>
                <a:srgbClr val="8338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95D415C-A09A-467C-94B9-C84ECBE74FD0}"/>
                  </a:ext>
                </a:extLst>
              </p:cNvPr>
              <p:cNvCxnSpPr>
                <a:cxnSpLocks/>
                <a:stCxn id="43" idx="5"/>
                <a:endCxn id="45" idx="1"/>
              </p:cNvCxnSpPr>
              <p:nvPr/>
            </p:nvCxnSpPr>
            <p:spPr>
              <a:xfrm>
                <a:off x="2123274" y="3846588"/>
                <a:ext cx="649972" cy="297755"/>
              </a:xfrm>
              <a:prstGeom prst="straightConnector1">
                <a:avLst/>
              </a:prstGeom>
              <a:ln>
                <a:solidFill>
                  <a:srgbClr val="80808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81E28A48-757E-4060-965E-F5AD47C91D4D}"/>
                  </a:ext>
                </a:extLst>
              </p:cNvPr>
              <p:cNvCxnSpPr>
                <a:cxnSpLocks/>
                <a:stCxn id="43" idx="4"/>
                <a:endCxn id="44" idx="0"/>
              </p:cNvCxnSpPr>
              <p:nvPr/>
            </p:nvCxnSpPr>
            <p:spPr>
              <a:xfrm>
                <a:off x="2058616" y="3873370"/>
                <a:ext cx="389644" cy="2131193"/>
              </a:xfrm>
              <a:prstGeom prst="straightConnector1">
                <a:avLst/>
              </a:prstGeom>
              <a:ln>
                <a:solidFill>
                  <a:srgbClr val="80808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F07578F-2E52-46FA-B98B-FFA6F1CF4E39}"/>
                  </a:ext>
                </a:extLst>
              </p:cNvPr>
              <p:cNvCxnSpPr>
                <a:cxnSpLocks/>
                <a:stCxn id="45" idx="3"/>
                <a:endCxn id="44" idx="7"/>
              </p:cNvCxnSpPr>
              <p:nvPr/>
            </p:nvCxnSpPr>
            <p:spPr>
              <a:xfrm flipH="1">
                <a:off x="2512918" y="4273659"/>
                <a:ext cx="260328" cy="1757686"/>
              </a:xfrm>
              <a:prstGeom prst="straightConnector1">
                <a:avLst/>
              </a:prstGeom>
              <a:ln>
                <a:solidFill>
                  <a:srgbClr val="80808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4D5076D-16F8-41E0-A750-A2D02483973B}"/>
                  </a:ext>
                </a:extLst>
              </p:cNvPr>
              <p:cNvCxnSpPr>
                <a:cxnSpLocks/>
                <a:stCxn id="46" idx="3"/>
                <a:endCxn id="44" idx="7"/>
              </p:cNvCxnSpPr>
              <p:nvPr/>
            </p:nvCxnSpPr>
            <p:spPr>
              <a:xfrm flipH="1">
                <a:off x="2512918" y="5936741"/>
                <a:ext cx="619486" cy="94604"/>
              </a:xfrm>
              <a:prstGeom prst="straightConnector1">
                <a:avLst/>
              </a:prstGeom>
              <a:ln>
                <a:solidFill>
                  <a:srgbClr val="80808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D14AA3A-9A29-4523-BF70-21EC2A9A3DC1}"/>
                  </a:ext>
                </a:extLst>
              </p:cNvPr>
              <p:cNvCxnSpPr>
                <a:cxnSpLocks/>
                <a:stCxn id="47" idx="4"/>
                <a:endCxn id="46" idx="0"/>
              </p:cNvCxnSpPr>
              <p:nvPr/>
            </p:nvCxnSpPr>
            <p:spPr>
              <a:xfrm flipH="1">
                <a:off x="3197062" y="4836663"/>
                <a:ext cx="7440" cy="943980"/>
              </a:xfrm>
              <a:prstGeom prst="straightConnector1">
                <a:avLst/>
              </a:prstGeom>
              <a:ln>
                <a:solidFill>
                  <a:srgbClr val="80808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79BF8C7F-2A74-4847-B0A5-8989C96AB6B5}"/>
                  </a:ext>
                </a:extLst>
              </p:cNvPr>
              <p:cNvCxnSpPr>
                <a:cxnSpLocks/>
                <a:stCxn id="45" idx="5"/>
                <a:endCxn id="47" idx="0"/>
              </p:cNvCxnSpPr>
              <p:nvPr/>
            </p:nvCxnSpPr>
            <p:spPr>
              <a:xfrm>
                <a:off x="2902562" y="4273659"/>
                <a:ext cx="301940" cy="380124"/>
              </a:xfrm>
              <a:prstGeom prst="straightConnector1">
                <a:avLst/>
              </a:prstGeom>
              <a:ln>
                <a:solidFill>
                  <a:srgbClr val="80808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2744473D-7D86-4698-9162-F795146C0ED8}"/>
                  </a:ext>
                </a:extLst>
              </p:cNvPr>
              <p:cNvCxnSpPr>
                <a:cxnSpLocks/>
                <a:stCxn id="47" idx="5"/>
                <a:endCxn id="49" idx="1"/>
              </p:cNvCxnSpPr>
              <p:nvPr/>
            </p:nvCxnSpPr>
            <p:spPr>
              <a:xfrm>
                <a:off x="3269160" y="4809881"/>
                <a:ext cx="279396" cy="357065"/>
              </a:xfrm>
              <a:prstGeom prst="straightConnector1">
                <a:avLst/>
              </a:prstGeom>
              <a:ln>
                <a:solidFill>
                  <a:srgbClr val="80808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112A8AA9-F3F1-455B-A6F4-A46155E52D65}"/>
                  </a:ext>
                </a:extLst>
              </p:cNvPr>
              <p:cNvCxnSpPr>
                <a:cxnSpLocks/>
                <a:stCxn id="48" idx="3"/>
                <a:endCxn id="46" idx="6"/>
              </p:cNvCxnSpPr>
              <p:nvPr/>
            </p:nvCxnSpPr>
            <p:spPr>
              <a:xfrm flipH="1">
                <a:off x="3288502" y="5770758"/>
                <a:ext cx="653187" cy="101325"/>
              </a:xfrm>
              <a:prstGeom prst="straightConnector1">
                <a:avLst/>
              </a:prstGeom>
              <a:ln>
                <a:solidFill>
                  <a:srgbClr val="80808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D3D28C35-CCD0-4B07-B36A-ABADCBBD881A}"/>
                  </a:ext>
                </a:extLst>
              </p:cNvPr>
              <p:cNvCxnSpPr>
                <a:cxnSpLocks/>
                <a:stCxn id="50" idx="4"/>
                <a:endCxn id="47" idx="7"/>
              </p:cNvCxnSpPr>
              <p:nvPr/>
            </p:nvCxnSpPr>
            <p:spPr>
              <a:xfrm flipH="1" flipV="1">
                <a:off x="3269160" y="4680565"/>
                <a:ext cx="1130105" cy="390828"/>
              </a:xfrm>
              <a:prstGeom prst="straightConnector1">
                <a:avLst/>
              </a:prstGeom>
              <a:ln>
                <a:solidFill>
                  <a:srgbClr val="80808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BE7E6D0B-A4DD-4302-9A9D-3E56B2386252}"/>
                  </a:ext>
                </a:extLst>
              </p:cNvPr>
              <p:cNvCxnSpPr>
                <a:cxnSpLocks/>
                <a:stCxn id="50" idx="4"/>
                <a:endCxn id="48" idx="0"/>
              </p:cNvCxnSpPr>
              <p:nvPr/>
            </p:nvCxnSpPr>
            <p:spPr>
              <a:xfrm flipH="1">
                <a:off x="4006347" y="5071393"/>
                <a:ext cx="392918" cy="543267"/>
              </a:xfrm>
              <a:prstGeom prst="straightConnector1">
                <a:avLst/>
              </a:prstGeom>
              <a:ln>
                <a:solidFill>
                  <a:srgbClr val="80808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0C2D9A75-9655-4CB4-A4BB-09A08FF1DC5B}"/>
                  </a:ext>
                </a:extLst>
              </p:cNvPr>
              <p:cNvCxnSpPr>
                <a:cxnSpLocks/>
                <a:stCxn id="49" idx="5"/>
                <a:endCxn id="48" idx="1"/>
              </p:cNvCxnSpPr>
              <p:nvPr/>
            </p:nvCxnSpPr>
            <p:spPr>
              <a:xfrm>
                <a:off x="3677872" y="5296262"/>
                <a:ext cx="263817" cy="345180"/>
              </a:xfrm>
              <a:prstGeom prst="straightConnector1">
                <a:avLst/>
              </a:prstGeom>
              <a:ln>
                <a:solidFill>
                  <a:srgbClr val="80808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9A7B60C-A823-4CF0-B580-431845B53C39}"/>
                  </a:ext>
                </a:extLst>
              </p:cNvPr>
              <p:cNvCxnSpPr>
                <a:cxnSpLocks/>
                <a:stCxn id="52" idx="3"/>
                <a:endCxn id="49" idx="0"/>
              </p:cNvCxnSpPr>
              <p:nvPr/>
            </p:nvCxnSpPr>
            <p:spPr>
              <a:xfrm flipH="1">
                <a:off x="3613214" y="3468605"/>
                <a:ext cx="723864" cy="1671559"/>
              </a:xfrm>
              <a:prstGeom prst="straightConnector1">
                <a:avLst/>
              </a:prstGeom>
              <a:ln>
                <a:solidFill>
                  <a:srgbClr val="80808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F0FE5F26-4893-430F-BE9C-B40D2AEE8E25}"/>
                  </a:ext>
                </a:extLst>
              </p:cNvPr>
              <p:cNvCxnSpPr>
                <a:cxnSpLocks/>
                <a:stCxn id="52" idx="4"/>
                <a:endCxn id="51" idx="0"/>
              </p:cNvCxnSpPr>
              <p:nvPr/>
            </p:nvCxnSpPr>
            <p:spPr>
              <a:xfrm flipH="1">
                <a:off x="4399265" y="3495387"/>
                <a:ext cx="2471" cy="759372"/>
              </a:xfrm>
              <a:prstGeom prst="straightConnector1">
                <a:avLst/>
              </a:prstGeom>
              <a:ln>
                <a:solidFill>
                  <a:srgbClr val="80808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74252319-6678-4BA1-B1D4-ED354B3DDD6C}"/>
                  </a:ext>
                </a:extLst>
              </p:cNvPr>
              <p:cNvCxnSpPr>
                <a:cxnSpLocks/>
                <a:stCxn id="51" idx="4"/>
                <a:endCxn id="50" idx="0"/>
              </p:cNvCxnSpPr>
              <p:nvPr/>
            </p:nvCxnSpPr>
            <p:spPr>
              <a:xfrm>
                <a:off x="4399265" y="4437639"/>
                <a:ext cx="0" cy="450874"/>
              </a:xfrm>
              <a:prstGeom prst="straightConnector1">
                <a:avLst/>
              </a:prstGeom>
              <a:ln>
                <a:solidFill>
                  <a:srgbClr val="80808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BEE2C461-DC24-408C-874D-47D700A19A38}"/>
                  </a:ext>
                </a:extLst>
              </p:cNvPr>
              <p:cNvCxnSpPr>
                <a:cxnSpLocks/>
                <a:stCxn id="53" idx="4"/>
                <a:endCxn id="51" idx="0"/>
              </p:cNvCxnSpPr>
              <p:nvPr/>
            </p:nvCxnSpPr>
            <p:spPr>
              <a:xfrm flipH="1">
                <a:off x="4399265" y="3914705"/>
                <a:ext cx="296592" cy="340054"/>
              </a:xfrm>
              <a:prstGeom prst="straightConnector1">
                <a:avLst/>
              </a:prstGeom>
              <a:ln>
                <a:solidFill>
                  <a:srgbClr val="80808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797692EC-9EA0-455B-9F67-0E1298AF3883}"/>
                  </a:ext>
                </a:extLst>
              </p:cNvPr>
              <p:cNvCxnSpPr>
                <a:cxnSpLocks/>
                <a:stCxn id="52" idx="5"/>
                <a:endCxn id="53" idx="1"/>
              </p:cNvCxnSpPr>
              <p:nvPr/>
            </p:nvCxnSpPr>
            <p:spPr>
              <a:xfrm>
                <a:off x="4466394" y="3468605"/>
                <a:ext cx="164805" cy="290002"/>
              </a:xfrm>
              <a:prstGeom prst="straightConnector1">
                <a:avLst/>
              </a:prstGeom>
              <a:ln>
                <a:solidFill>
                  <a:srgbClr val="80808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591CE543-89FD-42C2-8FD2-FFD89CAE2581}"/>
                  </a:ext>
                </a:extLst>
              </p:cNvPr>
              <p:cNvCxnSpPr>
                <a:cxnSpLocks/>
                <a:stCxn id="54" idx="5"/>
                <a:endCxn id="52" idx="1"/>
              </p:cNvCxnSpPr>
              <p:nvPr/>
            </p:nvCxnSpPr>
            <p:spPr>
              <a:xfrm>
                <a:off x="4119950" y="3139882"/>
                <a:ext cx="217128" cy="199407"/>
              </a:xfrm>
              <a:prstGeom prst="straightConnector1">
                <a:avLst/>
              </a:prstGeom>
              <a:ln>
                <a:solidFill>
                  <a:srgbClr val="80808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DBFD750D-BA07-4684-B64B-005FE67548F7}"/>
                  </a:ext>
                </a:extLst>
              </p:cNvPr>
              <p:cNvCxnSpPr>
                <a:cxnSpLocks/>
                <a:stCxn id="53" idx="4"/>
                <a:endCxn id="55" idx="1"/>
              </p:cNvCxnSpPr>
              <p:nvPr/>
            </p:nvCxnSpPr>
            <p:spPr>
              <a:xfrm>
                <a:off x="4695857" y="3914705"/>
                <a:ext cx="392689" cy="366836"/>
              </a:xfrm>
              <a:prstGeom prst="straightConnector1">
                <a:avLst/>
              </a:prstGeom>
              <a:ln>
                <a:solidFill>
                  <a:srgbClr val="80808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ED005237-36AB-45FB-ACF6-BDC476126EAB}"/>
                  </a:ext>
                </a:extLst>
              </p:cNvPr>
              <p:cNvCxnSpPr>
                <a:cxnSpLocks/>
                <a:stCxn id="56" idx="4"/>
                <a:endCxn id="55" idx="7"/>
              </p:cNvCxnSpPr>
              <p:nvPr/>
            </p:nvCxnSpPr>
            <p:spPr>
              <a:xfrm flipH="1">
                <a:off x="5217862" y="3905730"/>
                <a:ext cx="110725" cy="375811"/>
              </a:xfrm>
              <a:prstGeom prst="straightConnector1">
                <a:avLst/>
              </a:prstGeom>
              <a:ln>
                <a:solidFill>
                  <a:srgbClr val="80808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F974687-F9D5-4753-BA75-66D59CFD54FD}"/>
                  </a:ext>
                </a:extLst>
              </p:cNvPr>
              <p:cNvSpPr txBox="1"/>
              <p:nvPr/>
            </p:nvSpPr>
            <p:spPr>
              <a:xfrm>
                <a:off x="4030914" y="3074442"/>
                <a:ext cx="1033291" cy="33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n11_read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1F5EE39-096D-4997-B6E7-6FC1DC0D5181}"/>
                  </a:ext>
                </a:extLst>
              </p:cNvPr>
              <p:cNvSpPr txBox="1"/>
              <p:nvPr/>
            </p:nvSpPr>
            <p:spPr>
              <a:xfrm>
                <a:off x="5104691" y="3476394"/>
                <a:ext cx="790208" cy="519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n1_port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42BF3B2-5DC4-4387-A91F-58736251EA40}"/>
                  </a:ext>
                </a:extLst>
              </p:cNvPr>
              <p:cNvSpPr txBox="1"/>
              <p:nvPr/>
            </p:nvSpPr>
            <p:spPr>
              <a:xfrm>
                <a:off x="3670794" y="2716512"/>
                <a:ext cx="790208" cy="519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n2_port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24717EC-A018-4B66-B2FA-8E6948114313}"/>
                  </a:ext>
                </a:extLst>
              </p:cNvPr>
              <p:cNvSpPr txBox="1"/>
              <p:nvPr/>
            </p:nvSpPr>
            <p:spPr>
              <a:xfrm>
                <a:off x="4789104" y="3973076"/>
                <a:ext cx="1013320" cy="33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n13_write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6889556-2EE1-4D7C-B9F1-6D6F7F49C7BC}"/>
                  </a:ext>
                </a:extLst>
              </p:cNvPr>
              <p:cNvSpPr txBox="1"/>
              <p:nvPr/>
            </p:nvSpPr>
            <p:spPr>
              <a:xfrm>
                <a:off x="4269659" y="3479924"/>
                <a:ext cx="1013320" cy="33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n12_add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39597D2-99AA-4BBE-995E-885045E1A1E2}"/>
                  </a:ext>
                </a:extLst>
              </p:cNvPr>
              <p:cNvSpPr txBox="1"/>
              <p:nvPr/>
            </p:nvSpPr>
            <p:spPr>
              <a:xfrm>
                <a:off x="3986209" y="3983409"/>
                <a:ext cx="1013320" cy="33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n14_mul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C7DAFD9-9835-4095-8D08-2F540F884B4E}"/>
                  </a:ext>
                </a:extLst>
              </p:cNvPr>
              <p:cNvSpPr txBox="1"/>
              <p:nvPr/>
            </p:nvSpPr>
            <p:spPr>
              <a:xfrm>
                <a:off x="3986209" y="4620519"/>
                <a:ext cx="1013320" cy="33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n15_add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5A3836C-672B-46B4-B77A-A499F4B15C94}"/>
                  </a:ext>
                </a:extLst>
              </p:cNvPr>
              <p:cNvSpPr txBox="1"/>
              <p:nvPr/>
            </p:nvSpPr>
            <p:spPr>
              <a:xfrm>
                <a:off x="1648689" y="3416542"/>
                <a:ext cx="1013320" cy="33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n3_port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347E2A-BE01-4440-85D9-42B911B440CB}"/>
                  </a:ext>
                </a:extLst>
              </p:cNvPr>
              <p:cNvSpPr txBox="1"/>
              <p:nvPr/>
            </p:nvSpPr>
            <p:spPr>
              <a:xfrm>
                <a:off x="1981181" y="5736232"/>
                <a:ext cx="1013320" cy="33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n21_write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BB38AD9-9D29-4187-A538-EDF8F12481AA}"/>
                  </a:ext>
                </a:extLst>
              </p:cNvPr>
              <p:cNvSpPr txBox="1"/>
              <p:nvPr/>
            </p:nvSpPr>
            <p:spPr>
              <a:xfrm>
                <a:off x="2416478" y="3847091"/>
                <a:ext cx="1013320" cy="33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n16_read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E5E6162-5F18-4CC8-ADB4-3F3606457162}"/>
                  </a:ext>
                </a:extLst>
              </p:cNvPr>
              <p:cNvSpPr txBox="1"/>
              <p:nvPr/>
            </p:nvSpPr>
            <p:spPr>
              <a:xfrm>
                <a:off x="2828168" y="4393143"/>
                <a:ext cx="1013320" cy="33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n17_add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E17284-3C96-488A-B51C-357C1D74F539}"/>
                  </a:ext>
                </a:extLst>
              </p:cNvPr>
              <p:cNvSpPr txBox="1"/>
              <p:nvPr/>
            </p:nvSpPr>
            <p:spPr>
              <a:xfrm>
                <a:off x="2820893" y="5519106"/>
                <a:ext cx="1013320" cy="33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n20_add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6ED6D82-662D-487E-883E-671929C96756}"/>
                  </a:ext>
                </a:extLst>
              </p:cNvPr>
              <p:cNvSpPr txBox="1"/>
              <p:nvPr/>
            </p:nvSpPr>
            <p:spPr>
              <a:xfrm>
                <a:off x="3596564" y="5358473"/>
                <a:ext cx="1013320" cy="33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n19_add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AC540E3-55E7-4746-B85D-207DDBDF98E7}"/>
                  </a:ext>
                </a:extLst>
              </p:cNvPr>
              <p:cNvSpPr txBox="1"/>
              <p:nvPr/>
            </p:nvSpPr>
            <p:spPr>
              <a:xfrm>
                <a:off x="3187002" y="4872093"/>
                <a:ext cx="1013320" cy="33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n18_mul</a:t>
                </a: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6F1BEF-FDE2-4B53-9785-1753AB350C2F}"/>
                </a:ext>
              </a:extLst>
            </p:cNvPr>
            <p:cNvSpPr/>
            <p:nvPr/>
          </p:nvSpPr>
          <p:spPr>
            <a:xfrm>
              <a:off x="1778079" y="2609849"/>
              <a:ext cx="4137894" cy="3781425"/>
            </a:xfrm>
            <a:prstGeom prst="rect">
              <a:avLst/>
            </a:prstGeom>
            <a:noFill/>
            <a:ln w="19050">
              <a:solidFill>
                <a:srgbClr val="0030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6AA8EADE-358B-4F87-AB48-77ED2AAD6041}"/>
              </a:ext>
            </a:extLst>
          </p:cNvPr>
          <p:cNvSpPr txBox="1"/>
          <p:nvPr/>
        </p:nvSpPr>
        <p:spPr>
          <a:xfrm>
            <a:off x="7333694" y="6035095"/>
            <a:ext cx="169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(b) IR graph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261084-072B-4D44-B4EB-9CDC560E09E9}"/>
              </a:ext>
            </a:extLst>
          </p:cNvPr>
          <p:cNvSpPr/>
          <p:nvPr/>
        </p:nvSpPr>
        <p:spPr>
          <a:xfrm>
            <a:off x="10201237" y="2382804"/>
            <a:ext cx="200337" cy="33197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A20E1C2-3AC9-4536-AEB1-50A14CF4B98C}"/>
              </a:ext>
            </a:extLst>
          </p:cNvPr>
          <p:cNvSpPr/>
          <p:nvPr/>
        </p:nvSpPr>
        <p:spPr>
          <a:xfrm>
            <a:off x="10458421" y="3838066"/>
            <a:ext cx="229921" cy="1919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6DF6788-DD65-4188-AB1C-29277EAAB0C3}"/>
              </a:ext>
            </a:extLst>
          </p:cNvPr>
          <p:cNvSpPr txBox="1"/>
          <p:nvPr/>
        </p:nvSpPr>
        <p:spPr>
          <a:xfrm>
            <a:off x="10911486" y="3757777"/>
            <a:ext cx="100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SLICE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E432EB0-9FBE-4C5F-8E77-2A196E448443}"/>
              </a:ext>
            </a:extLst>
          </p:cNvPr>
          <p:cNvCxnSpPr>
            <a:cxnSpLocks/>
          </p:cNvCxnSpPr>
          <p:nvPr/>
        </p:nvCxnSpPr>
        <p:spPr>
          <a:xfrm>
            <a:off x="8820080" y="3223524"/>
            <a:ext cx="0" cy="577137"/>
          </a:xfrm>
          <a:prstGeom prst="straightConnector1">
            <a:avLst/>
          </a:prstGeom>
          <a:ln w="28575">
            <a:solidFill>
              <a:srgbClr val="00305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6E8DD0B-CE00-4586-AB2E-85721C737823}"/>
              </a:ext>
            </a:extLst>
          </p:cNvPr>
          <p:cNvCxnSpPr>
            <a:cxnSpLocks/>
          </p:cNvCxnSpPr>
          <p:nvPr/>
        </p:nvCxnSpPr>
        <p:spPr>
          <a:xfrm>
            <a:off x="9268942" y="5001591"/>
            <a:ext cx="403541" cy="0"/>
          </a:xfrm>
          <a:prstGeom prst="straightConnector1">
            <a:avLst/>
          </a:prstGeom>
          <a:ln w="28575">
            <a:solidFill>
              <a:srgbClr val="00305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B26A008-1742-42D0-B0AC-FD2092B51CEE}"/>
              </a:ext>
            </a:extLst>
          </p:cNvPr>
          <p:cNvSpPr txBox="1"/>
          <p:nvPr/>
        </p:nvSpPr>
        <p:spPr>
          <a:xfrm>
            <a:off x="4923896" y="4626840"/>
            <a:ext cx="19023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latin typeface="Corbel" panose="020B0503020204020204" pitchFamily="34" charset="0"/>
              </a:rPr>
              <a:t>Resource: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global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613312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0253A1-68F9-4958-8329-779F549AB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29D8D5-F16C-40F6-9EE2-7E60CB55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GNNs </a:t>
            </a:r>
            <a:r>
              <a:rPr lang="en-US" dirty="0" err="1"/>
              <a:t>v.s</a:t>
            </a:r>
            <a:r>
              <a:rPr lang="en-US" dirty="0"/>
              <a:t>. HLS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E1A8DD-B095-429E-89BB-2326175DDCFD}"/>
              </a:ext>
            </a:extLst>
          </p:cNvPr>
          <p:cNvGrpSpPr>
            <a:grpSpLocks noChangeAspect="1"/>
          </p:cNvGrpSpPr>
          <p:nvPr/>
        </p:nvGrpSpPr>
        <p:grpSpPr>
          <a:xfrm>
            <a:off x="499072" y="1171541"/>
            <a:ext cx="11193855" cy="5029200"/>
            <a:chOff x="0" y="1018531"/>
            <a:chExt cx="12192000" cy="54776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D16A19-C8E3-4ACC-82FE-4F24D0B46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18531"/>
              <a:ext cx="12192000" cy="270131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35BA3B-A587-406C-8A76-346475F5E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013067"/>
              <a:ext cx="12192000" cy="248311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D48CB2-7DB6-4197-B87E-1D1C85FAE9C8}"/>
                </a:ext>
              </a:extLst>
            </p:cNvPr>
            <p:cNvSpPr/>
            <p:nvPr/>
          </p:nvSpPr>
          <p:spPr>
            <a:xfrm>
              <a:off x="5765213" y="3929063"/>
              <a:ext cx="1269329" cy="2143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33E15B8-F463-4C88-B00A-DE8DA3390D03}"/>
              </a:ext>
            </a:extLst>
          </p:cNvPr>
          <p:cNvSpPr/>
          <p:nvPr/>
        </p:nvSpPr>
        <p:spPr>
          <a:xfrm>
            <a:off x="8458200" y="1009616"/>
            <a:ext cx="274320" cy="274320"/>
          </a:xfrm>
          <a:prstGeom prst="triangle">
            <a:avLst/>
          </a:prstGeom>
          <a:solidFill>
            <a:srgbClr val="DE9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AE2BECFB-6F0A-459A-BFF9-AF2E8EA4D086}"/>
              </a:ext>
            </a:extLst>
          </p:cNvPr>
          <p:cNvSpPr/>
          <p:nvPr/>
        </p:nvSpPr>
        <p:spPr>
          <a:xfrm>
            <a:off x="8416290" y="1513382"/>
            <a:ext cx="365760" cy="365760"/>
          </a:xfrm>
          <a:prstGeom prst="star5">
            <a:avLst/>
          </a:prstGeom>
          <a:solidFill>
            <a:srgbClr val="6F8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B89057C0-7528-407E-AAFD-330C1C96BAC8}"/>
              </a:ext>
            </a:extLst>
          </p:cNvPr>
          <p:cNvSpPr txBox="1">
            <a:spLocks/>
          </p:cNvSpPr>
          <p:nvPr/>
        </p:nvSpPr>
        <p:spPr>
          <a:xfrm>
            <a:off x="8732520" y="967000"/>
            <a:ext cx="2263366" cy="49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HLS Prediction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2B09E22E-A3ED-46EC-8E4F-F2A6BC5BE8B3}"/>
              </a:ext>
            </a:extLst>
          </p:cNvPr>
          <p:cNvSpPr txBox="1">
            <a:spLocks/>
          </p:cNvSpPr>
          <p:nvPr/>
        </p:nvSpPr>
        <p:spPr>
          <a:xfrm>
            <a:off x="8745685" y="1513382"/>
            <a:ext cx="2263366" cy="49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PNA Prediction</a:t>
            </a:r>
          </a:p>
        </p:txBody>
      </p:sp>
    </p:spTree>
    <p:extLst>
      <p:ext uri="{BB962C8B-B14F-4D97-AF65-F5344CB8AC3E}">
        <p14:creationId xmlns:p14="http://schemas.microsoft.com/office/powerpoint/2010/main" val="2591669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0253A1-68F9-4958-8329-779F549AB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29D8D5-F16C-40F6-9EE2-7E60CB55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GNNs </a:t>
            </a:r>
            <a:r>
              <a:rPr lang="en-US" dirty="0" err="1"/>
              <a:t>v.s</a:t>
            </a:r>
            <a:r>
              <a:rPr lang="en-US" dirty="0"/>
              <a:t>. HLS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E1A8DD-B095-429E-89BB-2326175DDCFD}"/>
              </a:ext>
            </a:extLst>
          </p:cNvPr>
          <p:cNvGrpSpPr>
            <a:grpSpLocks noChangeAspect="1"/>
          </p:cNvGrpSpPr>
          <p:nvPr/>
        </p:nvGrpSpPr>
        <p:grpSpPr>
          <a:xfrm>
            <a:off x="499072" y="1171541"/>
            <a:ext cx="11193855" cy="5029200"/>
            <a:chOff x="0" y="1018531"/>
            <a:chExt cx="12192000" cy="54776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D16A19-C8E3-4ACC-82FE-4F24D0B46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18531"/>
              <a:ext cx="12192000" cy="270131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35BA3B-A587-406C-8A76-346475F5E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013067"/>
              <a:ext cx="12192000" cy="248311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D48CB2-7DB6-4197-B87E-1D1C85FAE9C8}"/>
                </a:ext>
              </a:extLst>
            </p:cNvPr>
            <p:cNvSpPr/>
            <p:nvPr/>
          </p:nvSpPr>
          <p:spPr>
            <a:xfrm>
              <a:off x="5765213" y="3929063"/>
              <a:ext cx="1269329" cy="2143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33E15B8-F463-4C88-B00A-DE8DA3390D03}"/>
              </a:ext>
            </a:extLst>
          </p:cNvPr>
          <p:cNvSpPr/>
          <p:nvPr/>
        </p:nvSpPr>
        <p:spPr>
          <a:xfrm>
            <a:off x="8458200" y="1009616"/>
            <a:ext cx="274320" cy="274320"/>
          </a:xfrm>
          <a:prstGeom prst="triangle">
            <a:avLst/>
          </a:prstGeom>
          <a:solidFill>
            <a:srgbClr val="DE9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AE2BECFB-6F0A-459A-BFF9-AF2E8EA4D086}"/>
              </a:ext>
            </a:extLst>
          </p:cNvPr>
          <p:cNvSpPr/>
          <p:nvPr/>
        </p:nvSpPr>
        <p:spPr>
          <a:xfrm>
            <a:off x="8416290" y="1513382"/>
            <a:ext cx="365760" cy="365760"/>
          </a:xfrm>
          <a:prstGeom prst="star5">
            <a:avLst/>
          </a:prstGeom>
          <a:solidFill>
            <a:srgbClr val="6F8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B89057C0-7528-407E-AAFD-330C1C96BAC8}"/>
              </a:ext>
            </a:extLst>
          </p:cNvPr>
          <p:cNvSpPr txBox="1">
            <a:spLocks/>
          </p:cNvSpPr>
          <p:nvPr/>
        </p:nvSpPr>
        <p:spPr>
          <a:xfrm>
            <a:off x="8732520" y="967000"/>
            <a:ext cx="2263366" cy="49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HLS Prediction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2B09E22E-A3ED-46EC-8E4F-F2A6BC5BE8B3}"/>
              </a:ext>
            </a:extLst>
          </p:cNvPr>
          <p:cNvSpPr txBox="1">
            <a:spLocks/>
          </p:cNvSpPr>
          <p:nvPr/>
        </p:nvSpPr>
        <p:spPr>
          <a:xfrm>
            <a:off x="8745685" y="1513382"/>
            <a:ext cx="2263366" cy="49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PNA Prediction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59F4E874-C95C-472E-BC01-744A0F258E50}"/>
              </a:ext>
            </a:extLst>
          </p:cNvPr>
          <p:cNvSpPr txBox="1">
            <a:spLocks/>
          </p:cNvSpPr>
          <p:nvPr/>
        </p:nvSpPr>
        <p:spPr>
          <a:xfrm>
            <a:off x="1801894" y="3171825"/>
            <a:ext cx="9456656" cy="949795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>
            <a:normAutofit/>
          </a:bodyPr>
          <a:lstStyle>
            <a:lvl1pPr marL="400041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857229" indent="-400041" algn="l" defTabSz="914377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2971" indent="-28574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Corbel" panose="020B0503020204020204" pitchFamily="34" charset="0"/>
              <a:buChar char="‐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GNNs are slightly better in resource but obviously better in CP timing, which is hard-to-predict</a:t>
            </a:r>
          </a:p>
        </p:txBody>
      </p:sp>
    </p:spTree>
    <p:extLst>
      <p:ext uri="{BB962C8B-B14F-4D97-AF65-F5344CB8AC3E}">
        <p14:creationId xmlns:p14="http://schemas.microsoft.com/office/powerpoint/2010/main" val="22284320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200DBE-5902-4EEF-8B23-B70497466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Generalization across graph sizes, node degrees, and out-of-distribution cases</a:t>
            </a:r>
          </a:p>
          <a:p>
            <a:endParaRPr lang="en-US" dirty="0"/>
          </a:p>
          <a:p>
            <a:r>
              <a:rPr lang="en-US" dirty="0"/>
              <a:t>Structural and algorithmic innovations to process heavy-loop graph topologies</a:t>
            </a:r>
          </a:p>
          <a:p>
            <a:pPr lvl="1"/>
            <a:r>
              <a:rPr lang="en-US" dirty="0"/>
              <a:t>GNNs are in general fragile in loops (1-WL test)</a:t>
            </a:r>
          </a:p>
          <a:p>
            <a:pPr lvl="1"/>
            <a:r>
              <a:rPr lang="en-US" dirty="0"/>
              <a:t>Small loops usually relate to memory operations and are confusing for resource estimation</a:t>
            </a:r>
          </a:p>
          <a:p>
            <a:pPr lvl="1"/>
            <a:endParaRPr lang="en-US" dirty="0"/>
          </a:p>
          <a:p>
            <a:r>
              <a:rPr lang="en-US" dirty="0"/>
              <a:t>Gap from classification to regression</a:t>
            </a:r>
          </a:p>
          <a:p>
            <a:pPr lvl="1"/>
            <a:r>
              <a:rPr lang="en-US" dirty="0"/>
              <a:t>Most existing GNNs are for classification (node, link, graph)</a:t>
            </a:r>
          </a:p>
          <a:p>
            <a:pPr lvl="1"/>
            <a:r>
              <a:rPr lang="en-US" dirty="0"/>
              <a:t>The resource/timing prediction is regression </a:t>
            </a:r>
            <a:r>
              <a:rPr lang="zh-CN" altLang="en-US" dirty="0"/>
              <a:t>→ </a:t>
            </a:r>
            <a:r>
              <a:rPr lang="en-US" altLang="zh-CN" dirty="0"/>
              <a:t>a harder problem!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8EFCD1-1E55-4F6F-AF12-61C30D756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0FFC1-EC50-449D-B4FF-24273D1A3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Observed Challenges (so far…)</a:t>
            </a:r>
          </a:p>
        </p:txBody>
      </p:sp>
    </p:spTree>
    <p:extLst>
      <p:ext uri="{BB962C8B-B14F-4D97-AF65-F5344CB8AC3E}">
        <p14:creationId xmlns:p14="http://schemas.microsoft.com/office/powerpoint/2010/main" val="17746085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FDB0F6-939E-4FE1-96FD-8C81FC04B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226826"/>
            <a:ext cx="11734422" cy="49501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Background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Graph Neural Network (GNN)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Reinforcement Learning (RL)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High Level Synthesis (HLS)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HLS: Program-to-Circuit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IRONMAN: </a:t>
            </a:r>
            <a:r>
              <a:rPr kumimoji="1" lang="en-US" altLang="zh-CN" sz="2000" b="1" dirty="0">
                <a:solidFill>
                  <a:schemeClr val="bg1">
                    <a:lumMod val="85000"/>
                  </a:schemeClr>
                </a:solidFill>
              </a:rPr>
              <a:t>GNN</a:t>
            </a:r>
            <a:r>
              <a:rPr kumimoji="1" lang="en-US" altLang="zh-CN" sz="2000" dirty="0">
                <a:solidFill>
                  <a:schemeClr val="bg1">
                    <a:lumMod val="85000"/>
                  </a:schemeClr>
                </a:solidFill>
              </a:rPr>
              <a:t>-assisted design space exploration in high-level synthesis via reinforcement learning</a:t>
            </a:r>
          </a:p>
          <a:p>
            <a:pPr lvl="2"/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Nan Wu, Yuan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Xie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, and Cong Hao, GLSVLSI, 2021</a:t>
            </a:r>
          </a:p>
          <a:p>
            <a:pPr lvl="1"/>
            <a:r>
              <a:rPr kumimoji="1" lang="en-US" b="1" dirty="0">
                <a:solidFill>
                  <a:schemeClr val="bg1">
                    <a:lumMod val="85000"/>
                  </a:schemeClr>
                </a:solidFill>
              </a:rPr>
              <a:t>Program-to-Circuit:</a:t>
            </a:r>
            <a:r>
              <a:rPr kumimoji="1" lang="en-US" dirty="0">
                <a:solidFill>
                  <a:schemeClr val="bg1">
                    <a:lumMod val="85000"/>
                  </a:schemeClr>
                </a:solidFill>
              </a:rPr>
              <a:t> Exploiting GNNs for Program Representation and Circuit Translation</a:t>
            </a:r>
          </a:p>
          <a:p>
            <a:pPr lvl="2"/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Nan Wu, </a:t>
            </a:r>
            <a:r>
              <a:rPr lang="en-US" sz="1600" i="1" dirty="0" err="1">
                <a:solidFill>
                  <a:schemeClr val="bg1">
                    <a:lumMod val="85000"/>
                  </a:schemeClr>
                </a:solidFill>
              </a:rPr>
              <a:t>Huake</a:t>
            </a:r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 He, Yuan </a:t>
            </a:r>
            <a:r>
              <a:rPr lang="en-US" sz="1600" i="1" dirty="0" err="1">
                <a:solidFill>
                  <a:schemeClr val="bg1">
                    <a:lumMod val="85000"/>
                  </a:schemeClr>
                </a:solidFill>
              </a:rPr>
              <a:t>Xie</a:t>
            </a:r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, Pan Li, Cong Hao,</a:t>
            </a:r>
            <a:r>
              <a:rPr lang="zh-CN" altLang="en-US" sz="1600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600" i="1" dirty="0" err="1">
                <a:solidFill>
                  <a:schemeClr val="bg1">
                    <a:lumMod val="85000"/>
                  </a:schemeClr>
                </a:solidFill>
              </a:rPr>
              <a:t>arXiv</a:t>
            </a:r>
            <a:r>
              <a:rPr lang="en-US" altLang="zh-CN" sz="1600" i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zh-CN" altLang="en-US" sz="1600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bg1">
                    <a:lumMod val="85000"/>
                  </a:schemeClr>
                </a:solidFill>
              </a:rPr>
              <a:t>2021</a:t>
            </a:r>
            <a:endParaRPr lang="en-US" sz="1600" i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And beyond: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Program-to-X</a:t>
            </a:r>
          </a:p>
          <a:p>
            <a:pPr lvl="1"/>
            <a:r>
              <a:rPr lang="en-US" altLang="zh-CN" dirty="0"/>
              <a:t>Call for future research interests </a:t>
            </a:r>
            <a:r>
              <a:rPr lang="en-US" altLang="zh-CN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A070D-1EBF-4F23-9487-B4733D15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9B7415-E4AC-4FFA-9EC8-843C6215A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9953997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27F83-10E6-4C12-ADED-CE74BC274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1305FD-188B-48D1-9181-52EB7CAC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Program-to-Circuit to Program-to-X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8B67D6-A92F-4FFA-88C4-84D96385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04" y="1018923"/>
            <a:ext cx="8155689" cy="5334437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A8BB4D6-1AF8-48BF-BD7F-1AEBB674EA7B}"/>
              </a:ext>
            </a:extLst>
          </p:cNvPr>
          <p:cNvSpPr/>
          <p:nvPr/>
        </p:nvSpPr>
        <p:spPr>
          <a:xfrm>
            <a:off x="1951003" y="1018923"/>
            <a:ext cx="3382997" cy="4820153"/>
          </a:xfrm>
          <a:custGeom>
            <a:avLst/>
            <a:gdLst>
              <a:gd name="connsiteX0" fmla="*/ 1 w 3382997"/>
              <a:gd name="connsiteY0" fmla="*/ 0 h 4820153"/>
              <a:gd name="connsiteX1" fmla="*/ 1878047 w 3382997"/>
              <a:gd name="connsiteY1" fmla="*/ 0 h 4820153"/>
              <a:gd name="connsiteX2" fmla="*/ 1878047 w 3382997"/>
              <a:gd name="connsiteY2" fmla="*/ 1200401 h 4820153"/>
              <a:gd name="connsiteX3" fmla="*/ 2420971 w 3382997"/>
              <a:gd name="connsiteY3" fmla="*/ 1200401 h 4820153"/>
              <a:gd name="connsiteX4" fmla="*/ 2420971 w 3382997"/>
              <a:gd name="connsiteY4" fmla="*/ 2829176 h 4820153"/>
              <a:gd name="connsiteX5" fmla="*/ 3382997 w 3382997"/>
              <a:gd name="connsiteY5" fmla="*/ 2829176 h 4820153"/>
              <a:gd name="connsiteX6" fmla="*/ 3382997 w 3382997"/>
              <a:gd name="connsiteY6" fmla="*/ 4820153 h 4820153"/>
              <a:gd name="connsiteX7" fmla="*/ 0 w 3382997"/>
              <a:gd name="connsiteY7" fmla="*/ 4820153 h 4820153"/>
              <a:gd name="connsiteX8" fmla="*/ 0 w 3382997"/>
              <a:gd name="connsiteY8" fmla="*/ 2829177 h 4820153"/>
              <a:gd name="connsiteX9" fmla="*/ 0 w 3382997"/>
              <a:gd name="connsiteY9" fmla="*/ 2829176 h 4820153"/>
              <a:gd name="connsiteX10" fmla="*/ 0 w 3382997"/>
              <a:gd name="connsiteY10" fmla="*/ 1200401 h 4820153"/>
              <a:gd name="connsiteX11" fmla="*/ 1 w 3382997"/>
              <a:gd name="connsiteY11" fmla="*/ 1200401 h 482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2997" h="4820153">
                <a:moveTo>
                  <a:pt x="1" y="0"/>
                </a:moveTo>
                <a:lnTo>
                  <a:pt x="1878047" y="0"/>
                </a:lnTo>
                <a:lnTo>
                  <a:pt x="1878047" y="1200401"/>
                </a:lnTo>
                <a:lnTo>
                  <a:pt x="2420971" y="1200401"/>
                </a:lnTo>
                <a:lnTo>
                  <a:pt x="2420971" y="2829176"/>
                </a:lnTo>
                <a:lnTo>
                  <a:pt x="3382997" y="2829176"/>
                </a:lnTo>
                <a:lnTo>
                  <a:pt x="3382997" y="4820153"/>
                </a:lnTo>
                <a:lnTo>
                  <a:pt x="0" y="4820153"/>
                </a:lnTo>
                <a:lnTo>
                  <a:pt x="0" y="2829177"/>
                </a:lnTo>
                <a:lnTo>
                  <a:pt x="0" y="2829176"/>
                </a:lnTo>
                <a:lnTo>
                  <a:pt x="0" y="1200401"/>
                </a:lnTo>
                <a:lnTo>
                  <a:pt x="1" y="1200401"/>
                </a:lnTo>
                <a:close/>
              </a:path>
            </a:pathLst>
          </a:custGeom>
          <a:noFill/>
          <a:ln w="571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19F0D-8EA9-4C21-A620-D65AA4192AB3}"/>
              </a:ext>
            </a:extLst>
          </p:cNvPr>
          <p:cNvSpPr txBox="1"/>
          <p:nvPr/>
        </p:nvSpPr>
        <p:spPr>
          <a:xfrm>
            <a:off x="237295" y="1536173"/>
            <a:ext cx="1629605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orbel" panose="020B0503020204020204" pitchFamily="34" charset="0"/>
              </a:rPr>
              <a:t>Program</a:t>
            </a:r>
          </a:p>
          <a:p>
            <a:pPr algn="ctr"/>
            <a:endParaRPr lang="en-US" sz="2800" b="1" dirty="0">
              <a:latin typeface="Corbel" panose="020B0503020204020204" pitchFamily="34" charset="0"/>
            </a:endParaRPr>
          </a:p>
          <a:p>
            <a:pPr algn="ctr"/>
            <a:endParaRPr lang="en-US" b="1" dirty="0">
              <a:latin typeface="Corbel" panose="020B0503020204020204" pitchFamily="34" charset="0"/>
            </a:endParaRPr>
          </a:p>
          <a:p>
            <a:pPr algn="ctr"/>
            <a:endParaRPr lang="en-US" sz="2400" b="1" dirty="0">
              <a:latin typeface="Corbel" panose="020B0503020204020204" pitchFamily="34" charset="0"/>
            </a:endParaRPr>
          </a:p>
          <a:p>
            <a:pPr algn="ctr"/>
            <a:r>
              <a:rPr lang="en-US" sz="2800" b="1" dirty="0">
                <a:latin typeface="Corbel" panose="020B0503020204020204" pitchFamily="34" charset="0"/>
              </a:rPr>
              <a:t>To</a:t>
            </a:r>
          </a:p>
          <a:p>
            <a:pPr algn="ctr"/>
            <a:endParaRPr lang="en-US" sz="2800" b="1" dirty="0">
              <a:latin typeface="Corbel" panose="020B0503020204020204" pitchFamily="34" charset="0"/>
            </a:endParaRPr>
          </a:p>
          <a:p>
            <a:pPr algn="ctr"/>
            <a:endParaRPr lang="en-US" sz="2800" b="1" dirty="0">
              <a:latin typeface="Corbel" panose="020B0503020204020204" pitchFamily="34" charset="0"/>
            </a:endParaRPr>
          </a:p>
          <a:p>
            <a:pPr algn="ctr"/>
            <a:endParaRPr lang="en-US" sz="2800" b="1" dirty="0">
              <a:latin typeface="Corbel" panose="020B0503020204020204" pitchFamily="34" charset="0"/>
            </a:endParaRPr>
          </a:p>
          <a:p>
            <a:pPr algn="ctr"/>
            <a:endParaRPr lang="en-US" sz="2800" b="1" dirty="0">
              <a:latin typeface="Corbel" panose="020B0503020204020204" pitchFamily="34" charset="0"/>
            </a:endParaRPr>
          </a:p>
          <a:p>
            <a:pPr algn="ctr"/>
            <a:r>
              <a:rPr lang="en-US" sz="2800" b="1" dirty="0">
                <a:latin typeface="Corbel" panose="020B0503020204020204" pitchFamily="34" charset="0"/>
              </a:rPr>
              <a:t>Circuit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9CDF4-210D-473C-8D15-54E576E8CFD1}"/>
              </a:ext>
            </a:extLst>
          </p:cNvPr>
          <p:cNvSpPr txBox="1"/>
          <p:nvPr/>
        </p:nvSpPr>
        <p:spPr>
          <a:xfrm>
            <a:off x="10106693" y="1536172"/>
            <a:ext cx="1629605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orbel" panose="020B0503020204020204" pitchFamily="34" charset="0"/>
              </a:rPr>
              <a:t>Program</a:t>
            </a:r>
          </a:p>
          <a:p>
            <a:pPr algn="ctr"/>
            <a:endParaRPr lang="en-US" sz="2800" b="1" dirty="0">
              <a:latin typeface="Corbel" panose="020B0503020204020204" pitchFamily="34" charset="0"/>
            </a:endParaRPr>
          </a:p>
          <a:p>
            <a:pPr algn="ctr"/>
            <a:endParaRPr lang="en-US" b="1" dirty="0">
              <a:latin typeface="Corbel" panose="020B0503020204020204" pitchFamily="34" charset="0"/>
            </a:endParaRPr>
          </a:p>
          <a:p>
            <a:pPr algn="ctr"/>
            <a:endParaRPr lang="en-US" sz="2400" b="1" dirty="0">
              <a:latin typeface="Corbel" panose="020B0503020204020204" pitchFamily="34" charset="0"/>
            </a:endParaRPr>
          </a:p>
          <a:p>
            <a:pPr algn="ctr"/>
            <a:r>
              <a:rPr lang="en-US" sz="2800" b="1" dirty="0">
                <a:latin typeface="Corbel" panose="020B0503020204020204" pitchFamily="34" charset="0"/>
              </a:rPr>
              <a:t>To</a:t>
            </a:r>
          </a:p>
          <a:p>
            <a:pPr algn="ctr"/>
            <a:endParaRPr lang="en-US" sz="2800" b="1" dirty="0">
              <a:latin typeface="Corbel" panose="020B0503020204020204" pitchFamily="34" charset="0"/>
            </a:endParaRPr>
          </a:p>
          <a:p>
            <a:pPr algn="ctr"/>
            <a:endParaRPr lang="en-US" sz="2800" b="1" dirty="0">
              <a:latin typeface="Corbel" panose="020B0503020204020204" pitchFamily="34" charset="0"/>
            </a:endParaRPr>
          </a:p>
          <a:p>
            <a:pPr algn="ctr"/>
            <a:endParaRPr lang="en-US" sz="2800" b="1" dirty="0">
              <a:latin typeface="Corbel" panose="020B0503020204020204" pitchFamily="34" charset="0"/>
            </a:endParaRPr>
          </a:p>
          <a:p>
            <a:pPr algn="ctr"/>
            <a:endParaRPr lang="en-US" sz="2800" b="1" dirty="0">
              <a:latin typeface="Corbel" panose="020B0503020204020204" pitchFamily="34" charset="0"/>
            </a:endParaRPr>
          </a:p>
          <a:p>
            <a:pPr algn="ctr"/>
            <a:r>
              <a:rPr lang="en-US" sz="2800" b="1" dirty="0">
                <a:latin typeface="Corbel" panose="020B0503020204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142143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830BC8-2CAB-4AA8-A376-6C59D6F6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GNN representation power for programs</a:t>
            </a:r>
          </a:p>
          <a:p>
            <a:pPr lvl="1"/>
            <a:r>
              <a:rPr lang="en-US" dirty="0"/>
              <a:t>Handling loops (very typical in programs)</a:t>
            </a:r>
          </a:p>
          <a:p>
            <a:pPr lvl="1"/>
            <a:r>
              <a:rPr lang="en-US" dirty="0"/>
              <a:t>Largely varied size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Specific GNN design for different down-stream tasks</a:t>
            </a:r>
          </a:p>
          <a:p>
            <a:pPr lvl="1"/>
            <a:r>
              <a:rPr lang="en-US" b="0" i="0" dirty="0">
                <a:effectLst/>
              </a:rPr>
              <a:t>Program analysis on vulnerability</a:t>
            </a:r>
          </a:p>
          <a:p>
            <a:pPr lvl="1"/>
            <a:r>
              <a:rPr lang="en-US" b="0" i="0" dirty="0">
                <a:effectLst/>
              </a:rPr>
              <a:t>Behavior prediction</a:t>
            </a:r>
            <a:endParaRPr lang="en-US" dirty="0"/>
          </a:p>
          <a:p>
            <a:pPr lvl="1"/>
            <a:r>
              <a:rPr lang="en-US" b="0" i="0" dirty="0">
                <a:effectLst/>
              </a:rPr>
              <a:t>Throughput estimation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Benchmark development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1FF0C-4052-48BE-AEAC-700FDAE8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B060FC-2B90-4A69-92C6-67B2D347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Program-to-Circuit to Program-to-X</a:t>
            </a:r>
          </a:p>
        </p:txBody>
      </p:sp>
    </p:spTree>
    <p:extLst>
      <p:ext uri="{BB962C8B-B14F-4D97-AF65-F5344CB8AC3E}">
        <p14:creationId xmlns:p14="http://schemas.microsoft.com/office/powerpoint/2010/main" val="17240615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266CAC-F1CD-4533-A3F4-1B5E6C4F2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Discussed the power of GNN and RL in solving EDA problems, e.g., HLS</a:t>
            </a:r>
          </a:p>
          <a:p>
            <a:pPr lvl="1"/>
            <a:r>
              <a:rPr lang="en-US" dirty="0" err="1"/>
              <a:t>IronMan</a:t>
            </a:r>
            <a:r>
              <a:rPr lang="en-US" dirty="0"/>
              <a:t>!</a:t>
            </a:r>
          </a:p>
          <a:p>
            <a:pPr lvl="1"/>
            <a:endParaRPr lang="en-US" dirty="0"/>
          </a:p>
          <a:p>
            <a:r>
              <a:rPr lang="en-US" dirty="0"/>
              <a:t>Discussed a more general problem, Program-to-Circuit</a:t>
            </a:r>
          </a:p>
          <a:p>
            <a:pPr lvl="1"/>
            <a:r>
              <a:rPr lang="en-US" dirty="0"/>
              <a:t>Hoping for more datasets, better GNNs, more domain-specific insights, etc.</a:t>
            </a:r>
          </a:p>
          <a:p>
            <a:pPr lvl="1"/>
            <a:endParaRPr lang="en-US" dirty="0"/>
          </a:p>
          <a:p>
            <a:r>
              <a:rPr lang="en-US" dirty="0"/>
              <a:t>The potential from Program-to-Circuit to Program-to-X</a:t>
            </a:r>
          </a:p>
          <a:p>
            <a:pPr lvl="1"/>
            <a:r>
              <a:rPr lang="en-US" dirty="0"/>
              <a:t>Looking forward to seeing more works!</a:t>
            </a:r>
          </a:p>
          <a:p>
            <a:pPr lvl="1"/>
            <a:endParaRPr lang="en-US" dirty="0"/>
          </a:p>
          <a:p>
            <a:r>
              <a:rPr lang="en-US" dirty="0"/>
              <a:t>Contact:</a:t>
            </a:r>
          </a:p>
          <a:p>
            <a:pPr lvl="1"/>
            <a:r>
              <a:rPr lang="en-US" dirty="0">
                <a:hlinkClick r:id="rId2"/>
              </a:rPr>
              <a:t>callie.hao@ece.gatech.edu</a:t>
            </a:r>
            <a:endParaRPr lang="en-US" dirty="0"/>
          </a:p>
          <a:p>
            <a:pPr lvl="1"/>
            <a:r>
              <a:rPr lang="en-US" dirty="0"/>
              <a:t>Sharc-lab @ Georgia Tech (</a:t>
            </a:r>
            <a:r>
              <a:rPr lang="en-US" dirty="0">
                <a:sym typeface="Wingdings" panose="05000000000000000000" pitchFamily="2" charset="2"/>
                <a:hlinkClick r:id="rId3"/>
              </a:rPr>
              <a:t>https://sharclab.ece.gatech.edu/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4F8E1B-4079-488A-8394-660695F7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EC32DF-0D97-4E2C-8C79-3D21C3BDF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&amp; Thanks!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E6284F-4699-49B5-91E2-1F8279293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825" y="4343400"/>
            <a:ext cx="1430519" cy="11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165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E0E80D-27C5-463E-898B-781A380DC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Key idea</a:t>
            </a:r>
            <a:r>
              <a:rPr lang="en-US" dirty="0"/>
              <a:t>: Generate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node embeddings </a:t>
            </a:r>
            <a:r>
              <a:rPr lang="en-US" dirty="0"/>
              <a:t>based on local network neighborhoods </a:t>
            </a:r>
          </a:p>
          <a:p>
            <a:pPr lvl="1"/>
            <a:r>
              <a:rPr lang="en-US" b="1" dirty="0"/>
              <a:t>Node embedding</a:t>
            </a:r>
            <a:r>
              <a:rPr lang="en-US" dirty="0"/>
              <a:t>: a vector to represent the node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409DD9-3DE2-4A51-A49C-CCAC61006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2F9D5A-71F2-45CC-8A4D-65ECB096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is GNN Computed (e.g., GCN)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1C814E-8148-43DA-86FA-329D78E4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81" y="2047875"/>
            <a:ext cx="9320378" cy="42853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FF94D9-BE30-4B22-ACD5-685BA828602E}"/>
              </a:ext>
            </a:extLst>
          </p:cNvPr>
          <p:cNvSpPr txBox="1"/>
          <p:nvPr/>
        </p:nvSpPr>
        <p:spPr>
          <a:xfrm>
            <a:off x="215739" y="6104883"/>
            <a:ext cx="5054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[Slide credit: http://web.stanford.edu/class/cs224w]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219B330F-4599-4938-A106-443034F88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095649"/>
              </p:ext>
            </p:extLst>
          </p:nvPr>
        </p:nvGraphicFramePr>
        <p:xfrm>
          <a:off x="2742787" y="2684268"/>
          <a:ext cx="212902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02">
                  <a:extLst>
                    <a:ext uri="{9D8B030D-6E8A-4147-A177-3AD203B41FA5}">
                      <a16:colId xmlns:a16="http://schemas.microsoft.com/office/drawing/2014/main" val="3173571452"/>
                    </a:ext>
                  </a:extLst>
                </a:gridCol>
                <a:gridCol w="212902">
                  <a:extLst>
                    <a:ext uri="{9D8B030D-6E8A-4147-A177-3AD203B41FA5}">
                      <a16:colId xmlns:a16="http://schemas.microsoft.com/office/drawing/2014/main" val="1470679135"/>
                    </a:ext>
                  </a:extLst>
                </a:gridCol>
                <a:gridCol w="212902">
                  <a:extLst>
                    <a:ext uri="{9D8B030D-6E8A-4147-A177-3AD203B41FA5}">
                      <a16:colId xmlns:a16="http://schemas.microsoft.com/office/drawing/2014/main" val="1361367454"/>
                    </a:ext>
                  </a:extLst>
                </a:gridCol>
                <a:gridCol w="212902">
                  <a:extLst>
                    <a:ext uri="{9D8B030D-6E8A-4147-A177-3AD203B41FA5}">
                      <a16:colId xmlns:a16="http://schemas.microsoft.com/office/drawing/2014/main" val="719461032"/>
                    </a:ext>
                  </a:extLst>
                </a:gridCol>
                <a:gridCol w="212902">
                  <a:extLst>
                    <a:ext uri="{9D8B030D-6E8A-4147-A177-3AD203B41FA5}">
                      <a16:colId xmlns:a16="http://schemas.microsoft.com/office/drawing/2014/main" val="1615488145"/>
                    </a:ext>
                  </a:extLst>
                </a:gridCol>
                <a:gridCol w="212902">
                  <a:extLst>
                    <a:ext uri="{9D8B030D-6E8A-4147-A177-3AD203B41FA5}">
                      <a16:colId xmlns:a16="http://schemas.microsoft.com/office/drawing/2014/main" val="1948591384"/>
                    </a:ext>
                  </a:extLst>
                </a:gridCol>
                <a:gridCol w="212902">
                  <a:extLst>
                    <a:ext uri="{9D8B030D-6E8A-4147-A177-3AD203B41FA5}">
                      <a16:colId xmlns:a16="http://schemas.microsoft.com/office/drawing/2014/main" val="4171347381"/>
                    </a:ext>
                  </a:extLst>
                </a:gridCol>
                <a:gridCol w="212902">
                  <a:extLst>
                    <a:ext uri="{9D8B030D-6E8A-4147-A177-3AD203B41FA5}">
                      <a16:colId xmlns:a16="http://schemas.microsoft.com/office/drawing/2014/main" val="1360968899"/>
                    </a:ext>
                  </a:extLst>
                </a:gridCol>
                <a:gridCol w="212902">
                  <a:extLst>
                    <a:ext uri="{9D8B030D-6E8A-4147-A177-3AD203B41FA5}">
                      <a16:colId xmlns:a16="http://schemas.microsoft.com/office/drawing/2014/main" val="2193299297"/>
                    </a:ext>
                  </a:extLst>
                </a:gridCol>
                <a:gridCol w="212902">
                  <a:extLst>
                    <a:ext uri="{9D8B030D-6E8A-4147-A177-3AD203B41FA5}">
                      <a16:colId xmlns:a16="http://schemas.microsoft.com/office/drawing/2014/main" val="2258997235"/>
                    </a:ext>
                  </a:extLst>
                </a:gridCol>
              </a:tblGrid>
              <a:tr h="230948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2566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63E37A9-94EA-468A-9346-763DFF078427}"/>
              </a:ext>
            </a:extLst>
          </p:cNvPr>
          <p:cNvSpPr txBox="1"/>
          <p:nvPr/>
        </p:nvSpPr>
        <p:spPr>
          <a:xfrm>
            <a:off x="8861567" y="2275211"/>
            <a:ext cx="9045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MLP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D50CD-25D4-46A1-97DD-55F831C6DA89}"/>
              </a:ext>
            </a:extLst>
          </p:cNvPr>
          <p:cNvSpPr txBox="1"/>
          <p:nvPr/>
        </p:nvSpPr>
        <p:spPr>
          <a:xfrm>
            <a:off x="8861567" y="3640663"/>
            <a:ext cx="9045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MLP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D155E7-E52B-426F-AAC9-6D4267C46973}"/>
              </a:ext>
            </a:extLst>
          </p:cNvPr>
          <p:cNvSpPr txBox="1"/>
          <p:nvPr/>
        </p:nvSpPr>
        <p:spPr>
          <a:xfrm>
            <a:off x="8864172" y="4953739"/>
            <a:ext cx="9045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MLP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0D250-388A-454C-A239-A9B1A0849348}"/>
              </a:ext>
            </a:extLst>
          </p:cNvPr>
          <p:cNvSpPr txBox="1"/>
          <p:nvPr/>
        </p:nvSpPr>
        <p:spPr>
          <a:xfrm>
            <a:off x="6325088" y="3539566"/>
            <a:ext cx="9045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2254078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F7BCF1-AC9C-47C2-BF67-C2B35D635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parameters are shared for all nodes</a:t>
            </a:r>
          </a:p>
          <a:p>
            <a:r>
              <a:rPr lang="en-US" dirty="0"/>
              <a:t>Model can generalize to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unseen nodes </a:t>
            </a:r>
            <a:r>
              <a:rPr lang="en-US" dirty="0"/>
              <a:t>and entirely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unseen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12942-3602-4C79-BC44-ABA3A2724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50359D-CC5F-4DF5-AE5B-4212525A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Inductive Capability of GNNs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342F6-7521-4550-A6C8-F05F82DBD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2403363"/>
            <a:ext cx="8572500" cy="3616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65344-B3FF-4F4A-868E-8EDAAFFE7179}"/>
              </a:ext>
            </a:extLst>
          </p:cNvPr>
          <p:cNvSpPr txBox="1"/>
          <p:nvPr/>
        </p:nvSpPr>
        <p:spPr>
          <a:xfrm>
            <a:off x="215739" y="6104883"/>
            <a:ext cx="5054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[Slide credit: http://web.stanford.edu/class/cs224w]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277C77C-0B87-4704-8B8F-A056C3C111A2}"/>
              </a:ext>
            </a:extLst>
          </p:cNvPr>
          <p:cNvSpPr/>
          <p:nvPr/>
        </p:nvSpPr>
        <p:spPr>
          <a:xfrm>
            <a:off x="5851398" y="3856776"/>
            <a:ext cx="489204" cy="425513"/>
          </a:xfrm>
          <a:prstGeom prst="rightArrow">
            <a:avLst/>
          </a:prstGeom>
          <a:solidFill>
            <a:srgbClr val="E2B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47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14649</TotalTime>
  <Words>5564</Words>
  <Application>Microsoft Office PowerPoint</Application>
  <PresentationFormat>Widescreen</PresentationFormat>
  <Paragraphs>1374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Cambria Math</vt:lpstr>
      <vt:lpstr>Consolas</vt:lpstr>
      <vt:lpstr>Corbel</vt:lpstr>
      <vt:lpstr>Courier New</vt:lpstr>
      <vt:lpstr>Wingdings</vt:lpstr>
      <vt:lpstr>Office Theme</vt:lpstr>
      <vt:lpstr>Graph Neural Network and Reinforcement Learning in EDA and beyond</vt:lpstr>
      <vt:lpstr>Outline</vt:lpstr>
      <vt:lpstr>Acknowledgement</vt:lpstr>
      <vt:lpstr>Outline</vt:lpstr>
      <vt:lpstr>What is Graph Neural Network (GNN)</vt:lpstr>
      <vt:lpstr>What is Graph Neural Network (GNN)</vt:lpstr>
      <vt:lpstr>What is Graph Neural Network (GNN)</vt:lpstr>
      <vt:lpstr>How is GNN Computed (e.g., GCN)</vt:lpstr>
      <vt:lpstr>Inductive Capability of GNNs</vt:lpstr>
      <vt:lpstr>Outline</vt:lpstr>
      <vt:lpstr>What is Reinforcement Learning (RL)</vt:lpstr>
      <vt:lpstr>Outline</vt:lpstr>
      <vt:lpstr>What is High Level Synthesis (HLS)</vt:lpstr>
      <vt:lpstr>What is High Level Synthesis (HLS)</vt:lpstr>
      <vt:lpstr>Outline</vt:lpstr>
      <vt:lpstr>HLS: Program-to-Circuit</vt:lpstr>
      <vt:lpstr>HLS: Program-to-Circuit Challenges</vt:lpstr>
      <vt:lpstr>Challenge 1: Hard-to-predict RTL Quality</vt:lpstr>
      <vt:lpstr>Challenge 1: Hard-to-predict RTL Quality</vt:lpstr>
      <vt:lpstr>Motivation 1: Predict Impl. Quality Accurately</vt:lpstr>
      <vt:lpstr>Solution 1: Use Graph Neural Network (GNN)</vt:lpstr>
      <vt:lpstr>HLS: Program-to-Circuit Challenges</vt:lpstr>
      <vt:lpstr>Challenge 2: Multi-objective Trade-offs</vt:lpstr>
      <vt:lpstr>Challenge 2: Multi-objective Trade-offs</vt:lpstr>
      <vt:lpstr>Challenge 2: Multi-objective Trade-offs</vt:lpstr>
      <vt:lpstr>Challenge 2: Multi-objective Trade-offs</vt:lpstr>
      <vt:lpstr>Challenge 2: Multi-objective Trade-offs</vt:lpstr>
      <vt:lpstr>Motivation 2: Automated DSE</vt:lpstr>
      <vt:lpstr>Solution 2: Reinforcement Learning (RL)</vt:lpstr>
      <vt:lpstr>HLS: Program-to-Circuit Challenges</vt:lpstr>
      <vt:lpstr>Challenge 3: Manual Code Transformation</vt:lpstr>
      <vt:lpstr>Challenge 3: Manual Code Transformation</vt:lpstr>
      <vt:lpstr>Challenge 3: Manual Code Transformation</vt:lpstr>
      <vt:lpstr>Challenge 3: Manual Code Transformation</vt:lpstr>
      <vt:lpstr>Challenge 3: Manual Code Transformation</vt:lpstr>
      <vt:lpstr>Challenge 3: Manual Code Transformation</vt:lpstr>
      <vt:lpstr>Challenge 3: Manual Code Transformation</vt:lpstr>
      <vt:lpstr>Outline</vt:lpstr>
      <vt:lpstr>IronMan: GNN + RL for HLS Predict &amp; DSE</vt:lpstr>
      <vt:lpstr>IronMan: GNN + RL for HLS Predict &amp; DSE</vt:lpstr>
      <vt:lpstr>IronMan: GNN + RL for HLS Predict &amp; DSE</vt:lpstr>
      <vt:lpstr>IronMan: GNN + RL for HLS Predict &amp; DSE</vt:lpstr>
      <vt:lpstr>IronMan: GNN + RL for HLS Predict &amp; DSE</vt:lpstr>
      <vt:lpstr>GPP: GNN-based Performance Predictor</vt:lpstr>
      <vt:lpstr>GPP: GNN-based Performance Predictor</vt:lpstr>
      <vt:lpstr>GPP: GNN-based Performance Predictor</vt:lpstr>
      <vt:lpstr>GPP: GNN-based Performance Predictor</vt:lpstr>
      <vt:lpstr>GPP: GNN-based Performance Predictor</vt:lpstr>
      <vt:lpstr>RLMD: RL-based Multi-objective DSE</vt:lpstr>
      <vt:lpstr>Putting GPP and RLMD Together</vt:lpstr>
      <vt:lpstr>Putting GPP and RLMD Together</vt:lpstr>
      <vt:lpstr>Putting GPP and RLMD Together</vt:lpstr>
      <vt:lpstr>Experiment Setup</vt:lpstr>
      <vt:lpstr>GPP Evaluation: Implementation Prediction</vt:lpstr>
      <vt:lpstr>GPP Evaluation: Implementation Prediction</vt:lpstr>
      <vt:lpstr>GPP Evaluation: Implementation Prediction</vt:lpstr>
      <vt:lpstr>GPP Design Choices</vt:lpstr>
      <vt:lpstr>IronMan Evaluation: Pareto Solutions </vt:lpstr>
      <vt:lpstr>IronMan Evaluation: Multi-objective Opt.</vt:lpstr>
      <vt:lpstr>IronMan Evaluation: Meeting Constraints</vt:lpstr>
      <vt:lpstr>Summary of IronMan</vt:lpstr>
      <vt:lpstr>Outline</vt:lpstr>
      <vt:lpstr>Diving Deeper: Program-to-Circuit</vt:lpstr>
      <vt:lpstr>From IronMan to Program-to-Circuit</vt:lpstr>
      <vt:lpstr>Prediction Performance on DFG and CDFG</vt:lpstr>
      <vt:lpstr>Prediction Performance on DFG and CDFG</vt:lpstr>
      <vt:lpstr>Prediction Performance on DFG and CDFG</vt:lpstr>
      <vt:lpstr>Discussions (1): DFG v.s. CDFG</vt:lpstr>
      <vt:lpstr>Discussions (2): GNN Model Choices</vt:lpstr>
      <vt:lpstr>Discussions (3): Global v.s. Local Information</vt:lpstr>
      <vt:lpstr>GNNs v.s. HLS</vt:lpstr>
      <vt:lpstr>GNNs v.s. HLS</vt:lpstr>
      <vt:lpstr>Observed Challenges (so far…)</vt:lpstr>
      <vt:lpstr>Outline</vt:lpstr>
      <vt:lpstr>From Program-to-Circuit to Program-to-X</vt:lpstr>
      <vt:lpstr>From Program-to-Circuit to Program-to-X</vt:lpstr>
      <vt:lpstr>Summary &amp;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Hadi Aghazadeh Kohneh Shahri</cp:lastModifiedBy>
  <cp:revision>1554</cp:revision>
  <dcterms:created xsi:type="dcterms:W3CDTF">2014-06-12T21:03:18Z</dcterms:created>
  <dcterms:modified xsi:type="dcterms:W3CDTF">2022-12-05T22:04:34Z</dcterms:modified>
</cp:coreProperties>
</file>